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4" r:id="rId2"/>
    <p:sldMasterId id="2147483653" r:id="rId3"/>
    <p:sldMasterId id="2147483863" r:id="rId4"/>
  </p:sldMasterIdLst>
  <p:notesMasterIdLst>
    <p:notesMasterId r:id="rId23"/>
  </p:notesMasterIdLst>
  <p:handoutMasterIdLst>
    <p:handoutMasterId r:id="rId24"/>
  </p:handoutMasterIdLst>
  <p:sldIdLst>
    <p:sldId id="692" r:id="rId5"/>
    <p:sldId id="694" r:id="rId6"/>
    <p:sldId id="801" r:id="rId7"/>
    <p:sldId id="758" r:id="rId8"/>
    <p:sldId id="763" r:id="rId9"/>
    <p:sldId id="764" r:id="rId10"/>
    <p:sldId id="800" r:id="rId11"/>
    <p:sldId id="821" r:id="rId12"/>
    <p:sldId id="776" r:id="rId13"/>
    <p:sldId id="807" r:id="rId14"/>
    <p:sldId id="812" r:id="rId15"/>
    <p:sldId id="813" r:id="rId16"/>
    <p:sldId id="820" r:id="rId17"/>
    <p:sldId id="815" r:id="rId18"/>
    <p:sldId id="819" r:id="rId19"/>
    <p:sldId id="811" r:id="rId20"/>
    <p:sldId id="810" r:id="rId21"/>
    <p:sldId id="790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99FF"/>
    <a:srgbClr val="3399FF"/>
    <a:srgbClr val="4A85D4"/>
    <a:srgbClr val="66FF33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1652" autoAdjust="0"/>
  </p:normalViewPr>
  <p:slideViewPr>
    <p:cSldViewPr>
      <p:cViewPr>
        <p:scale>
          <a:sx n="91" d="100"/>
          <a:sy n="91" d="100"/>
        </p:scale>
        <p:origin x="-12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12"/>
    </p:cViewPr>
  </p:sorterViewPr>
  <p:notesViewPr>
    <p:cSldViewPr>
      <p:cViewPr varScale="1">
        <p:scale>
          <a:sx n="35" d="100"/>
          <a:sy n="35" d="100"/>
        </p:scale>
        <p:origin x="-1638" y="-102"/>
      </p:cViewPr>
      <p:guideLst>
        <p:guide orient="horz" pos="2245"/>
        <p:guide pos="287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9" tIns="0" rIns="19199" bIns="0" numCol="1" anchor="t" anchorCtr="0" compatLnSpc="1">
            <a:prstTxWarp prst="textNoShape">
              <a:avLst/>
            </a:prstTxWarp>
          </a:bodyPr>
          <a:lstStyle>
            <a:lvl1pPr defTabSz="768350" eaLnBrk="0" hangingPunct="0">
              <a:spcBef>
                <a:spcPct val="0"/>
              </a:spcBef>
              <a:buFontTx/>
              <a:buNone/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9" tIns="0" rIns="19199" bIns="0" numCol="1" anchor="t" anchorCtr="0" compatLnSpc="1">
            <a:prstTxWarp prst="textNoShape">
              <a:avLst/>
            </a:prstTxWarp>
          </a:bodyPr>
          <a:lstStyle>
            <a:lvl1pPr algn="r" defTabSz="768350" eaLnBrk="0" hangingPunct="0">
              <a:spcBef>
                <a:spcPct val="0"/>
              </a:spcBef>
              <a:buFontTx/>
              <a:buNone/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9" tIns="0" rIns="19199" bIns="0" numCol="1" anchor="b" anchorCtr="0" compatLnSpc="1">
            <a:prstTxWarp prst="textNoShape">
              <a:avLst/>
            </a:prstTxWarp>
          </a:bodyPr>
          <a:lstStyle>
            <a:lvl1pPr defTabSz="768350" eaLnBrk="0" hangingPunct="0">
              <a:spcBef>
                <a:spcPct val="0"/>
              </a:spcBef>
              <a:buFontTx/>
              <a:buNone/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9" tIns="0" rIns="19199" bIns="0" numCol="1" anchor="b" anchorCtr="0" compatLnSpc="1">
            <a:prstTxWarp prst="textNoShape">
              <a:avLst/>
            </a:prstTxWarp>
          </a:bodyPr>
          <a:lstStyle>
            <a:lvl1pPr algn="r" defTabSz="768350" eaLnBrk="0" hangingPunct="0">
              <a:spcBef>
                <a:spcPct val="0"/>
              </a:spcBef>
              <a:buFontTx/>
              <a:buNone/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7812831-8DE5-4EF6-91FC-4404F72906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9" tIns="0" rIns="19199" bIns="0" numCol="1" anchor="t" anchorCtr="0" compatLnSpc="1">
            <a:prstTxWarp prst="textNoShape">
              <a:avLst/>
            </a:prstTxWarp>
          </a:bodyPr>
          <a:lstStyle>
            <a:lvl1pPr defTabSz="768350" eaLnBrk="0" hangingPunct="0">
              <a:spcBef>
                <a:spcPct val="0"/>
              </a:spcBef>
              <a:buFontTx/>
              <a:buNone/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9" tIns="0" rIns="19199" bIns="0" numCol="1" anchor="t" anchorCtr="0" compatLnSpc="1">
            <a:prstTxWarp prst="textNoShape">
              <a:avLst/>
            </a:prstTxWarp>
          </a:bodyPr>
          <a:lstStyle>
            <a:lvl1pPr algn="r" defTabSz="768350" eaLnBrk="0" hangingPunct="0">
              <a:spcBef>
                <a:spcPct val="0"/>
              </a:spcBef>
              <a:buFontTx/>
              <a:buNone/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9" tIns="0" rIns="19199" bIns="0" numCol="1" anchor="b" anchorCtr="0" compatLnSpc="1">
            <a:prstTxWarp prst="textNoShape">
              <a:avLst/>
            </a:prstTxWarp>
          </a:bodyPr>
          <a:lstStyle>
            <a:lvl1pPr defTabSz="768350" eaLnBrk="0" hangingPunct="0">
              <a:spcBef>
                <a:spcPct val="0"/>
              </a:spcBef>
              <a:buFontTx/>
              <a:buNone/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9" tIns="0" rIns="19199" bIns="0" numCol="1" anchor="b" anchorCtr="0" compatLnSpc="1">
            <a:prstTxWarp prst="textNoShape">
              <a:avLst/>
            </a:prstTxWarp>
          </a:bodyPr>
          <a:lstStyle>
            <a:lvl1pPr algn="r" defTabSz="768350" eaLnBrk="0" hangingPunct="0">
              <a:spcBef>
                <a:spcPct val="0"/>
              </a:spcBef>
              <a:buFontTx/>
              <a:buNone/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FA67B3F-7248-43E6-9BCF-73119CD87D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52475"/>
            <a:ext cx="4946650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632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C96DF2D-EEBC-4041-900C-15963F2F812E}" type="slidenum">
              <a:rPr lang="en-US" altLang="nl-BE" sz="1000" smtClean="0"/>
              <a:pPr>
                <a:spcBef>
                  <a:spcPct val="0"/>
                </a:spcBef>
              </a:pPr>
              <a:t>1</a:t>
            </a:fld>
            <a:endParaRPr lang="en-US" altLang="nl-BE" sz="10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7F1F6F8-146D-4931-A0E6-E40BA3774A5A}" type="slidenum">
              <a:rPr lang="en-US" altLang="nl-BE" sz="1000" smtClean="0"/>
              <a:pPr>
                <a:spcBef>
                  <a:spcPct val="0"/>
                </a:spcBef>
              </a:pPr>
              <a:t>15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7790FC4-F003-4C58-8F2E-B2ABE1649757}" type="slidenum">
              <a:rPr lang="en-US" altLang="nl-BE" sz="1000" smtClean="0"/>
              <a:pPr>
                <a:spcBef>
                  <a:spcPct val="0"/>
                </a:spcBef>
              </a:pPr>
              <a:t>16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EE4A9C4-49FC-43F3-8F74-E92F2D083F44}" type="slidenum">
              <a:rPr lang="en-US" altLang="nl-BE" sz="1000" smtClean="0"/>
              <a:pPr>
                <a:spcBef>
                  <a:spcPct val="0"/>
                </a:spcBef>
              </a:pPr>
              <a:t>17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21DE933-2BD6-4D01-97DA-A0D81251A095}" type="slidenum">
              <a:rPr lang="en-US" altLang="nl-BE" sz="1000" smtClean="0"/>
              <a:pPr>
                <a:spcBef>
                  <a:spcPct val="0"/>
                </a:spcBef>
              </a:pPr>
              <a:t>18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AF1A081-6254-40FD-9A17-1230941926B3}" type="slidenum">
              <a:rPr lang="en-US" altLang="nl-BE" sz="1000" smtClean="0"/>
              <a:pPr>
                <a:spcBef>
                  <a:spcPct val="0"/>
                </a:spcBef>
              </a:pPr>
              <a:t>4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4DD056C-0E5F-4224-8EFF-B13F9D02F3D6}" type="slidenum">
              <a:rPr lang="en-US" altLang="nl-BE" sz="1000" smtClean="0"/>
              <a:pPr>
                <a:spcBef>
                  <a:spcPct val="0"/>
                </a:spcBef>
              </a:pPr>
              <a:t>9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5CBBA9-967E-4B17-BD54-D36180687205}" type="slidenum">
              <a:rPr lang="en-US" altLang="nl-BE" sz="1000" smtClean="0"/>
              <a:pPr>
                <a:spcBef>
                  <a:spcPct val="0"/>
                </a:spcBef>
              </a:pPr>
              <a:t>10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78FDBC1-8C46-4AC6-AA46-84B025206369}" type="slidenum">
              <a:rPr lang="en-US" altLang="nl-BE" sz="1000" smtClean="0"/>
              <a:pPr>
                <a:spcBef>
                  <a:spcPct val="0"/>
                </a:spcBef>
              </a:pPr>
              <a:t>11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FA19E32-9F05-479F-9FF3-F608BAB0641A}" type="slidenum">
              <a:rPr lang="en-US" altLang="nl-BE" sz="1000" smtClean="0"/>
              <a:pPr>
                <a:spcBef>
                  <a:spcPct val="0"/>
                </a:spcBef>
              </a:pPr>
              <a:t>12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78FDBC1-8C46-4AC6-AA46-84B025206369}" type="slidenum">
              <a:rPr lang="en-US" altLang="nl-BE" sz="1000" smtClean="0"/>
              <a:pPr>
                <a:spcBef>
                  <a:spcPct val="0"/>
                </a:spcBef>
              </a:pPr>
              <a:t>13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52475"/>
            <a:ext cx="4943475" cy="3708400"/>
          </a:xfrm>
          <a:ln/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B342EDB-0BD1-4041-BDC1-3E5963C6E300}" type="slidenum">
              <a:rPr lang="en-US" altLang="nl-BE" sz="1000" smtClean="0"/>
              <a:pPr>
                <a:spcBef>
                  <a:spcPct val="0"/>
                </a:spcBef>
              </a:pPr>
              <a:t>14</a:t>
            </a:fld>
            <a:endParaRPr lang="en-US" altLang="nl-BE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5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92D4-58C8-4606-A169-CFACC62C2C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6CB5-D9D1-40CF-B947-4D23320F3D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4D47-2677-41FB-9841-C785BE76C9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0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8101-99AE-4F55-AF5D-01E99F23D7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3F40-BDA5-4BFB-BA98-038990BBA4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D122-4C61-4404-B4E5-FAF5D0F6C3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BE75-8636-4664-82BA-9E7AA22F18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8A0C-D19B-43EF-9D17-F0582C6B044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0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B9249-2993-4C0F-A034-7EBE0A8A0A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6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A3026-3327-4E8F-B8D9-54C8330CAF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7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DBCF-9C18-455C-8567-A7EBE53010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6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B8182-2FDB-4F98-B569-8D5874DA21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7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36BF-09B4-4931-B439-85F85F6481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9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27DE-1622-476D-B660-DAB955E8C0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33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169DB-BA0E-45AB-AB1C-65CC92DDFE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46D4-91B5-4A11-A12E-FCEDD790D7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5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E94D-4FD2-46E2-8735-A8F6F9CF63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10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26C39-F116-4D6E-86E0-1C2A0DB352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0FCF5-AB55-4996-A1C6-087D37C065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95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2FF5-4126-4C2C-A714-BC79D22220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9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D47D-C448-48EC-BE21-546DD2488E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19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8F2A-F7EB-433E-AB32-2245D4DBDA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32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0C4B68-54D4-4751-9213-40F39196C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5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35BB63-17D1-478F-B114-BEFCDFD7DC8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96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4667C-49F8-4CC9-9D27-31FFFA317F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4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F33C4F-F9A6-41ED-B00F-F9B3124078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05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23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621510-1E5B-4035-AA74-6A4403900B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7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07E0B-9092-4B6D-91AE-E22BB14D61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EDD759-5666-4D76-9E5C-8E0E46E1E5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37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1E8CB3-B978-4B29-A5F5-2493133B56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95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CF739D-A72A-422F-B406-4E017603D1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0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EFFAB6-215B-4176-A158-0485F2426F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2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77DA2-41B5-4A05-A1CD-ACE7A42F4D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9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  <p:sldLayoutId id="21474850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sp>
        <p:nvSpPr>
          <p:cNvPr id="97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EF9E9B2-AE0D-42A4-97FB-98032F07C4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  <p:sldLayoutId id="21474850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sp>
        <p:nvSpPr>
          <p:cNvPr id="960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0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0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4D84073-94B5-4F97-B8AE-27ECE309FF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Vrije v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105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en-US" altLang="nl-BE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A13DD4B-CAE0-41FA-99CF-275A2DA799AF}" type="datetimeFigureOut">
              <a:rPr lang="en-US"/>
              <a:pPr>
                <a:defRPr/>
              </a:pPr>
              <a:t>2/24/2016</a:t>
            </a:fld>
            <a:endParaRPr lang="en-US" dirty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48A3EAD-78DA-470F-850F-CDB7CE4ECD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s://www.google.be/url?sa=i&amp;rct=j&amp;q=&amp;esrc=s&amp;source=images&amp;cd=&amp;cad=rja&amp;uact=8&amp;ved=0ahUKEwjh0pytlJDLAhUBgA8KHe-7C-4QjRwIBw&amp;url=https%3A%2F%2Fwww.padi.com%2F&amp;bvm=bv.114733917,d.ZWU&amp;psig=AFQjCNHUm7QQ89PE7HABS5dUvz_szWbO-g&amp;ust=1456395007656769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hyperlink" Target="http://www.google.be/url?sa=i&amp;rct=j&amp;q=&amp;esrc=s&amp;source=images&amp;cd=&amp;cad=rja&amp;uact=8&amp;ved=0ahUKEwiswaeQlJDLAhWEHw8KHYs1B3AQjRwIBw&amp;url=http%3A%2F%2Fduiken.startpagina.be%2Fabout%2Fvvw_duiken_vzw&amp;psig=AFQjCNGleETk0WeMQiaI43fZVnRcjcZxZQ&amp;ust=145639494117542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oso.be/vlaamsetrainersschool/aanbodopleidingen/Pages/default.aspx" TargetMode="Externa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15888"/>
            <a:ext cx="9144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en-US" sz="4800" b="1" i="1" dirty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18435" name="Picture 9" descr="V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762672"/>
            <a:ext cx="28384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20" y="2650020"/>
            <a:ext cx="25812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hthoek 1"/>
          <p:cNvSpPr>
            <a:spLocks noChangeArrowheads="1"/>
          </p:cNvSpPr>
          <p:nvPr/>
        </p:nvSpPr>
        <p:spPr bwMode="auto">
          <a:xfrm>
            <a:off x="0" y="81806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BE" sz="7200" b="1" i="1" dirty="0" smtClean="0">
                <a:ln cap="rnd" cmpd="dbl">
                  <a:solidFill>
                    <a:srgbClr val="C00000"/>
                  </a:solidFill>
                  <a:bevel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Overgangsmodule</a:t>
            </a:r>
          </a:p>
          <a:p>
            <a:pPr algn="ctr" eaLnBrk="1" hangingPunct="1">
              <a:buFontTx/>
              <a:buNone/>
              <a:defRPr/>
            </a:pPr>
            <a:r>
              <a:rPr lang="nl-NL" altLang="nl-BE" sz="4000" b="1" i="1" dirty="0" smtClean="0">
                <a:ln cap="rnd" cmpd="dbl">
                  <a:solidFill>
                    <a:srgbClr val="C00000"/>
                  </a:solidFill>
                  <a:bevel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Duikinstructeur</a:t>
            </a:r>
            <a:endParaRPr lang="nl-NL" altLang="nl-BE" sz="4000" b="1" i="1" dirty="0" smtClean="0">
              <a:ln cap="rnd" cmpd="dbl">
                <a:solidFill>
                  <a:srgbClr val="C00000"/>
                </a:solidFill>
                <a:bevel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 eaLnBrk="1" hangingPunct="1">
              <a:buFontTx/>
              <a:buNone/>
              <a:defRPr/>
            </a:pPr>
            <a:r>
              <a:rPr lang="nl-NL" altLang="nl-BE" sz="4000" b="1" i="1" dirty="0" smtClean="0">
                <a:ln cap="rnd" cmpd="dbl">
                  <a:solidFill>
                    <a:srgbClr val="C00000"/>
                  </a:solidFill>
                  <a:bevel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naar </a:t>
            </a:r>
            <a:r>
              <a:rPr lang="nl-NL" altLang="nl-BE" sz="4000" b="1" i="1" dirty="0" smtClean="0">
                <a:ln cap="rnd" cmpd="dbl">
                  <a:solidFill>
                    <a:srgbClr val="C00000"/>
                  </a:solidFill>
                  <a:bevel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Duiker-Redder</a:t>
            </a:r>
            <a:endParaRPr lang="nl-BE" altLang="nl-BE" sz="4000" b="1" i="1" dirty="0" smtClean="0">
              <a:ln cap="rnd" cmpd="dbl">
                <a:solidFill>
                  <a:srgbClr val="C00000"/>
                </a:solidFill>
                <a:bevel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440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6" y="4120348"/>
            <a:ext cx="19446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69" y="3913609"/>
            <a:ext cx="21002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44" y="4062039"/>
            <a:ext cx="23336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1229"/>
            <a:ext cx="2667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duiken.startpagina.be/images/upload/572bd08472f14644229db834a4bb158c/bigthumbs/vvw_duiken_vzw_7H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44" y="5165447"/>
            <a:ext cx="2238549" cy="11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padi.com/Scuba-Diving/styles/img/padi-logo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71" y="5284867"/>
            <a:ext cx="2698110" cy="8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inhoud 1"/>
          <p:cNvSpPr>
            <a:spLocks noGrp="1"/>
          </p:cNvSpPr>
          <p:nvPr>
            <p:ph idx="1"/>
          </p:nvPr>
        </p:nvSpPr>
        <p:spPr>
          <a:xfrm>
            <a:off x="611188" y="981075"/>
            <a:ext cx="8532812" cy="5184229"/>
          </a:xfrm>
        </p:spPr>
        <p:txBody>
          <a:bodyPr/>
          <a:lstStyle/>
          <a:p>
            <a:pPr marL="107950" indent="0">
              <a:buFont typeface="Wingdings 3" pitchFamily="18" charset="2"/>
              <a:buNone/>
            </a:pPr>
            <a:r>
              <a:rPr lang="nl-BE" altLang="nl-BE" sz="1600" dirty="0" smtClean="0"/>
              <a:t>Deze zal vragen bevatten uit alle onderdelen van de cursusboek!</a:t>
            </a:r>
          </a:p>
          <a:p>
            <a:pPr marL="107950" indent="0">
              <a:buFont typeface="Wingdings 3" pitchFamily="18" charset="2"/>
              <a:buNone/>
            </a:pPr>
            <a:r>
              <a:rPr lang="nl-BE" altLang="nl-BE" sz="1600" dirty="0" smtClean="0"/>
              <a:t>Theoretische vragen uit de sub modules: </a:t>
            </a:r>
            <a:br>
              <a:rPr lang="nl-BE" altLang="nl-BE" sz="1600" dirty="0" smtClean="0"/>
            </a:br>
            <a:r>
              <a:rPr lang="nl-BE" altLang="nl-BE" sz="1600" dirty="0" smtClean="0"/>
              <a:t>Redding – Reanimatie – EHBO – Functioneren…</a:t>
            </a:r>
          </a:p>
          <a:p>
            <a:pPr marL="107950" indent="0">
              <a:buFont typeface="Wingdings 3" pitchFamily="18" charset="2"/>
              <a:buNone/>
            </a:pPr>
            <a:r>
              <a:rPr lang="nl-BE" altLang="nl-BE" sz="1600" dirty="0" smtClean="0"/>
              <a:t>Het grootste aantal vragen zal uit de herhalingsvragen komen!</a:t>
            </a:r>
          </a:p>
          <a:p>
            <a:pPr marL="107950" indent="0">
              <a:buFont typeface="Wingdings 3" pitchFamily="18" charset="2"/>
              <a:buNone/>
            </a:pPr>
            <a:r>
              <a:rPr lang="nl-BE" altLang="nl-BE" sz="1600" dirty="0">
                <a:solidFill>
                  <a:srgbClr val="FF0000"/>
                </a:solidFill>
              </a:rPr>
              <a:t>Het examen is “schriftelijk” – tijd = 2u</a:t>
            </a:r>
          </a:p>
          <a:p>
            <a:pPr marL="107950" indent="0">
              <a:buFont typeface="Wingdings 3" pitchFamily="18" charset="2"/>
              <a:buNone/>
            </a:pPr>
            <a:endParaRPr lang="nl-BE" altLang="nl-BE" sz="1800" u="sng" dirty="0" smtClean="0"/>
          </a:p>
          <a:p>
            <a:pPr marL="107950" indent="0">
              <a:buFont typeface="Wingdings 3" pitchFamily="18" charset="2"/>
              <a:buNone/>
            </a:pPr>
            <a:r>
              <a:rPr lang="nl-BE" altLang="nl-BE" sz="1800" u="sng" dirty="0" smtClean="0"/>
              <a:t>Voorbeeldvragen</a:t>
            </a:r>
            <a:r>
              <a:rPr lang="nl-BE" altLang="nl-BE" sz="1800" u="sng" dirty="0" smtClean="0"/>
              <a:t>:</a:t>
            </a:r>
          </a:p>
          <a:p>
            <a:pPr marL="107950" indent="0">
              <a:buFont typeface="Wingdings 3" pitchFamily="18" charset="2"/>
              <a:buNone/>
            </a:pPr>
            <a:r>
              <a:rPr lang="nl-BE" altLang="nl-BE" sz="1600" dirty="0" smtClean="0"/>
              <a:t>11</a:t>
            </a:r>
            <a:r>
              <a:rPr lang="nl-BE" altLang="nl-BE" sz="1600" dirty="0" smtClean="0"/>
              <a:t>. Wat verstaat men onder “primaire verdrinking” en geef een vb. </a:t>
            </a:r>
            <a:r>
              <a:rPr lang="nl-BE" altLang="nl-BE" sz="1600" dirty="0" smtClean="0"/>
              <a:t> RED </a:t>
            </a:r>
            <a:r>
              <a:rPr lang="nl-BE" altLang="nl-BE" sz="1600" dirty="0" smtClean="0"/>
              <a:t>1 p 17  </a:t>
            </a:r>
            <a:r>
              <a:rPr lang="nl-BE" altLang="nl-BE" sz="1600" b="1" dirty="0" smtClean="0">
                <a:solidFill>
                  <a:srgbClr val="FF0000"/>
                </a:solidFill>
              </a:rPr>
              <a:t>3</a:t>
            </a:r>
            <a:endParaRPr lang="nl-BE" altLang="nl-BE" sz="1600" dirty="0" smtClean="0">
              <a:solidFill>
                <a:srgbClr val="FF0000"/>
              </a:solidFill>
            </a:endParaRPr>
          </a:p>
          <a:p>
            <a:pPr marL="107950" indent="0">
              <a:buFont typeface="Wingdings 3" pitchFamily="18" charset="2"/>
              <a:buNone/>
            </a:pPr>
            <a:r>
              <a:rPr lang="nl-BE" altLang="nl-BE" sz="1600" dirty="0" smtClean="0"/>
              <a:t>64. Noem 2 oorzaken die kunnen leiden tot bewustzijnsverlies met secundaire</a:t>
            </a:r>
            <a:br>
              <a:rPr lang="nl-BE" altLang="nl-BE" sz="1600" dirty="0" smtClean="0"/>
            </a:br>
            <a:r>
              <a:rPr lang="nl-BE" altLang="nl-BE" sz="1600" dirty="0" smtClean="0"/>
              <a:t>      verdrinking tot gevolg? 				</a:t>
            </a:r>
            <a:r>
              <a:rPr lang="nl-BE" altLang="nl-BE" sz="1600" dirty="0" smtClean="0"/>
              <a:t>      RED </a:t>
            </a:r>
            <a:r>
              <a:rPr lang="nl-BE" altLang="nl-BE" sz="1600" dirty="0" smtClean="0"/>
              <a:t>2 p </a:t>
            </a:r>
            <a:r>
              <a:rPr lang="nl-BE" altLang="nl-BE" sz="1600" dirty="0" smtClean="0"/>
              <a:t>10  </a:t>
            </a:r>
            <a:r>
              <a:rPr lang="nl-BE" altLang="nl-BE" sz="1600" b="1" dirty="0" smtClean="0">
                <a:solidFill>
                  <a:srgbClr val="FF0000"/>
                </a:solidFill>
              </a:rPr>
              <a:t>2</a:t>
            </a:r>
          </a:p>
          <a:p>
            <a:pPr marL="107950" indent="0">
              <a:buFont typeface="Wingdings 3" pitchFamily="18" charset="2"/>
              <a:buNone/>
            </a:pPr>
            <a:r>
              <a:rPr lang="nl-BE" altLang="nl-BE" sz="1600" dirty="0" smtClean="0"/>
              <a:t>24. a. Geef (vier) voordelen van de stabiele zijligging?	</a:t>
            </a:r>
            <a:br>
              <a:rPr lang="nl-BE" altLang="nl-BE" sz="1600" dirty="0" smtClean="0"/>
            </a:br>
            <a:r>
              <a:rPr lang="nl-BE" altLang="nl-BE" sz="1600" dirty="0" smtClean="0"/>
              <a:t>      b. Wanneer zou het SLO </a:t>
            </a:r>
            <a:r>
              <a:rPr lang="nl-BE" altLang="nl-BE" sz="1600" u="sng" dirty="0" smtClean="0"/>
              <a:t>niet</a:t>
            </a:r>
            <a:r>
              <a:rPr lang="nl-BE" altLang="nl-BE" sz="1600" dirty="0" smtClean="0"/>
              <a:t> in stabiele zijligging leggen? 	</a:t>
            </a:r>
            <a:r>
              <a:rPr lang="nl-BE" altLang="nl-BE" sz="1600" dirty="0" smtClean="0"/>
              <a:t>      REA </a:t>
            </a:r>
            <a:r>
              <a:rPr lang="nl-BE" altLang="nl-BE" sz="1600" dirty="0" smtClean="0"/>
              <a:t>1 p  24  </a:t>
            </a:r>
            <a:r>
              <a:rPr lang="nl-BE" altLang="nl-BE" sz="1600" b="1" dirty="0" smtClean="0">
                <a:solidFill>
                  <a:srgbClr val="FF0000"/>
                </a:solidFill>
              </a:rPr>
              <a:t>3</a:t>
            </a:r>
          </a:p>
          <a:p>
            <a:pPr marL="107950" indent="0">
              <a:buFont typeface="Wingdings 3" pitchFamily="18" charset="2"/>
              <a:buNone/>
            </a:pPr>
            <a:r>
              <a:rPr lang="nl-BE" altLang="nl-BE" sz="1600" dirty="0" smtClean="0"/>
              <a:t>77. Wat weet je over het “</a:t>
            </a:r>
            <a:r>
              <a:rPr lang="nl-BE" altLang="nl-BE" sz="1600" dirty="0" err="1" smtClean="0"/>
              <a:t>Venturi</a:t>
            </a:r>
            <a:r>
              <a:rPr lang="nl-BE" altLang="nl-BE" sz="1600" dirty="0" smtClean="0"/>
              <a:t>-principe”?			</a:t>
            </a:r>
            <a:r>
              <a:rPr lang="nl-BE" altLang="nl-BE" sz="1600" dirty="0" smtClean="0"/>
              <a:t>      REA </a:t>
            </a:r>
            <a:r>
              <a:rPr lang="nl-BE" altLang="nl-BE" sz="1600" dirty="0" smtClean="0"/>
              <a:t>2 p </a:t>
            </a:r>
            <a:r>
              <a:rPr lang="nl-BE" altLang="nl-BE" sz="1600" dirty="0"/>
              <a:t> </a:t>
            </a:r>
            <a:r>
              <a:rPr lang="nl-BE" altLang="nl-BE" sz="1600" dirty="0" smtClean="0"/>
              <a:t>31  </a:t>
            </a:r>
            <a:r>
              <a:rPr lang="nl-BE" altLang="nl-BE" sz="1600" b="1" dirty="0" smtClean="0">
                <a:solidFill>
                  <a:srgbClr val="FF0000"/>
                </a:solidFill>
              </a:rPr>
              <a:t>1</a:t>
            </a:r>
          </a:p>
          <a:p>
            <a:pPr marL="107950" indent="0">
              <a:buFont typeface="Wingdings 3" pitchFamily="18" charset="2"/>
              <a:buNone/>
            </a:pPr>
            <a:r>
              <a:rPr lang="nl-BE" altLang="nl-BE" sz="1600" dirty="0" smtClean="0"/>
              <a:t>19. Geef de basisprincipes in een 7-stappenplan over de wondverzorging?							</a:t>
            </a:r>
            <a:r>
              <a:rPr lang="nl-BE" altLang="nl-BE" sz="1600" dirty="0" smtClean="0"/>
              <a:t>                    EHBO  </a:t>
            </a:r>
            <a:r>
              <a:rPr lang="nl-BE" altLang="nl-BE" sz="1600" dirty="0" smtClean="0"/>
              <a:t>p 44   </a:t>
            </a:r>
            <a:r>
              <a:rPr lang="nl-BE" altLang="nl-BE" sz="1600" b="1" dirty="0" smtClean="0">
                <a:solidFill>
                  <a:srgbClr val="FF0000"/>
                </a:solidFill>
              </a:rPr>
              <a:t>3</a:t>
            </a:r>
          </a:p>
          <a:p>
            <a:pPr marL="107950" indent="0">
              <a:buFont typeface="Wingdings 3" pitchFamily="18" charset="2"/>
              <a:buNone/>
            </a:pPr>
            <a:r>
              <a:rPr lang="nl-BE" altLang="nl-BE" sz="1800" dirty="0" smtClean="0"/>
              <a:t>Foto: Wat weet U over … bvb wanneer wordt dit toegepast?</a:t>
            </a:r>
          </a:p>
          <a:p>
            <a:pPr marL="107950" indent="0">
              <a:buFont typeface="Wingdings 3" pitchFamily="18" charset="2"/>
              <a:buNone/>
            </a:pPr>
            <a:endParaRPr lang="nl-BE" altLang="nl-BE" sz="800" dirty="0" smtClean="0"/>
          </a:p>
          <a:p>
            <a:pPr marL="107950" indent="0">
              <a:buFont typeface="Wingdings 3" pitchFamily="18" charset="2"/>
              <a:buNone/>
            </a:pPr>
            <a:r>
              <a:rPr lang="nl-BE" altLang="nl-BE" sz="1700" b="1" dirty="0" smtClean="0">
                <a:solidFill>
                  <a:srgbClr val="FF0000"/>
                </a:solidFill>
              </a:rPr>
              <a:t>Enkel </a:t>
            </a:r>
            <a:r>
              <a:rPr lang="nl-BE" altLang="nl-BE" sz="1700" b="1" dirty="0" smtClean="0">
                <a:solidFill>
                  <a:srgbClr val="FF0000"/>
                </a:solidFill>
              </a:rPr>
              <a:t>wie </a:t>
            </a:r>
            <a:r>
              <a:rPr lang="nl-BE" altLang="nl-BE" sz="1700" b="1" dirty="0" smtClean="0">
                <a:solidFill>
                  <a:srgbClr val="FF0000"/>
                </a:solidFill>
              </a:rPr>
              <a:t>slaagt in de theorie mag </a:t>
            </a:r>
            <a:r>
              <a:rPr lang="nl-BE" altLang="nl-BE" sz="1700" b="1" dirty="0" smtClean="0">
                <a:solidFill>
                  <a:srgbClr val="FF0000"/>
                </a:solidFill>
              </a:rPr>
              <a:t>deelnemen aan de </a:t>
            </a:r>
            <a:r>
              <a:rPr lang="nl-BE" altLang="nl-BE" sz="1700" b="1" dirty="0" smtClean="0">
                <a:solidFill>
                  <a:srgbClr val="FF0000"/>
                </a:solidFill>
              </a:rPr>
              <a:t>praktische examens.</a:t>
            </a:r>
            <a:endParaRPr lang="nl-BE" altLang="nl-BE" sz="1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BE" dirty="0" smtClean="0"/>
              <a:t>7.De theoretische proef (HR en DR)</a:t>
            </a:r>
            <a:endParaRPr lang="nl-BE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52736"/>
            <a:ext cx="1240347" cy="163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1560" y="1556792"/>
            <a:ext cx="8353425" cy="4103662"/>
          </a:xfrm>
        </p:spPr>
        <p:txBody>
          <a:bodyPr/>
          <a:lstStyle/>
          <a:p>
            <a:pPr marL="109537" indent="0">
              <a:buNone/>
              <a:defRPr/>
            </a:pPr>
            <a:r>
              <a:rPr lang="nl-BE" sz="2400" b="1" u="sng" dirty="0" smtClean="0">
                <a:solidFill>
                  <a:srgbClr val="FF0000"/>
                </a:solidFill>
              </a:rPr>
              <a:t>REANIMATIE met hulpmiddelen</a:t>
            </a:r>
            <a:endParaRPr lang="nl-BE" sz="2400" b="1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nl-BE" sz="1800" b="1" dirty="0"/>
          </a:p>
          <a:p>
            <a:pPr marL="109537" indent="0">
              <a:buFont typeface="Wingdings 3" pitchFamily="18" charset="2"/>
              <a:buNone/>
              <a:defRPr/>
            </a:pPr>
            <a:endParaRPr lang="nl-BE" sz="1800" dirty="0"/>
          </a:p>
          <a:p>
            <a:pPr>
              <a:defRPr/>
            </a:pPr>
            <a:r>
              <a:rPr lang="nl-BE" sz="1800" dirty="0"/>
              <a:t>De kandidaten leggen </a:t>
            </a:r>
            <a:r>
              <a:rPr lang="nl-BE" sz="1800" b="1" dirty="0"/>
              <a:t>per twee </a:t>
            </a:r>
            <a:r>
              <a:rPr lang="nl-BE" sz="1800" dirty="0"/>
              <a:t>en </a:t>
            </a:r>
            <a:r>
              <a:rPr lang="nl-BE" sz="1800" b="1" dirty="0"/>
              <a:t>twee maal </a:t>
            </a:r>
            <a:r>
              <a:rPr lang="nl-BE" sz="1800" b="1" dirty="0" smtClean="0"/>
              <a:t/>
            </a:r>
            <a:br>
              <a:rPr lang="nl-BE" sz="1800" b="1" dirty="0" smtClean="0"/>
            </a:br>
            <a:r>
              <a:rPr lang="nl-BE" sz="1800" dirty="0" smtClean="0"/>
              <a:t>(</a:t>
            </a:r>
            <a:r>
              <a:rPr lang="nl-BE" sz="1800" dirty="0"/>
              <a:t>in deel één en deel twee) een </a:t>
            </a:r>
            <a:r>
              <a:rPr lang="nl-BE" sz="1800" b="1" dirty="0"/>
              <a:t>gecombineerde reanimatieproef </a:t>
            </a:r>
            <a:r>
              <a:rPr lang="nl-BE" sz="1800" dirty="0"/>
              <a:t>af. </a:t>
            </a:r>
            <a:endParaRPr lang="nl-BE" sz="1800" dirty="0" smtClean="0"/>
          </a:p>
          <a:p>
            <a:pPr>
              <a:defRPr/>
            </a:pPr>
            <a:endParaRPr lang="nl-BE" sz="1800" dirty="0"/>
          </a:p>
          <a:p>
            <a:pPr>
              <a:defRPr/>
            </a:pPr>
            <a:r>
              <a:rPr lang="nl-BE" sz="1800" b="1" dirty="0"/>
              <a:t>Toeval </a:t>
            </a:r>
            <a:r>
              <a:rPr lang="nl-BE" sz="1800" dirty="0" smtClean="0"/>
              <a:t>(lottrekking) </a:t>
            </a:r>
            <a:r>
              <a:rPr lang="nl-BE" sz="1800" dirty="0"/>
              <a:t>bepaalt de reanimatiesituatie. Het jurylid deelt telkens de situatie mee die geëvalueerd zal </a:t>
            </a:r>
            <a:r>
              <a:rPr lang="nl-BE" sz="1800" dirty="0" smtClean="0"/>
              <a:t>worden. </a:t>
            </a:r>
            <a:br>
              <a:rPr lang="nl-BE" sz="1800" dirty="0" smtClean="0"/>
            </a:br>
            <a:r>
              <a:rPr lang="nl-BE" sz="1800" dirty="0" smtClean="0"/>
              <a:t>(</a:t>
            </a:r>
            <a:r>
              <a:rPr lang="nl-BE" sz="1800" dirty="0"/>
              <a:t>net voor deel één en deel twee).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Het </a:t>
            </a:r>
            <a:r>
              <a:rPr lang="nl-BE" sz="1800" dirty="0"/>
              <a:t>jurylid controleert </a:t>
            </a:r>
            <a:r>
              <a:rPr lang="nl-BE" sz="1800" dirty="0" smtClean="0"/>
              <a:t>of de kandidaat de Reanimatie-simulatie </a:t>
            </a:r>
            <a:br>
              <a:rPr lang="nl-BE" sz="1800" dirty="0" smtClean="0"/>
            </a:br>
            <a:r>
              <a:rPr lang="nl-BE" sz="1800" dirty="0" smtClean="0"/>
              <a:t>goed begrepen heeft. </a:t>
            </a:r>
          </a:p>
          <a:p>
            <a:pPr marL="109537" indent="0">
              <a:buNone/>
              <a:defRPr/>
            </a:pPr>
            <a:endParaRPr lang="nl-BE" sz="1800" dirty="0"/>
          </a:p>
          <a:p>
            <a:pPr>
              <a:defRPr/>
            </a:pPr>
            <a:r>
              <a:rPr lang="nl-BE" sz="1800" dirty="0"/>
              <a:t>De kandidaten vervullen in beide delen complementaire functies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(</a:t>
            </a:r>
            <a:r>
              <a:rPr lang="nl-BE" sz="1800" dirty="0"/>
              <a:t>die wisselen na het eerste deel).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8a. Praktijk o/h droge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32" y="188640"/>
            <a:ext cx="2761456" cy="257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inhoud 1"/>
          <p:cNvSpPr>
            <a:spLocks noGrp="1"/>
          </p:cNvSpPr>
          <p:nvPr>
            <p:ph idx="1"/>
          </p:nvPr>
        </p:nvSpPr>
        <p:spPr>
          <a:xfrm>
            <a:off x="468312" y="980728"/>
            <a:ext cx="8675687" cy="5616575"/>
          </a:xfrm>
        </p:spPr>
        <p:txBody>
          <a:bodyPr/>
          <a:lstStyle/>
          <a:p>
            <a:r>
              <a:rPr lang="nl-BE" altLang="nl-BE" sz="1800" dirty="0" smtClean="0"/>
              <a:t>Elke </a:t>
            </a:r>
            <a:r>
              <a:rPr lang="nl-BE" altLang="nl-BE" sz="1800" dirty="0" smtClean="0"/>
              <a:t>kandidaat wordt geëvalueerd op: </a:t>
            </a:r>
          </a:p>
          <a:p>
            <a:r>
              <a:rPr lang="nl-BE" altLang="nl-BE" sz="1800" dirty="0" smtClean="0"/>
              <a:t>- </a:t>
            </a:r>
            <a:r>
              <a:rPr lang="nl-BE" altLang="nl-BE" sz="1800" b="1" dirty="0" err="1" smtClean="0"/>
              <a:t>rea</a:t>
            </a:r>
            <a:r>
              <a:rPr lang="nl-BE" altLang="nl-BE" sz="1800" b="1" dirty="0" smtClean="0"/>
              <a:t> </a:t>
            </a:r>
            <a:r>
              <a:rPr lang="nl-BE" altLang="nl-BE" sz="1800" dirty="0" smtClean="0"/>
              <a:t>van een volwassene op een </a:t>
            </a:r>
            <a:r>
              <a:rPr lang="nl-BE" altLang="nl-BE" sz="1800" dirty="0" err="1" smtClean="0"/>
              <a:t>Resusci</a:t>
            </a:r>
            <a:r>
              <a:rPr lang="nl-BE" altLang="nl-BE" sz="1800" dirty="0" smtClean="0"/>
              <a:t> </a:t>
            </a:r>
            <a:r>
              <a:rPr lang="nl-BE" altLang="nl-BE" sz="1800" dirty="0" smtClean="0"/>
              <a:t>Anne </a:t>
            </a:r>
            <a:br>
              <a:rPr lang="nl-BE" altLang="nl-BE" sz="1800" dirty="0" smtClean="0"/>
            </a:br>
            <a:r>
              <a:rPr lang="nl-BE" altLang="nl-BE" sz="1800" dirty="0" smtClean="0"/>
              <a:t>   </a:t>
            </a:r>
            <a:r>
              <a:rPr lang="nl-BE" altLang="nl-BE" sz="1800" b="1" dirty="0" smtClean="0"/>
              <a:t>of </a:t>
            </a:r>
            <a:r>
              <a:rPr lang="nl-BE" altLang="nl-BE" sz="1800" dirty="0" err="1" smtClean="0"/>
              <a:t>rea</a:t>
            </a:r>
            <a:r>
              <a:rPr lang="nl-BE" altLang="nl-BE" sz="1800" dirty="0" smtClean="0"/>
              <a:t> van een kind op Little Junior </a:t>
            </a:r>
            <a:r>
              <a:rPr lang="nl-BE" altLang="nl-BE" sz="1800" dirty="0" smtClean="0"/>
              <a:t/>
            </a:r>
            <a:br>
              <a:rPr lang="nl-BE" altLang="nl-BE" sz="1800" dirty="0" smtClean="0"/>
            </a:br>
            <a:r>
              <a:rPr lang="nl-BE" altLang="nl-BE" sz="1800" dirty="0" smtClean="0"/>
              <a:t>   Het </a:t>
            </a:r>
            <a:r>
              <a:rPr lang="nl-BE" altLang="nl-BE" sz="1800" dirty="0" smtClean="0"/>
              <a:t>slachtoffer is wel of geen drenkeling, de reanimatie </a:t>
            </a:r>
            <a:r>
              <a:rPr lang="nl-BE" altLang="nl-BE" sz="1800" dirty="0" smtClean="0"/>
              <a:t>verloopt</a:t>
            </a:r>
            <a:br>
              <a:rPr lang="nl-BE" altLang="nl-BE" sz="1800" dirty="0" smtClean="0"/>
            </a:br>
            <a:r>
              <a:rPr lang="nl-BE" altLang="nl-BE" sz="1800" dirty="0" smtClean="0"/>
              <a:t>   volledig </a:t>
            </a:r>
            <a:r>
              <a:rPr lang="nl-BE" altLang="nl-BE" sz="1800" dirty="0" smtClean="0"/>
              <a:t>met of grotendeels zonder </a:t>
            </a:r>
            <a:r>
              <a:rPr lang="nl-BE" altLang="nl-BE" sz="1800" dirty="0" smtClean="0"/>
              <a:t>collega-redder </a:t>
            </a:r>
            <a:endParaRPr lang="nl-BE" altLang="nl-BE" sz="1800" dirty="0" smtClean="0"/>
          </a:p>
          <a:p>
            <a:r>
              <a:rPr lang="nl-BE" altLang="nl-BE" sz="1800" dirty="0" smtClean="0"/>
              <a:t>- gebruik van een </a:t>
            </a:r>
            <a:r>
              <a:rPr lang="nl-BE" altLang="nl-BE" sz="1800" b="1" dirty="0" smtClean="0"/>
              <a:t>AED </a:t>
            </a:r>
            <a:r>
              <a:rPr lang="nl-BE" altLang="nl-BE" sz="1800" dirty="0" smtClean="0"/>
              <a:t>(en indien nuttig een zakmasker) </a:t>
            </a:r>
          </a:p>
          <a:p>
            <a:r>
              <a:rPr lang="nl-BE" altLang="nl-BE" sz="1800" dirty="0" smtClean="0"/>
              <a:t>- gebruik van één </a:t>
            </a:r>
            <a:r>
              <a:rPr lang="nl-BE" altLang="nl-BE" sz="1800" b="1" dirty="0" smtClean="0"/>
              <a:t>O2 -toedieningssysteem</a:t>
            </a:r>
            <a:r>
              <a:rPr lang="nl-BE" altLang="nl-BE" sz="1800" dirty="0" smtClean="0"/>
              <a:t>: zakmasker met O</a:t>
            </a:r>
            <a:r>
              <a:rPr lang="nl-BE" altLang="nl-BE" sz="1800" baseline="-25000" dirty="0" smtClean="0"/>
              <a:t>2</a:t>
            </a:r>
            <a:r>
              <a:rPr lang="nl-BE" altLang="nl-BE" sz="1800" dirty="0" smtClean="0"/>
              <a:t> </a:t>
            </a:r>
            <a:r>
              <a:rPr lang="nl-BE" altLang="nl-BE" sz="1800" dirty="0" smtClean="0"/>
              <a:t/>
            </a:r>
            <a:br>
              <a:rPr lang="nl-BE" altLang="nl-BE" sz="1800" dirty="0" smtClean="0"/>
            </a:br>
            <a:r>
              <a:rPr lang="nl-BE" altLang="nl-BE" sz="1800" dirty="0" smtClean="0"/>
              <a:t>   </a:t>
            </a:r>
            <a:r>
              <a:rPr lang="nl-BE" altLang="nl-BE" sz="1800" b="1" dirty="0" smtClean="0"/>
              <a:t>of </a:t>
            </a:r>
            <a:r>
              <a:rPr lang="nl-BE" altLang="nl-BE" sz="1800" dirty="0" err="1" smtClean="0"/>
              <a:t>Manually</a:t>
            </a:r>
            <a:r>
              <a:rPr lang="nl-BE" altLang="nl-BE" sz="1800" dirty="0" smtClean="0"/>
              <a:t> </a:t>
            </a:r>
            <a:r>
              <a:rPr lang="nl-BE" altLang="nl-BE" sz="1800" dirty="0" err="1" smtClean="0"/>
              <a:t>Triggered</a:t>
            </a:r>
            <a:r>
              <a:rPr lang="nl-BE" altLang="nl-BE" sz="1800" dirty="0" smtClean="0"/>
              <a:t> Ventilator </a:t>
            </a:r>
            <a:r>
              <a:rPr lang="nl-BE" altLang="nl-BE" sz="1800" b="1" dirty="0" smtClean="0"/>
              <a:t>of </a:t>
            </a:r>
            <a:r>
              <a:rPr lang="nl-BE" altLang="nl-BE" sz="1800" dirty="0" smtClean="0"/>
              <a:t>blaasballon met O</a:t>
            </a:r>
            <a:r>
              <a:rPr lang="nl-BE" altLang="nl-BE" sz="1800" baseline="-25000" dirty="0" smtClean="0"/>
              <a:t>2</a:t>
            </a:r>
            <a:r>
              <a:rPr lang="nl-BE" altLang="nl-BE" sz="1800" dirty="0" smtClean="0"/>
              <a:t> </a:t>
            </a:r>
            <a:endParaRPr lang="nl-BE" altLang="nl-BE" sz="1800" dirty="0" smtClean="0"/>
          </a:p>
          <a:p>
            <a:endParaRPr lang="nl-BE" altLang="nl-BE" sz="1800" dirty="0" smtClean="0"/>
          </a:p>
          <a:p>
            <a:r>
              <a:rPr lang="nl-BE" altLang="nl-BE" sz="1800" dirty="0" smtClean="0"/>
              <a:t>Een kandidaat wordt sporadisch </a:t>
            </a:r>
            <a:r>
              <a:rPr lang="nl-BE" altLang="nl-BE" sz="1800" dirty="0" smtClean="0"/>
              <a:t>geëvalueerd </a:t>
            </a:r>
            <a:r>
              <a:rPr lang="nl-BE" altLang="nl-BE" sz="1800" dirty="0" smtClean="0"/>
              <a:t>op : </a:t>
            </a:r>
          </a:p>
          <a:p>
            <a:r>
              <a:rPr lang="nl-BE" altLang="nl-BE" sz="1800" dirty="0" smtClean="0"/>
              <a:t>- </a:t>
            </a:r>
            <a:r>
              <a:rPr lang="nl-BE" altLang="nl-BE" sz="1800" b="1" dirty="0" smtClean="0"/>
              <a:t>inhalatie </a:t>
            </a:r>
            <a:r>
              <a:rPr lang="nl-BE" altLang="nl-BE" sz="1800" dirty="0" smtClean="0"/>
              <a:t>O2 (on </a:t>
            </a:r>
            <a:r>
              <a:rPr lang="nl-BE" altLang="nl-BE" sz="1800" dirty="0" err="1" smtClean="0"/>
              <a:t>demand</a:t>
            </a:r>
            <a:r>
              <a:rPr lang="nl-BE" altLang="nl-BE" sz="1800" dirty="0" smtClean="0"/>
              <a:t> systeem of inhalatie wegwerpmasker) </a:t>
            </a:r>
            <a:endParaRPr lang="nl-BE" altLang="nl-BE" sz="1800" dirty="0" smtClean="0"/>
          </a:p>
          <a:p>
            <a:pPr marL="109537" indent="0">
              <a:buNone/>
            </a:pPr>
            <a:endParaRPr lang="nl-BE" altLang="nl-BE" sz="1800" dirty="0" smtClean="0"/>
          </a:p>
          <a:p>
            <a:r>
              <a:rPr lang="nl-BE" altLang="nl-BE" sz="1800" dirty="0" smtClean="0"/>
              <a:t>De simulatie stopt na de 2° wissel (eventueel gevolgd door inhalatie O</a:t>
            </a:r>
            <a:r>
              <a:rPr lang="nl-BE" altLang="nl-BE" sz="1800" baseline="-25000" dirty="0" smtClean="0"/>
              <a:t>2</a:t>
            </a:r>
            <a:r>
              <a:rPr lang="nl-BE" altLang="nl-BE" sz="1800" dirty="0" smtClean="0"/>
              <a:t>). Er is geen demo van de stabiele zijligging. </a:t>
            </a:r>
            <a:endParaRPr lang="nl-BE" altLang="nl-BE" sz="1800" dirty="0" smtClean="0"/>
          </a:p>
          <a:p>
            <a:pPr marL="109537" indent="0">
              <a:buNone/>
            </a:pPr>
            <a:endParaRPr lang="nl-BE" altLang="nl-BE" sz="1800" dirty="0" smtClean="0"/>
          </a:p>
          <a:p>
            <a:r>
              <a:rPr lang="nl-BE" altLang="nl-BE" sz="1800" dirty="0" smtClean="0"/>
              <a:t>Het jurylid evalueert beide kandidaten gelijktijdig, maar afzonderlijk.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 fontScale="90000"/>
          </a:bodyPr>
          <a:lstStyle/>
          <a:p>
            <a:pPr marL="109537" indent="0">
              <a:defRPr/>
            </a:pPr>
            <a:r>
              <a:rPr lang="nl-BE" sz="4400" u="sng" dirty="0">
                <a:solidFill>
                  <a:srgbClr val="FF0000"/>
                </a:solidFill>
              </a:rPr>
              <a:t>REANIMATIE met hulpmiddelen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268760"/>
            <a:ext cx="8353425" cy="4103662"/>
          </a:xfrm>
        </p:spPr>
        <p:txBody>
          <a:bodyPr/>
          <a:lstStyle/>
          <a:p>
            <a:pPr marL="109537" indent="0">
              <a:buNone/>
              <a:defRPr/>
            </a:pPr>
            <a:r>
              <a:rPr lang="nl-BE" sz="2400" b="1" u="sng" dirty="0" smtClean="0">
                <a:solidFill>
                  <a:srgbClr val="FF0000"/>
                </a:solidFill>
              </a:rPr>
              <a:t>EHBO-simulatie</a:t>
            </a:r>
            <a:endParaRPr lang="nl-BE" sz="2400" b="1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nl-BE" sz="1800" b="1" dirty="0"/>
          </a:p>
          <a:p>
            <a:pPr marL="109537" indent="0">
              <a:buFont typeface="Wingdings 3" pitchFamily="18" charset="2"/>
              <a:buNone/>
              <a:defRPr/>
            </a:pPr>
            <a:endParaRPr lang="nl-BE" sz="1800" dirty="0"/>
          </a:p>
          <a:p>
            <a:pPr>
              <a:defRPr/>
            </a:pPr>
            <a:r>
              <a:rPr lang="nl-BE" sz="1800" dirty="0"/>
              <a:t>De kandidaten leggen </a:t>
            </a:r>
            <a:r>
              <a:rPr lang="nl-BE" sz="1800" b="1" dirty="0"/>
              <a:t>per twee </a:t>
            </a:r>
            <a:r>
              <a:rPr lang="nl-BE" sz="1800" dirty="0"/>
              <a:t>de EHBO-proef af: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één </a:t>
            </a:r>
            <a:r>
              <a:rPr lang="nl-BE" sz="1800" dirty="0"/>
              <a:t>kandidaat treedt op als </a:t>
            </a:r>
            <a:r>
              <a:rPr lang="nl-BE" sz="1800" b="1" dirty="0"/>
              <a:t>hulpverlener</a:t>
            </a:r>
            <a:r>
              <a:rPr lang="nl-BE" sz="1800" dirty="0"/>
              <a:t>, de andere is het </a:t>
            </a:r>
            <a:r>
              <a:rPr lang="nl-BE" sz="1800" b="1" dirty="0"/>
              <a:t>slachtoffer</a:t>
            </a:r>
            <a:r>
              <a:rPr lang="nl-BE" sz="1800" dirty="0"/>
              <a:t>. Vervolgens wisselen ze van functie. </a:t>
            </a:r>
            <a:endParaRPr lang="nl-BE" sz="1800" dirty="0" smtClean="0"/>
          </a:p>
          <a:p>
            <a:pPr marL="109537" indent="0">
              <a:buNone/>
              <a:defRPr/>
            </a:pPr>
            <a:endParaRPr lang="nl-BE" sz="1800" dirty="0"/>
          </a:p>
          <a:p>
            <a:pPr>
              <a:defRPr/>
            </a:pPr>
            <a:r>
              <a:rPr lang="nl-BE" sz="1800" dirty="0"/>
              <a:t>De EHBO-situaties worden door </a:t>
            </a:r>
            <a:r>
              <a:rPr lang="nl-BE" sz="1800" b="1" dirty="0"/>
              <a:t>toeval </a:t>
            </a:r>
            <a:r>
              <a:rPr lang="nl-BE" sz="1800" dirty="0"/>
              <a:t>bepaald </a:t>
            </a:r>
            <a:r>
              <a:rPr lang="nl-BE" sz="1800" dirty="0" smtClean="0"/>
              <a:t>Elke </a:t>
            </a:r>
            <a:r>
              <a:rPr lang="nl-BE" sz="1800" dirty="0"/>
              <a:t>foto verwijst naar een </a:t>
            </a:r>
            <a:r>
              <a:rPr lang="nl-BE" sz="1800" b="1" dirty="0"/>
              <a:t>aandoening/letsel </a:t>
            </a:r>
            <a:r>
              <a:rPr lang="nl-BE" sz="1800" dirty="0"/>
              <a:t>(behorende tot categorie A of B of C). </a:t>
            </a:r>
            <a:r>
              <a:rPr lang="nl-BE" sz="1800" dirty="0" smtClean="0"/>
              <a:t/>
            </a:r>
            <a:br>
              <a:rPr lang="nl-BE" sz="1800" dirty="0" smtClean="0"/>
            </a:br>
            <a:endParaRPr lang="nl-BE" sz="1800" dirty="0"/>
          </a:p>
          <a:p>
            <a:pPr>
              <a:defRPr/>
            </a:pPr>
            <a:r>
              <a:rPr lang="nl-BE" sz="1800" dirty="0"/>
              <a:t>Het jurylid stelt gerichte vragen. Elke kandidaat beantwoordt vragen en verleent </a:t>
            </a:r>
            <a:r>
              <a:rPr lang="nl-BE" sz="1800" b="1" dirty="0"/>
              <a:t>effectief hulp </a:t>
            </a:r>
            <a:r>
              <a:rPr lang="nl-BE" sz="1800" dirty="0"/>
              <a:t>bij de medekandidaat (fictief slachtoffer). </a:t>
            </a:r>
            <a:r>
              <a:rPr lang="nl-BE" sz="1800" dirty="0" smtClean="0"/>
              <a:t/>
            </a:r>
            <a:br>
              <a:rPr lang="nl-BE" sz="1800" dirty="0" smtClean="0"/>
            </a:br>
            <a:endParaRPr lang="nl-BE" sz="1800" dirty="0"/>
          </a:p>
          <a:p>
            <a:pPr>
              <a:defRPr/>
            </a:pPr>
            <a:r>
              <a:rPr lang="nl-BE" sz="1800" dirty="0"/>
              <a:t>Materiaal: O2-toedieningssysteem inhalatie (on </a:t>
            </a:r>
            <a:r>
              <a:rPr lang="nl-BE" sz="1800" dirty="0" err="1"/>
              <a:t>demand</a:t>
            </a:r>
            <a:r>
              <a:rPr lang="nl-BE" sz="1800" dirty="0"/>
              <a:t> systeem of inhalatie wegwerpmasker), EHBO- en verbandkoffer, </a:t>
            </a:r>
            <a:r>
              <a:rPr lang="nl-BE" sz="1800" dirty="0" err="1" smtClean="0"/>
              <a:t>stiffneck</a:t>
            </a:r>
            <a:r>
              <a:rPr lang="nl-BE" sz="1800" dirty="0"/>
              <a:t>. </a:t>
            </a:r>
            <a:endParaRPr lang="nl-B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8b. Praktijk o/h droge</a:t>
            </a:r>
            <a:endParaRPr lang="nl-BE" dirty="0"/>
          </a:p>
        </p:txBody>
      </p:sp>
      <p:pic>
        <p:nvPicPr>
          <p:cNvPr id="5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9324"/>
            <a:ext cx="2345086" cy="23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nl-BE" dirty="0"/>
              <a:t>8a. Praktijk o/h droge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84976" cy="556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inhoud 1"/>
          <p:cNvSpPr>
            <a:spLocks noGrp="1"/>
          </p:cNvSpPr>
          <p:nvPr>
            <p:ph idx="1"/>
          </p:nvPr>
        </p:nvSpPr>
        <p:spPr>
          <a:xfrm>
            <a:off x="107504" y="1125538"/>
            <a:ext cx="9036496" cy="5616575"/>
          </a:xfrm>
        </p:spPr>
        <p:txBody>
          <a:bodyPr/>
          <a:lstStyle/>
          <a:p>
            <a:pPr marL="107950" indent="0" algn="ctr">
              <a:buNone/>
            </a:pPr>
            <a:r>
              <a:rPr lang="nl-BE" altLang="nl-BE" sz="1700" i="1" dirty="0" smtClean="0">
                <a:solidFill>
                  <a:srgbClr val="0033CC"/>
                </a:solidFill>
              </a:rPr>
              <a:t>Als “duiker-Redder” is het gebruik van zwemvliezen toegelaten </a:t>
            </a:r>
            <a:r>
              <a:rPr lang="nl-BE" altLang="nl-BE" sz="1700" i="1" dirty="0" smtClean="0">
                <a:solidFill>
                  <a:srgbClr val="0033CC"/>
                </a:solidFill>
              </a:rPr>
              <a:t>(</a:t>
            </a:r>
            <a:r>
              <a:rPr lang="nl-BE" altLang="nl-BE" sz="1700" i="1" dirty="0" smtClean="0">
                <a:solidFill>
                  <a:srgbClr val="0033CC"/>
                </a:solidFill>
              </a:rPr>
              <a:t>na de 3</a:t>
            </a:r>
            <a:r>
              <a:rPr lang="nl-BE" altLang="nl-BE" sz="1700" i="1" baseline="30000" dirty="0" smtClean="0">
                <a:solidFill>
                  <a:srgbClr val="0033CC"/>
                </a:solidFill>
              </a:rPr>
              <a:t>de</a:t>
            </a:r>
            <a:r>
              <a:rPr lang="nl-BE" altLang="nl-BE" sz="1700" i="1" dirty="0" smtClean="0">
                <a:solidFill>
                  <a:srgbClr val="0033CC"/>
                </a:solidFill>
              </a:rPr>
              <a:t>  </a:t>
            </a:r>
            <a:r>
              <a:rPr lang="nl-BE" altLang="nl-BE" sz="1700" i="1" dirty="0" smtClean="0">
                <a:solidFill>
                  <a:srgbClr val="0033CC"/>
                </a:solidFill>
              </a:rPr>
              <a:t>lengte).</a:t>
            </a:r>
          </a:p>
          <a:p>
            <a:pPr marL="107950" indent="0">
              <a:buNone/>
            </a:pPr>
            <a:r>
              <a:rPr lang="nl-BE" altLang="nl-BE" sz="1800" i="1" dirty="0" smtClean="0">
                <a:solidFill>
                  <a:srgbClr val="0033CC"/>
                </a:solidFill>
              </a:rPr>
              <a:t>Het </a:t>
            </a:r>
            <a:r>
              <a:rPr lang="nl-BE" altLang="nl-BE" sz="1800" i="1" dirty="0" smtClean="0">
                <a:solidFill>
                  <a:srgbClr val="0033CC"/>
                </a:solidFill>
              </a:rPr>
              <a:t>watergedeelte </a:t>
            </a:r>
            <a:r>
              <a:rPr lang="nl-BE" altLang="nl-BE" sz="1800" i="1" dirty="0" smtClean="0">
                <a:solidFill>
                  <a:srgbClr val="0033CC"/>
                </a:solidFill>
              </a:rPr>
              <a:t>(3m diepte) moet </a:t>
            </a:r>
            <a:r>
              <a:rPr lang="nl-BE" altLang="nl-BE" sz="1800" i="1" dirty="0" smtClean="0">
                <a:solidFill>
                  <a:srgbClr val="0033CC"/>
                </a:solidFill>
              </a:rPr>
              <a:t>afgelegd worden binnen </a:t>
            </a:r>
            <a:r>
              <a:rPr lang="nl-BE" altLang="nl-BE" sz="1800" b="1" i="1" dirty="0" smtClean="0">
                <a:solidFill>
                  <a:srgbClr val="FF0000"/>
                </a:solidFill>
              </a:rPr>
              <a:t>4’05” </a:t>
            </a:r>
          </a:p>
          <a:p>
            <a:pPr marL="107950" indent="0" algn="ctr">
              <a:buNone/>
            </a:pPr>
            <a:endParaRPr lang="nl-BE" altLang="nl-BE" sz="1800" b="1" i="1" dirty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 smtClean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 smtClean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 smtClean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 smtClean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 smtClean="0">
              <a:solidFill>
                <a:srgbClr val="0033CC"/>
              </a:solidFill>
            </a:endParaRPr>
          </a:p>
          <a:p>
            <a:pPr marL="107950" indent="0" algn="ctr">
              <a:buNone/>
            </a:pPr>
            <a:endParaRPr lang="nl-BE" altLang="nl-BE" sz="1800" b="1" i="1" dirty="0">
              <a:solidFill>
                <a:srgbClr val="0033CC"/>
              </a:solidFill>
            </a:endParaRPr>
          </a:p>
          <a:p>
            <a:pPr marL="107950" indent="0" algn="ctr">
              <a:buFont typeface="Wingdings 3" pitchFamily="18" charset="2"/>
              <a:buNone/>
            </a:pPr>
            <a:endParaRPr lang="nl-BE" altLang="nl-BE" sz="1800" i="1" dirty="0" smtClean="0">
              <a:solidFill>
                <a:srgbClr val="0033CC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9a. De </a:t>
            </a:r>
            <a:r>
              <a:rPr lang="nl-BE" dirty="0" smtClean="0"/>
              <a:t>fysieke </a:t>
            </a:r>
            <a:r>
              <a:rPr lang="nl-BE" dirty="0" smtClean="0"/>
              <a:t>eindproef DR</a:t>
            </a:r>
            <a:endParaRPr lang="nl-BE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49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9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052736"/>
            <a:ext cx="8748464" cy="5616575"/>
          </a:xfrm>
        </p:spPr>
        <p:txBody>
          <a:bodyPr/>
          <a:lstStyle/>
          <a:p>
            <a:pPr>
              <a:defRPr/>
            </a:pPr>
            <a:endParaRPr lang="nl-BE" sz="1800" dirty="0" smtClean="0"/>
          </a:p>
          <a:p>
            <a:pPr>
              <a:defRPr/>
            </a:pPr>
            <a:r>
              <a:rPr lang="nl-BE" sz="1800" dirty="0" smtClean="0"/>
              <a:t>Elke kandidaat </a:t>
            </a:r>
            <a:r>
              <a:rPr lang="nl-BE" sz="1800" dirty="0"/>
              <a:t>die </a:t>
            </a:r>
            <a:r>
              <a:rPr lang="nl-BE" sz="1800" dirty="0" smtClean="0"/>
              <a:t>slaagt </a:t>
            </a:r>
            <a:r>
              <a:rPr lang="nl-BE" sz="1800" dirty="0"/>
              <a:t>in de </a:t>
            </a:r>
            <a:r>
              <a:rPr lang="nl-BE" sz="1800" dirty="0" smtClean="0"/>
              <a:t>fysieke reddersproef </a:t>
            </a:r>
            <a:r>
              <a:rPr lang="nl-BE" sz="1800" dirty="0" smtClean="0"/>
              <a:t>DR </a:t>
            </a:r>
            <a:br>
              <a:rPr lang="nl-BE" sz="1800" dirty="0" smtClean="0"/>
            </a:br>
            <a:r>
              <a:rPr lang="nl-BE" sz="1800" dirty="0" smtClean="0"/>
              <a:t>zijn </a:t>
            </a:r>
            <a:r>
              <a:rPr lang="nl-BE" sz="1800" dirty="0"/>
              <a:t>toegelaten tot de </a:t>
            </a:r>
            <a:r>
              <a:rPr lang="nl-BE" sz="1800" dirty="0" smtClean="0"/>
              <a:t>tweede proef: de </a:t>
            </a:r>
            <a:r>
              <a:rPr lang="nl-BE" sz="1800" dirty="0" err="1" smtClean="0"/>
              <a:t>reddingssimulatie</a:t>
            </a:r>
            <a:r>
              <a:rPr lang="nl-BE" sz="1800" dirty="0" smtClean="0"/>
              <a:t> </a:t>
            </a:r>
            <a:r>
              <a:rPr lang="nl-BE" sz="1800" dirty="0"/>
              <a:t>DR. </a:t>
            </a:r>
            <a:endParaRPr lang="nl-BE" sz="1800" dirty="0" smtClean="0"/>
          </a:p>
          <a:p>
            <a:pPr>
              <a:defRPr/>
            </a:pPr>
            <a:endParaRPr lang="nl-BE" sz="1800" dirty="0"/>
          </a:p>
          <a:p>
            <a:pPr>
              <a:defRPr/>
            </a:pPr>
            <a:r>
              <a:rPr lang="nl-BE" sz="1800" dirty="0"/>
              <a:t>Elke kandidaat </a:t>
            </a:r>
            <a:r>
              <a:rPr lang="nl-BE" sz="1800" dirty="0" smtClean="0"/>
              <a:t>(per twee) voert </a:t>
            </a:r>
            <a:r>
              <a:rPr lang="nl-BE" sz="1800" b="1" dirty="0"/>
              <a:t>één van de 12 </a:t>
            </a:r>
            <a:r>
              <a:rPr lang="nl-BE" sz="1800" dirty="0"/>
              <a:t>reddingssimulaties uit. </a:t>
            </a:r>
            <a:endParaRPr lang="nl-BE" sz="1800" dirty="0" smtClean="0"/>
          </a:p>
          <a:p>
            <a:pPr marL="109537" indent="0">
              <a:buNone/>
              <a:defRPr/>
            </a:pPr>
            <a:r>
              <a:rPr lang="nl-BE" sz="1800" dirty="0"/>
              <a:t> </a:t>
            </a:r>
            <a:r>
              <a:rPr lang="nl-BE" sz="1800" dirty="0" smtClean="0"/>
              <a:t>   Hierbij is één hoofdredder en één Co-redder.</a:t>
            </a:r>
          </a:p>
          <a:p>
            <a:pPr marL="109537" indent="0">
              <a:buNone/>
              <a:defRPr/>
            </a:pPr>
            <a:r>
              <a:rPr lang="nl-BE" sz="1800" dirty="0" smtClean="0"/>
              <a:t> </a:t>
            </a:r>
          </a:p>
          <a:p>
            <a:pPr>
              <a:defRPr/>
            </a:pPr>
            <a:r>
              <a:rPr lang="nl-BE" sz="1800" dirty="0" smtClean="0"/>
              <a:t>De </a:t>
            </a:r>
            <a:r>
              <a:rPr lang="nl-BE" sz="1800" dirty="0" err="1" smtClean="0"/>
              <a:t>reddingssimulatie</a:t>
            </a:r>
            <a:r>
              <a:rPr lang="nl-BE" sz="1800" dirty="0" smtClean="0"/>
              <a:t> is door </a:t>
            </a:r>
            <a:r>
              <a:rPr lang="nl-BE" sz="1800" b="1" dirty="0" smtClean="0"/>
              <a:t>toeval </a:t>
            </a:r>
            <a:r>
              <a:rPr lang="nl-BE" sz="1800" dirty="0" smtClean="0"/>
              <a:t>bepaald (</a:t>
            </a:r>
            <a:r>
              <a:rPr lang="nl-BE" sz="1800" dirty="0" err="1" smtClean="0"/>
              <a:t>ahv</a:t>
            </a:r>
            <a:r>
              <a:rPr lang="nl-BE" sz="1800" dirty="0" smtClean="0"/>
              <a:t> het evaluatieformulier).</a:t>
            </a:r>
          </a:p>
          <a:p>
            <a:pPr marL="109537" indent="0">
              <a:buNone/>
              <a:defRPr/>
            </a:pPr>
            <a:r>
              <a:rPr lang="nl-BE" sz="1800" dirty="0" smtClean="0"/>
              <a:t> </a:t>
            </a:r>
          </a:p>
          <a:p>
            <a:pPr>
              <a:defRPr/>
            </a:pPr>
            <a:r>
              <a:rPr lang="nl-BE" sz="1800" dirty="0" smtClean="0"/>
              <a:t>De </a:t>
            </a:r>
            <a:r>
              <a:rPr lang="nl-BE" sz="1800" dirty="0" err="1" smtClean="0"/>
              <a:t>reddingssimulatie</a:t>
            </a:r>
            <a:r>
              <a:rPr lang="nl-BE" sz="1800" dirty="0" smtClean="0"/>
              <a:t> </a:t>
            </a:r>
            <a:r>
              <a:rPr lang="nl-BE" sz="1800" b="1" dirty="0" smtClean="0"/>
              <a:t>DR </a:t>
            </a:r>
            <a:r>
              <a:rPr lang="nl-BE" sz="1800" dirty="0" smtClean="0"/>
              <a:t>wordt afgenomen op de </a:t>
            </a:r>
            <a:r>
              <a:rPr lang="nl-BE" sz="1800" b="1" dirty="0" smtClean="0"/>
              <a:t>examendag</a:t>
            </a:r>
            <a:r>
              <a:rPr lang="nl-BE" sz="1800" dirty="0" smtClean="0"/>
              <a:t>. </a:t>
            </a:r>
          </a:p>
          <a:p>
            <a:pPr marL="109537" indent="0">
              <a:buNone/>
              <a:defRPr/>
            </a:pPr>
            <a:endParaRPr lang="nl-BE" sz="1800" dirty="0" smtClean="0"/>
          </a:p>
          <a:p>
            <a:pPr>
              <a:defRPr/>
            </a:pPr>
            <a:r>
              <a:rPr lang="nl-BE" sz="1800" dirty="0" smtClean="0"/>
              <a:t>De simulatie wordt afgenomen in het ondiep of het diep gedeelte	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sz="1600" dirty="0" smtClean="0"/>
              <a:t>           </a:t>
            </a:r>
            <a:endParaRPr lang="nl-BE" sz="1600" b="1" dirty="0" smtClean="0">
              <a:solidFill>
                <a:srgbClr val="0070C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9b. </a:t>
            </a:r>
            <a:r>
              <a:rPr lang="nl-BE" dirty="0" err="1" smtClean="0"/>
              <a:t>Reddingssimulatie</a:t>
            </a:r>
            <a:r>
              <a:rPr lang="nl-BE" dirty="0" smtClean="0"/>
              <a:t> HR &amp; DR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BE" dirty="0"/>
              <a:t>8b. </a:t>
            </a:r>
            <a:r>
              <a:rPr lang="nl-BE" dirty="0" smtClean="0"/>
              <a:t>Reddingssimulaties </a:t>
            </a:r>
            <a:r>
              <a:rPr lang="nl-BE" dirty="0"/>
              <a:t>HR &amp; DR</a:t>
            </a:r>
            <a:endParaRPr lang="nl-B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5" t="17268" r="6100" b="7401"/>
          <a:stretch/>
        </p:blipFill>
        <p:spPr bwMode="auto">
          <a:xfrm>
            <a:off x="179512" y="1052736"/>
            <a:ext cx="8784976" cy="5443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836712"/>
            <a:ext cx="8208267" cy="5904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sz="3600" i="1" dirty="0" smtClean="0">
                <a:solidFill>
                  <a:srgbClr val="FF0000"/>
                </a:solidFill>
              </a:rPr>
              <a:t>Bedankt voor uw aandacht, Succes!</a:t>
            </a:r>
            <a:endParaRPr lang="nl-BE" sz="3600" i="1" dirty="0">
              <a:solidFill>
                <a:srgbClr val="FF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5301207"/>
            <a:ext cx="8280920" cy="4308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nl-BE" sz="2200" b="1" dirty="0" smtClean="0">
                <a:solidFill>
                  <a:srgbClr val="FFFF00"/>
                </a:solidFill>
              </a:rPr>
              <a:t>Nu stellen wij voor de praktijk te bekijken in het zwembad</a:t>
            </a:r>
            <a:endParaRPr lang="nl-BE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640960" cy="4033838"/>
          </a:xfrm>
          <a:extLst/>
        </p:spPr>
        <p:txBody>
          <a:bodyPr>
            <a:normAutofit fontScale="92500" lnSpcReduction="10000"/>
          </a:bodyPr>
          <a:lstStyle/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nl-BE" sz="3600" b="1" dirty="0" smtClean="0">
              <a:latin typeface="Arial" pitchFamily="34" charset="0"/>
            </a:endParaRP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Uw</a:t>
            </a:r>
            <a:r>
              <a:rPr lang="nl-BE" sz="3000" b="1" dirty="0" smtClean="0">
                <a:latin typeface="Arial" pitchFamily="34" charset="0"/>
              </a:rPr>
              <a:t> docenten, lesgevers (jury)</a:t>
            </a: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Toelatingsvereisten</a:t>
            </a:r>
            <a:endParaRPr lang="nl-BE" sz="3000" b="1" dirty="0" smtClean="0">
              <a:latin typeface="Arial" pitchFamily="34" charset="0"/>
            </a:endParaRP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Programma</a:t>
            </a: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Bevoegdheden</a:t>
            </a: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Inschrijven / Kostprijs</a:t>
            </a:r>
            <a:endParaRPr lang="nl-BE" sz="3000" b="1" dirty="0" smtClean="0">
              <a:latin typeface="Arial" pitchFamily="34" charset="0"/>
            </a:endParaRP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Internationale erkenning</a:t>
            </a: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Het theoretisch examen</a:t>
            </a: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De praktische examens</a:t>
            </a: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Pauze </a:t>
            </a:r>
            <a:endParaRPr lang="nl-BE" sz="3000" b="1" dirty="0" smtClean="0">
              <a:latin typeface="Arial" pitchFamily="34" charset="0"/>
            </a:endParaRP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3000" b="1" dirty="0" smtClean="0">
                <a:latin typeface="Arial" pitchFamily="34" charset="0"/>
              </a:rPr>
              <a:t>Voorstelling fysieke proef Duiker Redder</a:t>
            </a:r>
            <a:endParaRPr lang="nl-BE" sz="3000" b="1" dirty="0" smtClean="0">
              <a:latin typeface="Arial" pitchFamily="34" charset="0"/>
            </a:endParaRPr>
          </a:p>
          <a:p>
            <a:pPr marL="624078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nl-BE" sz="2800" b="1" dirty="0" smtClean="0">
              <a:latin typeface="Arial" pitchFamily="34" charset="0"/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nl-BE" sz="2800" b="1" dirty="0" smtClean="0">
              <a:latin typeface="Arial" pitchFamily="34" charset="0"/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nl-BE" sz="2800" b="1" dirty="0" smtClean="0">
              <a:latin typeface="Arial" pitchFamily="34" charset="0"/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nl-BE" sz="2800" b="1" dirty="0" smtClean="0">
              <a:latin typeface="Arial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nl-BE" sz="2800" b="1" dirty="0" smtClean="0">
              <a:latin typeface="Arial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nl-BE" sz="2800" b="1" dirty="0" smtClean="0">
              <a:latin typeface="Arial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nl-BE" sz="2800" b="1" dirty="0" smtClean="0">
              <a:latin typeface="Arial" pitchFamily="34" charset="0"/>
            </a:endParaRP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3375"/>
            <a:ext cx="8604250" cy="8556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4000" dirty="0" smtClean="0">
                <a:latin typeface="Arial" pitchFamily="34" charset="0"/>
              </a:rPr>
              <a:t>Doelstellingen van deze infosessie</a:t>
            </a:r>
            <a:endParaRPr lang="nl-BE" sz="4000" dirty="0" smtClean="0">
              <a:solidFill>
                <a:srgbClr val="80808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1042988" y="1196752"/>
            <a:ext cx="7212012" cy="4891311"/>
          </a:xfrm>
        </p:spPr>
        <p:txBody>
          <a:bodyPr/>
          <a:lstStyle/>
          <a:p>
            <a:pPr>
              <a:defRPr/>
            </a:pPr>
            <a:r>
              <a:rPr lang="nl-NL" altLang="nl-BE" sz="2000" b="1" dirty="0" smtClean="0"/>
              <a:t>Karel </a:t>
            </a:r>
            <a:r>
              <a:rPr lang="nl-NL" altLang="nl-BE" sz="2000" b="1" dirty="0" err="1" smtClean="0"/>
              <a:t>Logghe</a:t>
            </a:r>
            <a:endParaRPr lang="nl-NL" altLang="nl-BE" sz="2000" b="1" dirty="0"/>
          </a:p>
          <a:p>
            <a:pPr>
              <a:defRPr/>
            </a:pPr>
            <a:endParaRPr lang="nl-NL" altLang="nl-BE" sz="2000" b="1" dirty="0" smtClean="0"/>
          </a:p>
          <a:p>
            <a:pPr>
              <a:defRPr/>
            </a:pPr>
            <a:endParaRPr lang="nl-NL" altLang="nl-BE" sz="2000" b="1" dirty="0"/>
          </a:p>
          <a:p>
            <a:pPr>
              <a:defRPr/>
            </a:pPr>
            <a:endParaRPr lang="nl-NL" altLang="nl-BE" sz="2000" b="1" dirty="0" smtClean="0"/>
          </a:p>
          <a:p>
            <a:pPr>
              <a:defRPr/>
            </a:pPr>
            <a:r>
              <a:rPr lang="nl-NL" altLang="nl-BE" sz="2000" b="1" dirty="0" smtClean="0"/>
              <a:t>Danny Vanparys</a:t>
            </a:r>
          </a:p>
          <a:p>
            <a:pPr>
              <a:defRPr/>
            </a:pPr>
            <a:endParaRPr lang="nl-NL" altLang="nl-BE" sz="2000" b="1" dirty="0"/>
          </a:p>
          <a:p>
            <a:pPr marL="109537" indent="0">
              <a:buNone/>
              <a:defRPr/>
            </a:pPr>
            <a:endParaRPr lang="nl-NL" altLang="nl-BE" sz="2000" b="1" dirty="0" smtClean="0"/>
          </a:p>
          <a:p>
            <a:pPr marL="109537" indent="0">
              <a:buNone/>
              <a:defRPr/>
            </a:pPr>
            <a:endParaRPr lang="nl-NL" altLang="nl-BE" sz="2000" b="1" dirty="0" smtClean="0"/>
          </a:p>
          <a:p>
            <a:pPr>
              <a:defRPr/>
            </a:pPr>
            <a:endParaRPr lang="nl-NL" altLang="nl-BE" sz="2000" b="1" dirty="0"/>
          </a:p>
          <a:p>
            <a:pPr>
              <a:defRPr/>
            </a:pPr>
            <a:r>
              <a:rPr lang="nl-NL" altLang="nl-BE" sz="2000" b="1" dirty="0" smtClean="0"/>
              <a:t>Sven </a:t>
            </a:r>
            <a:r>
              <a:rPr lang="nl-NL" altLang="nl-BE" sz="2000" b="1" dirty="0" err="1" smtClean="0"/>
              <a:t>Vandekerckhove</a:t>
            </a:r>
            <a:endParaRPr lang="nl-NL" altLang="nl-BE" sz="2000" b="1" dirty="0"/>
          </a:p>
          <a:p>
            <a:pPr>
              <a:defRPr/>
            </a:pPr>
            <a:endParaRPr lang="nl-NL" altLang="nl-BE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1.Uw docenten</a:t>
            </a:r>
            <a:endParaRPr lang="en-US" dirty="0"/>
          </a:p>
        </p:txBody>
      </p:sp>
      <p:pic>
        <p:nvPicPr>
          <p:cNvPr id="2048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88" y="4293096"/>
            <a:ext cx="1708150" cy="165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1731963" cy="1731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94" y="2672515"/>
            <a:ext cx="1735138" cy="1550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3600" dirty="0" smtClean="0"/>
              <a:t>2.Toelatingsvereisten</a:t>
            </a:r>
          </a:p>
        </p:txBody>
      </p:sp>
      <p:sp>
        <p:nvSpPr>
          <p:cNvPr id="21507" name="Tijdelijke aanduiding voor inhoud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nl-BE" altLang="nl-BE" dirty="0" smtClean="0"/>
              <a:t>Overgangsmodule voor</a:t>
            </a:r>
            <a:br>
              <a:rPr lang="nl-BE" altLang="nl-BE" dirty="0" smtClean="0"/>
            </a:br>
            <a:r>
              <a:rPr lang="nl-BE" altLang="nl-BE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Duikinstructeur naar Duiker </a:t>
            </a:r>
            <a:r>
              <a:rPr lang="nl-BE" altLang="nl-B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nl-BE" altLang="nl-BE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edder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</a:t>
            </a:r>
            <a:r>
              <a:rPr lang="nl-BE" altLang="nl-BE" b="1" u="sng" dirty="0" smtClean="0"/>
              <a:t>Voorwaarden: 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* 18 jaar worden in de loop van het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altLang="nl-BE" dirty="0"/>
              <a:t> </a:t>
            </a:r>
            <a:r>
              <a:rPr lang="nl-BE" altLang="nl-BE" dirty="0" smtClean="0"/>
              <a:t>    kalenderjaar waarin de cursus start.</a:t>
            </a:r>
            <a:br>
              <a:rPr lang="nl-BE" altLang="nl-BE" dirty="0" smtClean="0"/>
            </a:br>
            <a:r>
              <a:rPr lang="nl-BE" altLang="nl-BE" dirty="0" smtClean="0"/>
              <a:t>  * Minimum houder zijn van een 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altLang="nl-BE" dirty="0"/>
              <a:t> </a:t>
            </a:r>
            <a:r>
              <a:rPr lang="nl-BE" altLang="nl-BE" dirty="0" smtClean="0"/>
              <a:t>    1*Instructeurstitel NELOS (of gelijkwaardig).</a:t>
            </a:r>
          </a:p>
          <a:p>
            <a:pPr marL="109537" indent="0">
              <a:buNone/>
              <a:defRPr/>
            </a:pPr>
            <a:r>
              <a:rPr lang="nl-BE" altLang="nl-BE" dirty="0"/>
              <a:t> </a:t>
            </a:r>
            <a:r>
              <a:rPr lang="nl-BE" altLang="nl-BE" dirty="0" smtClean="0"/>
              <a:t> * Duiker hulpverlener </a:t>
            </a:r>
            <a:r>
              <a:rPr lang="nl-BE" altLang="nl-BE" dirty="0"/>
              <a:t>zijn (of gelijkwaardig</a:t>
            </a:r>
            <a:r>
              <a:rPr lang="nl-BE" altLang="nl-BE" dirty="0" smtClean="0"/>
              <a:t>).</a:t>
            </a:r>
            <a:endParaRPr lang="nl-BE" alt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3.Programma</a:t>
            </a:r>
            <a:endParaRPr lang="nl-BE" dirty="0"/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323403" y="1052513"/>
            <a:ext cx="8785101" cy="648295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endParaRPr lang="nl-BE" sz="800" dirty="0">
              <a:solidFill>
                <a:srgbClr val="C00000"/>
              </a:solidFill>
            </a:endParaRPr>
          </a:p>
          <a:p>
            <a:pPr marL="109537" indent="0">
              <a:buNone/>
              <a:defRPr/>
            </a:pPr>
            <a:r>
              <a:rPr lang="nl-BE" sz="2400" b="1" dirty="0"/>
              <a:t>Locatie:</a:t>
            </a:r>
            <a:r>
              <a:rPr lang="nl-BE" sz="2000" dirty="0" smtClean="0"/>
              <a:t>    </a:t>
            </a:r>
            <a:r>
              <a:rPr lang="nl-BE" sz="2400" b="1" dirty="0" err="1"/>
              <a:t>Interbad</a:t>
            </a:r>
            <a:r>
              <a:rPr lang="nl-BE" sz="2400" b="1" dirty="0"/>
              <a:t> St-</a:t>
            </a:r>
            <a:r>
              <a:rPr lang="nl-BE" sz="2400" b="1" dirty="0" err="1"/>
              <a:t>Kruis,Veltemweg</a:t>
            </a:r>
            <a:r>
              <a:rPr lang="nl-BE" sz="2400" b="1" dirty="0"/>
              <a:t> 35 Brugge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530158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sz="2000" dirty="0" smtClean="0"/>
              <a:t>Je </a:t>
            </a:r>
            <a:r>
              <a:rPr lang="nl-BE" sz="2000" dirty="0" smtClean="0"/>
              <a:t>kan instaan voor de veiligheid van </a:t>
            </a:r>
            <a:r>
              <a:rPr lang="nl-BE" sz="2000" b="1" dirty="0" smtClean="0">
                <a:solidFill>
                  <a:srgbClr val="0070C0"/>
                </a:solidFill>
              </a:rPr>
              <a:t>duikers</a:t>
            </a:r>
            <a:r>
              <a:rPr lang="nl-BE" sz="2000" dirty="0" smtClean="0"/>
              <a:t> 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in </a:t>
            </a:r>
            <a:r>
              <a:rPr lang="nl-BE" sz="2000" dirty="0" smtClean="0"/>
              <a:t>zwembaden, recreatieve domeinen, duiktank Zwevegem, ... </a:t>
            </a:r>
            <a:r>
              <a:rPr lang="nl-BE" sz="2000" dirty="0" smtClean="0"/>
              <a:t>Tijdens </a:t>
            </a:r>
            <a:r>
              <a:rPr lang="nl-BE" sz="2000" dirty="0" smtClean="0"/>
              <a:t>de openingsuren van een zwembad, de trainingsuren van een watersportclub, een sportief evenement,..</a:t>
            </a:r>
          </a:p>
          <a:p>
            <a:pPr>
              <a:defRPr/>
            </a:pPr>
            <a:endParaRPr lang="nl-BE" sz="2000" dirty="0" smtClean="0"/>
          </a:p>
          <a:p>
            <a:pPr>
              <a:defRPr/>
            </a:pPr>
            <a:r>
              <a:rPr lang="nl-BE" sz="2000" dirty="0" smtClean="0"/>
              <a:t>Het diploma Duiker-redder is (momenteel) onbeperkt geldig. </a:t>
            </a:r>
            <a:br>
              <a:rPr lang="nl-BE" sz="2000" dirty="0" smtClean="0"/>
            </a:br>
            <a:r>
              <a:rPr lang="nl-BE" sz="2000" dirty="0" smtClean="0"/>
              <a:t>De kandidaat moet evenwel volgens Vlarem II </a:t>
            </a:r>
            <a:r>
              <a:rPr lang="nl-BE" sz="2000" dirty="0" smtClean="0">
                <a:solidFill>
                  <a:srgbClr val="FF0000"/>
                </a:solidFill>
              </a:rPr>
              <a:t>jaarlijks </a:t>
            </a:r>
            <a:r>
              <a:rPr lang="nl-BE" sz="2000" dirty="0" smtClean="0"/>
              <a:t>een door </a:t>
            </a:r>
            <a:r>
              <a:rPr lang="nl-BE" sz="2000" dirty="0" smtClean="0"/>
              <a:t>Sport Vlaanderen (=BLOSO) </a:t>
            </a:r>
            <a:r>
              <a:rPr lang="nl-BE" sz="2000" dirty="0" smtClean="0">
                <a:solidFill>
                  <a:srgbClr val="FF0000"/>
                </a:solidFill>
              </a:rPr>
              <a:t>erkende bijscholing </a:t>
            </a:r>
            <a:r>
              <a:rPr lang="nl-BE" sz="2000" dirty="0" smtClean="0"/>
              <a:t>volgen. </a:t>
            </a:r>
          </a:p>
          <a:p>
            <a:pPr marL="109537" indent="0">
              <a:buNone/>
              <a:defRPr/>
            </a:pPr>
            <a:endParaRPr lang="nl-BE" sz="2000" dirty="0"/>
          </a:p>
          <a:p>
            <a:pPr>
              <a:defRPr/>
            </a:pPr>
            <a:r>
              <a:rPr lang="nl-BE" sz="2000" dirty="0" smtClean="0"/>
              <a:t>Het </a:t>
            </a:r>
            <a:r>
              <a:rPr lang="nl-BE" sz="2000" dirty="0" smtClean="0"/>
              <a:t>bijscholingsattest moet steeds aan het diploma Duiker-redder gekoppeld worden om het laatste geldig te houden.</a:t>
            </a:r>
            <a:endParaRPr lang="nl-BE" altLang="nl-B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4.Bevoegdheden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inhoud 1"/>
          <p:cNvSpPr>
            <a:spLocks noGrp="1"/>
          </p:cNvSpPr>
          <p:nvPr>
            <p:ph idx="1"/>
          </p:nvPr>
        </p:nvSpPr>
        <p:spPr>
          <a:xfrm>
            <a:off x="179513" y="1196975"/>
            <a:ext cx="8712968" cy="5400675"/>
          </a:xfrm>
        </p:spPr>
        <p:txBody>
          <a:bodyPr/>
          <a:lstStyle/>
          <a:p>
            <a:pPr marL="109537" indent="0">
              <a:buNone/>
              <a:defRPr/>
            </a:pPr>
            <a:r>
              <a:rPr lang="nl-BE" altLang="nl-BE" sz="2400" b="1" dirty="0" smtClean="0">
                <a:solidFill>
                  <a:srgbClr val="FF0000"/>
                </a:solidFill>
              </a:rPr>
              <a:t>Vóór 01 April 2016!</a:t>
            </a:r>
          </a:p>
          <a:p>
            <a:pPr marL="109537" indent="0">
              <a:buNone/>
              <a:defRPr/>
            </a:pPr>
            <a:r>
              <a:rPr lang="nl-BE" sz="1800" dirty="0"/>
              <a:t/>
            </a:r>
            <a:br>
              <a:rPr lang="nl-BE" sz="1800" dirty="0"/>
            </a:br>
            <a:r>
              <a:rPr lang="nl-BE" sz="1600" b="1" dirty="0">
                <a:solidFill>
                  <a:srgbClr val="0070C0"/>
                </a:solidFill>
                <a:hlinkClick r:id="rId2"/>
              </a:rPr>
              <a:t>http://www.bloso.be/vlaamsetrainersschool/aanbodopleidingen/Pages/default.aspx</a:t>
            </a:r>
            <a:r>
              <a:rPr lang="nl-BE" sz="1800" dirty="0">
                <a:solidFill>
                  <a:srgbClr val="0070C0"/>
                </a:solidFill>
              </a:rPr>
              <a:t/>
            </a:r>
            <a:br>
              <a:rPr lang="nl-BE" sz="1800" dirty="0">
                <a:solidFill>
                  <a:srgbClr val="0070C0"/>
                </a:solidFill>
              </a:rPr>
            </a:br>
            <a:endParaRPr lang="nl-BE" sz="1800" dirty="0" smtClean="0">
              <a:solidFill>
                <a:srgbClr val="0070C0"/>
              </a:solidFill>
            </a:endParaRPr>
          </a:p>
          <a:p>
            <a:pPr marL="109537" indent="0">
              <a:buNone/>
              <a:defRPr/>
            </a:pPr>
            <a:r>
              <a:rPr lang="nl-BE" sz="1800" dirty="0" smtClean="0"/>
              <a:t>* Selecteer</a:t>
            </a:r>
            <a:r>
              <a:rPr lang="nl-BE" sz="1800" dirty="0"/>
              <a:t>: beroepsgerichte </a:t>
            </a:r>
            <a:r>
              <a:rPr lang="nl-BE" sz="1800" dirty="0" smtClean="0"/>
              <a:t>opleidingen</a:t>
            </a:r>
          </a:p>
          <a:p>
            <a:pPr marL="109537" indent="0">
              <a:buNone/>
              <a:defRPr/>
            </a:pP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* Selecteer: aanmelden op VOTAS </a:t>
            </a:r>
            <a:r>
              <a:rPr lang="nl-BE" sz="1600" dirty="0"/>
              <a:t>(</a:t>
            </a:r>
            <a:r>
              <a:rPr lang="nl-BE" sz="1600" i="1" dirty="0">
                <a:solidFill>
                  <a:srgbClr val="0070C0"/>
                </a:solidFill>
              </a:rPr>
              <a:t>met gebruikersnaam en wachtwoord</a:t>
            </a:r>
            <a:r>
              <a:rPr lang="nl-BE" sz="1600" dirty="0"/>
              <a:t>)</a:t>
            </a: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   Indien U nog nooit bent ingelogd geweest kies je voor "registreren"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   en </a:t>
            </a:r>
            <a:r>
              <a:rPr lang="nl-BE" sz="1800" dirty="0"/>
              <a:t>volg je de verdere stappen</a:t>
            </a:r>
            <a:r>
              <a:rPr lang="nl-BE" sz="1800" dirty="0" smtClean="0"/>
              <a:t>.</a:t>
            </a:r>
          </a:p>
          <a:p>
            <a:pPr marL="109537" indent="0">
              <a:buNone/>
              <a:defRPr/>
            </a:pP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* Type: Redder en selecteer </a:t>
            </a:r>
            <a:r>
              <a:rPr lang="nl-BE" sz="1800" dirty="0" smtClean="0"/>
              <a:t>vervolgens:</a:t>
            </a:r>
            <a:br>
              <a:rPr lang="nl-BE" sz="1800" dirty="0" smtClean="0"/>
            </a:br>
            <a:r>
              <a:rPr lang="nl-BE" sz="1800" dirty="0" smtClean="0"/>
              <a:t>   “overgangsmodule </a:t>
            </a:r>
            <a:r>
              <a:rPr lang="nl-BE" sz="1800" dirty="0"/>
              <a:t>instructeur duiken naar duiker </a:t>
            </a:r>
            <a:r>
              <a:rPr lang="nl-BE" sz="1800" dirty="0" smtClean="0"/>
              <a:t>redder”</a:t>
            </a:r>
          </a:p>
          <a:p>
            <a:pPr marL="109537" indent="0">
              <a:buNone/>
              <a:defRPr/>
            </a:pP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* Selecteer overgangsmodule instructeur duiken naar duiker </a:t>
            </a:r>
            <a:r>
              <a:rPr lang="nl-BE" sz="1800" dirty="0" smtClean="0"/>
              <a:t>redder</a:t>
            </a:r>
          </a:p>
          <a:p>
            <a:pPr marL="109537" indent="0">
              <a:buNone/>
              <a:defRPr/>
            </a:pP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* </a:t>
            </a:r>
            <a:r>
              <a:rPr lang="nl-BE" sz="1800" b="1" dirty="0">
                <a:solidFill>
                  <a:srgbClr val="FF0000"/>
                </a:solidFill>
              </a:rPr>
              <a:t>160401/</a:t>
            </a:r>
            <a:r>
              <a:rPr lang="nl-BE" sz="1800" b="1" dirty="0" err="1">
                <a:solidFill>
                  <a:srgbClr val="FF0000"/>
                </a:solidFill>
              </a:rPr>
              <a:t>Duir</a:t>
            </a:r>
            <a:r>
              <a:rPr lang="nl-BE" sz="1800" b="1" dirty="0">
                <a:solidFill>
                  <a:srgbClr val="FF0000"/>
                </a:solidFill>
              </a:rPr>
              <a:t>/Br/MV/8310/OM</a:t>
            </a:r>
            <a:r>
              <a:rPr lang="nl-BE" sz="1800" dirty="0"/>
              <a:t> : "Inschrijven" en volg verdere stappen.</a:t>
            </a:r>
            <a:br>
              <a:rPr lang="nl-BE" sz="1800" dirty="0"/>
            </a:br>
            <a:endParaRPr lang="nl-BE" altLang="nl-BE" sz="1800" b="1" dirty="0"/>
          </a:p>
          <a:p>
            <a:pPr marL="109537" indent="0">
              <a:buNone/>
              <a:defRPr/>
            </a:pPr>
            <a:endParaRPr lang="nl-BE" altLang="nl-B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5a. Hoe inschrijven?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inhoud 1"/>
          <p:cNvSpPr>
            <a:spLocks noGrp="1"/>
          </p:cNvSpPr>
          <p:nvPr>
            <p:ph idx="1"/>
          </p:nvPr>
        </p:nvSpPr>
        <p:spPr>
          <a:xfrm>
            <a:off x="468313" y="1196975"/>
            <a:ext cx="8424167" cy="5400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l-BE" altLang="nl-BE" sz="2000" b="1" dirty="0" smtClean="0"/>
              <a:t>€ 135,00             </a:t>
            </a:r>
            <a:r>
              <a:rPr lang="nl-BE" altLang="nl-BE" sz="2000" b="1" i="1" dirty="0" smtClean="0">
                <a:solidFill>
                  <a:srgbClr val="0070C0"/>
                </a:solidFill>
              </a:rPr>
              <a:t>(€ 115,00 volgens VTS website)</a:t>
            </a:r>
            <a:endParaRPr lang="nl-BE" altLang="nl-BE" sz="2000" b="1" i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nl-BE" altLang="nl-BE" sz="2000" b="1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BE" altLang="nl-BE" sz="2000" dirty="0" smtClean="0"/>
              <a:t>Dit is voor </a:t>
            </a:r>
            <a:r>
              <a:rPr lang="nl-BE" altLang="nl-BE" sz="2000" dirty="0" smtClean="0"/>
              <a:t>de praktische lessen (op het droge en zwembad).</a:t>
            </a:r>
          </a:p>
          <a:p>
            <a:pPr marL="109537" indent="0">
              <a:buNone/>
              <a:defRPr/>
            </a:pPr>
            <a:endParaRPr lang="nl-BE" altLang="nl-BE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BE" altLang="nl-BE" sz="2000" dirty="0" smtClean="0"/>
              <a:t>Theorie: Enkel het vak “Functioneren</a:t>
            </a:r>
            <a:r>
              <a:rPr lang="nl-BE" altLang="nl-BE" sz="2000" baseline="30000" dirty="0">
                <a:solidFill>
                  <a:srgbClr val="FF0000"/>
                </a:solidFill>
              </a:rPr>
              <a:t>(*)</a:t>
            </a:r>
            <a:r>
              <a:rPr lang="nl-BE" altLang="nl-BE" sz="2000" dirty="0" smtClean="0"/>
              <a:t>” </a:t>
            </a:r>
          </a:p>
          <a:p>
            <a:pPr marL="109537" indent="0">
              <a:buNone/>
              <a:defRPr/>
            </a:pPr>
            <a:r>
              <a:rPr lang="nl-BE" altLang="nl-BE" sz="2000" dirty="0" smtClean="0"/>
              <a:t>   (Alle andere vakken theorie = zelfstudie)</a:t>
            </a:r>
          </a:p>
          <a:p>
            <a:pPr marL="109537" indent="0">
              <a:buNone/>
              <a:defRPr/>
            </a:pPr>
            <a:endParaRPr lang="nl-BE" altLang="nl-BE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BE" altLang="nl-BE" sz="2000" dirty="0" smtClean="0"/>
              <a:t>De (zes)cursusboeken:</a:t>
            </a:r>
            <a:br>
              <a:rPr lang="nl-BE" altLang="nl-BE" sz="2000" dirty="0" smtClean="0"/>
            </a:br>
            <a:r>
              <a:rPr lang="nl-BE" altLang="nl-BE" sz="2000" dirty="0" smtClean="0"/>
              <a:t>Redding(2) – Reanimatie(2) – EHBO - Functioneren</a:t>
            </a:r>
            <a:r>
              <a:rPr lang="nl-BE" altLang="nl-BE" sz="2000" baseline="30000" dirty="0" smtClean="0">
                <a:solidFill>
                  <a:srgbClr val="FF0000"/>
                </a:solidFill>
              </a:rPr>
              <a:t>(*)</a:t>
            </a:r>
            <a:r>
              <a:rPr lang="nl-BE" altLang="nl-BE" sz="2000" dirty="0" smtClean="0"/>
              <a:t>.</a:t>
            </a:r>
            <a:endParaRPr lang="nl-BE" altLang="nl-BE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nl-BE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BE" altLang="nl-BE" sz="2000" dirty="0" smtClean="0"/>
              <a:t>Het theoretisch en praktisch examen.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l-BE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BE" altLang="nl-BE" sz="2000" dirty="0" smtClean="0"/>
              <a:t>Het </a:t>
            </a:r>
            <a:r>
              <a:rPr lang="nl-BE" altLang="nl-BE" sz="2000" dirty="0" smtClean="0"/>
              <a:t>(eventuele) theoretisch en praktisch herexamen</a:t>
            </a:r>
            <a:r>
              <a:rPr lang="nl-BE" altLang="nl-BE" sz="2000" dirty="0" smtClean="0"/>
              <a:t>.</a:t>
            </a:r>
          </a:p>
          <a:p>
            <a:pPr marL="109537" indent="0">
              <a:buNone/>
              <a:defRPr/>
            </a:pPr>
            <a:endParaRPr lang="nl-BE" altLang="nl-BE" sz="2000" dirty="0" smtClean="0">
              <a:solidFill>
                <a:srgbClr val="FF0000"/>
              </a:solidFill>
            </a:endParaRPr>
          </a:p>
          <a:p>
            <a:pPr marL="109537" indent="0" algn="r">
              <a:buNone/>
              <a:defRPr/>
            </a:pPr>
            <a:r>
              <a:rPr lang="nl-BE" altLang="nl-BE" sz="2000" dirty="0" smtClean="0">
                <a:solidFill>
                  <a:srgbClr val="FF0000"/>
                </a:solidFill>
              </a:rPr>
              <a:t>(*) New (2016) 4u extra les</a:t>
            </a:r>
            <a:endParaRPr lang="nl-BE" altLang="nl-BE" sz="2000" dirty="0" smtClean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5b. Kostprijs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49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1188" y="1196975"/>
            <a:ext cx="8208962" cy="5545138"/>
          </a:xfrm>
        </p:spPr>
        <p:txBody>
          <a:bodyPr/>
          <a:lstStyle/>
          <a:p>
            <a:pPr>
              <a:defRPr/>
            </a:pPr>
            <a:r>
              <a:rPr lang="nl-BE" sz="1800" b="1" u="sng" dirty="0" smtClean="0"/>
              <a:t>Verplicht </a:t>
            </a:r>
            <a:r>
              <a:rPr lang="nl-BE" sz="1800" dirty="0" smtClean="0"/>
              <a:t>: maak je lid van de een club van </a:t>
            </a:r>
            <a:r>
              <a:rPr lang="nl-BE" sz="1800" dirty="0" err="1" smtClean="0"/>
              <a:t>RedFed</a:t>
            </a:r>
            <a:r>
              <a:rPr lang="nl-BE" sz="1800" dirty="0" smtClean="0"/>
              <a:t>.</a:t>
            </a:r>
          </a:p>
          <a:p>
            <a:pPr>
              <a:defRPr/>
            </a:pPr>
            <a:r>
              <a:rPr lang="nl-BE" sz="1800" dirty="0" smtClean="0"/>
              <a:t>Vul het aanvraagformulier in voor het internationaal diploma.</a:t>
            </a:r>
          </a:p>
          <a:p>
            <a:pPr>
              <a:defRPr/>
            </a:pPr>
            <a:r>
              <a:rPr lang="nl-BE" sz="1800" dirty="0" smtClean="0"/>
              <a:t>Zend deze, je duikerredder diploma, je getuigschrift van duikinstructeur en 2 pasfoto’s of 1pasfoto en 1 .jpg door naar </a:t>
            </a:r>
            <a:r>
              <a:rPr lang="nl-BE" sz="1800" b="1" dirty="0" smtClean="0"/>
              <a:t>maestrokarel@telenet.be</a:t>
            </a:r>
          </a:p>
          <a:p>
            <a:pPr>
              <a:defRPr/>
            </a:pPr>
            <a:r>
              <a:rPr lang="nl-BE" sz="1800" dirty="0" smtClean="0"/>
              <a:t>Het </a:t>
            </a:r>
            <a:r>
              <a:rPr lang="nl-BE" sz="1800" dirty="0"/>
              <a:t>internationaal diploma </a:t>
            </a:r>
            <a:r>
              <a:rPr lang="nl-BE" sz="1800" dirty="0" smtClean="0"/>
              <a:t>zelf kost </a:t>
            </a:r>
            <a:r>
              <a:rPr lang="nl-BE" sz="1800" dirty="0"/>
              <a:t>35€</a:t>
            </a:r>
            <a:r>
              <a:rPr lang="nl-BE" sz="1800" b="1" dirty="0"/>
              <a:t> </a:t>
            </a:r>
            <a:r>
              <a:rPr lang="nl-BE" sz="1800" dirty="0"/>
              <a:t>.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Dit </a:t>
            </a:r>
            <a:r>
              <a:rPr lang="nl-BE" sz="1800" dirty="0"/>
              <a:t>omvat een omslagkaft, diploma, identiteitskaart met foto, badge, kenteken en een infobrochure van ILS</a:t>
            </a:r>
            <a:r>
              <a:rPr lang="nl-BE" sz="1800" dirty="0" smtClean="0"/>
              <a:t>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nl-BE" sz="800" dirty="0" smtClean="0"/>
          </a:p>
          <a:p>
            <a:pPr marL="109537" indent="0" algn="ctr">
              <a:buFont typeface="Wingdings 3" pitchFamily="18" charset="2"/>
              <a:buNone/>
              <a:defRPr/>
            </a:pPr>
            <a:r>
              <a:rPr lang="nl-BE" sz="2000" b="1" u="sng" dirty="0" smtClean="0"/>
              <a:t>Mogelijke internationale diploma’s</a:t>
            </a:r>
            <a:endParaRPr lang="nl-BE" sz="2000" b="1" u="sng" dirty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sz="1800" b="1" dirty="0" smtClean="0"/>
              <a:t>	ILS </a:t>
            </a:r>
            <a:r>
              <a:rPr lang="nl-BE" sz="1800" b="1" dirty="0"/>
              <a:t>Dive Instructor </a:t>
            </a:r>
            <a:r>
              <a:rPr lang="nl-BE" sz="1800" dirty="0"/>
              <a:t>1st Degree (CMAS *) </a:t>
            </a:r>
            <a:endParaRPr lang="nl-BE" sz="18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sz="1800" dirty="0" smtClean="0"/>
              <a:t>	= Instructeur </a:t>
            </a:r>
            <a:r>
              <a:rPr lang="nl-BE" sz="1800" dirty="0"/>
              <a:t>* Duiker + Duiker Redder </a:t>
            </a:r>
            <a:endParaRPr lang="nl-BE" sz="18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sz="1800" b="1" dirty="0" smtClean="0"/>
              <a:t>	ILS </a:t>
            </a:r>
            <a:r>
              <a:rPr lang="nl-BE" sz="1800" b="1" dirty="0"/>
              <a:t>Dive Instructor </a:t>
            </a:r>
            <a:r>
              <a:rPr lang="nl-BE" sz="1800" dirty="0"/>
              <a:t>2nd Degree (CMAS **) </a:t>
            </a:r>
            <a:endParaRPr lang="nl-BE" sz="18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sz="1800" dirty="0" smtClean="0"/>
              <a:t>	= Instructeur </a:t>
            </a:r>
            <a:r>
              <a:rPr lang="nl-BE" sz="1800" dirty="0"/>
              <a:t>** Duiker + Duiker </a:t>
            </a:r>
            <a:r>
              <a:rPr lang="nl-BE" sz="1800" dirty="0" smtClean="0"/>
              <a:t>Redder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sz="1800" b="1" dirty="0" smtClean="0"/>
              <a:t>	ILS </a:t>
            </a:r>
            <a:r>
              <a:rPr lang="nl-BE" sz="1800" b="1" dirty="0"/>
              <a:t>Dive Instructor </a:t>
            </a:r>
            <a:r>
              <a:rPr lang="nl-BE" sz="1800" dirty="0"/>
              <a:t>3rd Degree (CMAS ***) </a:t>
            </a:r>
            <a:endParaRPr lang="nl-BE" sz="18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nl-BE" sz="1800" dirty="0" smtClean="0"/>
              <a:t>	= Instructeur </a:t>
            </a:r>
            <a:r>
              <a:rPr lang="nl-BE" sz="1800" dirty="0"/>
              <a:t>*** Duiker + Duiker </a:t>
            </a:r>
            <a:r>
              <a:rPr lang="nl-BE" sz="1800" dirty="0" smtClean="0"/>
              <a:t>Redder</a:t>
            </a:r>
            <a:endParaRPr lang="nl-BE" sz="1800" dirty="0"/>
          </a:p>
          <a:p>
            <a:pPr>
              <a:defRPr/>
            </a:pPr>
            <a:endParaRPr lang="nl-BE" sz="1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6.Internationale erkenning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1_Default Design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5125" marR="0" indent="-3651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5125" marR="0" indent="-3651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  <a:sym typeface="Symbol" pitchFamily="18" charset="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5125" marR="0" indent="-3651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5125" marR="0" indent="-3651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  <a:sym typeface="Symbol" pitchFamily="18" charset="2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5125" marR="0" indent="-3651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5125" marR="0" indent="-3651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  <a:sym typeface="Symbol" pitchFamily="18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11931</TotalTime>
  <Pages>7765588</Pages>
  <Words>336</Words>
  <Application>Microsoft Office PowerPoint</Application>
  <PresentationFormat>Diavoorstelling (4:3)</PresentationFormat>
  <Paragraphs>170</Paragraphs>
  <Slides>18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1_Default Design</vt:lpstr>
      <vt:lpstr>1_Custom Design</vt:lpstr>
      <vt:lpstr>Custom Design</vt:lpstr>
      <vt:lpstr>Concours</vt:lpstr>
      <vt:lpstr>PowerPoint-presentatie</vt:lpstr>
      <vt:lpstr>Doelstellingen van deze infosessie</vt:lpstr>
      <vt:lpstr>1.Uw docenten</vt:lpstr>
      <vt:lpstr>2.Toelatingsvereisten</vt:lpstr>
      <vt:lpstr>3.Programma</vt:lpstr>
      <vt:lpstr>4.Bevoegdheden</vt:lpstr>
      <vt:lpstr>5a. Hoe inschrijven?</vt:lpstr>
      <vt:lpstr>5b. Kostprijs</vt:lpstr>
      <vt:lpstr>6.Internationale erkenning</vt:lpstr>
      <vt:lpstr>7.De theoretische proef (HR en DR)</vt:lpstr>
      <vt:lpstr>8a. Praktijk o/h droge</vt:lpstr>
      <vt:lpstr>REANIMATIE met hulpmiddelen</vt:lpstr>
      <vt:lpstr>8b. Praktijk o/h droge</vt:lpstr>
      <vt:lpstr>8a. Praktijk o/h droge</vt:lpstr>
      <vt:lpstr>9a. De fysieke eindproef DR</vt:lpstr>
      <vt:lpstr>9b. Reddingssimulatie HR &amp; DR</vt:lpstr>
      <vt:lpstr>8b. Reddingssimulaties HR &amp; DR</vt:lpstr>
      <vt:lpstr>Bedankt voor uw aandacht, Succes!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DOVO</dc:title>
  <dc:creator>Doc &amp; Int</dc:creator>
  <cp:lastModifiedBy>Gebruiker</cp:lastModifiedBy>
  <cp:revision>7703014</cp:revision>
  <cp:lastPrinted>2011-12-06T19:30:02Z</cp:lastPrinted>
  <dcterms:created xsi:type="dcterms:W3CDTF">1995-12-14T18:12:08Z</dcterms:created>
  <dcterms:modified xsi:type="dcterms:W3CDTF">2016-02-24T13:07:44Z</dcterms:modified>
</cp:coreProperties>
</file>