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04" r:id="rId3"/>
    <p:sldId id="310" r:id="rId4"/>
    <p:sldId id="269" r:id="rId5"/>
    <p:sldId id="309" r:id="rId6"/>
    <p:sldId id="284" r:id="rId7"/>
    <p:sldId id="311" r:id="rId8"/>
    <p:sldId id="308" r:id="rId9"/>
    <p:sldId id="274" r:id="rId10"/>
    <p:sldId id="276" r:id="rId11"/>
    <p:sldId id="273" r:id="rId12"/>
    <p:sldId id="288" r:id="rId13"/>
    <p:sldId id="302" r:id="rId14"/>
    <p:sldId id="277" r:id="rId15"/>
    <p:sldId id="316" r:id="rId16"/>
    <p:sldId id="314" r:id="rId17"/>
    <p:sldId id="292" r:id="rId18"/>
    <p:sldId id="293" r:id="rId19"/>
    <p:sldId id="295" r:id="rId20"/>
    <p:sldId id="307" r:id="rId21"/>
    <p:sldId id="279" r:id="rId22"/>
    <p:sldId id="312" r:id="rId23"/>
    <p:sldId id="313" r:id="rId24"/>
    <p:sldId id="296" r:id="rId25"/>
    <p:sldId id="297" r:id="rId26"/>
    <p:sldId id="306" r:id="rId27"/>
    <p:sldId id="299" r:id="rId28"/>
    <p:sldId id="315" r:id="rId29"/>
    <p:sldId id="319" r:id="rId30"/>
    <p:sldId id="300" r:id="rId31"/>
    <p:sldId id="301" r:id="rId32"/>
    <p:sldId id="305" r:id="rId33"/>
    <p:sldId id="303" r:id="rId34"/>
    <p:sldId id="318" r:id="rId35"/>
    <p:sldId id="280" r:id="rId3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37B67-0AC4-4BA8-BA63-F0B086872D1F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F73A8-2CD5-4F72-AE86-B5601FD65F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971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8220-7201-4A86-A14C-747E7344BA2A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0961-6936-42CD-964B-15A3775F3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878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8220-7201-4A86-A14C-747E7344BA2A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0961-6936-42CD-964B-15A3775F3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785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8220-7201-4A86-A14C-747E7344BA2A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0961-6936-42CD-964B-15A3775F3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285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8220-7201-4A86-A14C-747E7344BA2A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0961-6936-42CD-964B-15A3775F3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196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8220-7201-4A86-A14C-747E7344BA2A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0961-6936-42CD-964B-15A3775F3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935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8220-7201-4A86-A14C-747E7344BA2A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0961-6936-42CD-964B-15A3775F3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461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8220-7201-4A86-A14C-747E7344BA2A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0961-6936-42CD-964B-15A3775F3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10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8220-7201-4A86-A14C-747E7344BA2A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0961-6936-42CD-964B-15A3775F3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428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8220-7201-4A86-A14C-747E7344BA2A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0961-6936-42CD-964B-15A3775F3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709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8220-7201-4A86-A14C-747E7344BA2A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0961-6936-42CD-964B-15A3775F3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116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8220-7201-4A86-A14C-747E7344BA2A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80961-6936-42CD-964B-15A3775F3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83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B8220-7201-4A86-A14C-747E7344BA2A}" type="datetimeFigureOut">
              <a:rPr lang="nl-BE" smtClean="0"/>
              <a:t>19/03/2018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80961-6936-42CD-964B-15A3775F3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533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Immersie longoedeem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(Longoedeem door onderdompeling)</a:t>
            </a:r>
          </a:p>
        </p:txBody>
      </p:sp>
    </p:spTree>
    <p:extLst>
      <p:ext uri="{BB962C8B-B14F-4D97-AF65-F5344CB8AC3E}">
        <p14:creationId xmlns:p14="http://schemas.microsoft.com/office/powerpoint/2010/main" val="360260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86242"/>
            <a:ext cx="10515600" cy="883330"/>
          </a:xfrm>
        </p:spPr>
        <p:txBody>
          <a:bodyPr>
            <a:normAutofit/>
          </a:bodyPr>
          <a:lstStyle/>
          <a:p>
            <a:r>
              <a:rPr lang="nl-BE" sz="4000" dirty="0"/>
              <a:t>Longoedeem: toegenomen drukverschil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825625"/>
            <a:ext cx="5682343" cy="1102632"/>
          </a:xfrm>
        </p:spPr>
        <p:txBody>
          <a:bodyPr/>
          <a:lstStyle/>
          <a:p>
            <a:r>
              <a:rPr lang="nl-BE" dirty="0"/>
              <a:t>Verhoogde druk </a:t>
            </a:r>
            <a:r>
              <a:rPr lang="nl-BE" dirty="0" err="1"/>
              <a:t>thv</a:t>
            </a:r>
            <a:r>
              <a:rPr lang="nl-BE" dirty="0"/>
              <a:t> bloedvaten</a:t>
            </a:r>
          </a:p>
          <a:p>
            <a:r>
              <a:rPr lang="nl-BE" dirty="0"/>
              <a:t>Verlaagde druk </a:t>
            </a:r>
            <a:r>
              <a:rPr lang="nl-BE" dirty="0" err="1"/>
              <a:t>thv</a:t>
            </a:r>
            <a:r>
              <a:rPr lang="nl-BE" dirty="0"/>
              <a:t> </a:t>
            </a:r>
            <a:r>
              <a:rPr lang="nl-BE" dirty="0" err="1"/>
              <a:t>alveool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8" name="Tijdelijke aanduiding voor inhoud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17343" b="12241"/>
          <a:stretch/>
        </p:blipFill>
        <p:spPr>
          <a:xfrm>
            <a:off x="2950032" y="4030889"/>
            <a:ext cx="3004454" cy="259459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97"/>
          <a:stretch/>
        </p:blipFill>
        <p:spPr>
          <a:xfrm>
            <a:off x="7423669" y="1796803"/>
            <a:ext cx="3686175" cy="4706732"/>
          </a:xfrm>
          <a:prstGeom prst="rect">
            <a:avLst/>
          </a:prstGeom>
        </p:spPr>
      </p:pic>
      <p:sp>
        <p:nvSpPr>
          <p:cNvPr id="3" name="PIJL-RECHTS 2"/>
          <p:cNvSpPr/>
          <p:nvPr/>
        </p:nvSpPr>
        <p:spPr>
          <a:xfrm>
            <a:off x="1077686" y="3015345"/>
            <a:ext cx="729343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2084226" y="2928257"/>
            <a:ext cx="4436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Vocht in de alveolen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Soms scheurtjes: bloed</a:t>
            </a:r>
          </a:p>
        </p:txBody>
      </p:sp>
    </p:spTree>
    <p:extLst>
      <p:ext uri="{BB962C8B-B14F-4D97-AF65-F5344CB8AC3E}">
        <p14:creationId xmlns:p14="http://schemas.microsoft.com/office/powerpoint/2010/main" val="251713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Immersie: herverdeling bloedvolume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6145"/>
            <a:ext cx="5544845" cy="4805363"/>
          </a:xfrm>
        </p:spPr>
        <p:txBody>
          <a:bodyPr>
            <a:normAutofit lnSpcReduction="10000"/>
          </a:bodyPr>
          <a:lstStyle/>
          <a:p>
            <a:r>
              <a:rPr lang="nl-BE" dirty="0"/>
              <a:t>Wet van Archimedes: opwaartse kracht – effect zwaartekracht </a:t>
            </a:r>
          </a:p>
          <a:p>
            <a:r>
              <a:rPr lang="nl-BE" dirty="0"/>
              <a:t>Snelle herverdeling 700 – 1000 ml bloed van armen en benen naar buik en borstholte</a:t>
            </a:r>
          </a:p>
          <a:p>
            <a:r>
              <a:rPr lang="nl-BE" dirty="0"/>
              <a:t>Centraal bloedvolume verhoogt</a:t>
            </a:r>
          </a:p>
          <a:p>
            <a:r>
              <a:rPr lang="nl-BE" dirty="0"/>
              <a:t>Drukken ter hoogte van hart en bloedvaten in de borstholte verhogen</a:t>
            </a:r>
          </a:p>
          <a:p>
            <a:r>
              <a:rPr lang="nl-BE" dirty="0"/>
              <a:t>Druk ter hoogte van longhaarvaten verhoogt</a:t>
            </a:r>
          </a:p>
        </p:txBody>
      </p:sp>
      <p:pic>
        <p:nvPicPr>
          <p:cNvPr id="6" name="Tijdelijke aanduiding voor inhou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041" y="2174257"/>
            <a:ext cx="5520770" cy="4002706"/>
          </a:xfrm>
          <a:prstGeom prst="rect">
            <a:avLst/>
          </a:prstGeom>
        </p:spPr>
      </p:pic>
      <p:sp>
        <p:nvSpPr>
          <p:cNvPr id="2" name="PIJL-OMLAAG 1"/>
          <p:cNvSpPr/>
          <p:nvPr/>
        </p:nvSpPr>
        <p:spPr>
          <a:xfrm>
            <a:off x="5462450" y="2174257"/>
            <a:ext cx="263433" cy="285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931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838200" y="670896"/>
            <a:ext cx="10515600" cy="714022"/>
          </a:xfrm>
        </p:spPr>
        <p:txBody>
          <a:bodyPr>
            <a:normAutofit/>
          </a:bodyPr>
          <a:lstStyle/>
          <a:p>
            <a:r>
              <a:rPr lang="nl-BE" sz="4000" dirty="0"/>
              <a:t>Factoren die centraal bloedvolume nog verhogen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825625"/>
            <a:ext cx="10711649" cy="4351338"/>
          </a:xfrm>
        </p:spPr>
        <p:txBody>
          <a:bodyPr/>
          <a:lstStyle/>
          <a:p>
            <a:r>
              <a:rPr lang="nl-BE" dirty="0"/>
              <a:t>Koude: perifere vasoconstrictie</a:t>
            </a:r>
          </a:p>
          <a:p>
            <a:r>
              <a:rPr lang="nl-BE" dirty="0"/>
              <a:t>Grote inspanning: kamer kan niet snel genoeg vullen</a:t>
            </a:r>
          </a:p>
          <a:p>
            <a:r>
              <a:rPr lang="nl-BE" dirty="0"/>
              <a:t>Overmatige vochtinname (preventie decompressieziekte!!)</a:t>
            </a:r>
          </a:p>
          <a:p>
            <a:r>
              <a:rPr lang="nl-BE" dirty="0"/>
              <a:t>Diepe </a:t>
            </a:r>
            <a:r>
              <a:rPr lang="nl-BE" dirty="0" err="1"/>
              <a:t>vrijduiken</a:t>
            </a:r>
            <a:r>
              <a:rPr lang="nl-BE" dirty="0"/>
              <a:t> (</a:t>
            </a:r>
            <a:r>
              <a:rPr lang="nl-BE" dirty="0" err="1"/>
              <a:t>longsqueeze</a:t>
            </a:r>
            <a:r>
              <a:rPr lang="nl-BE" dirty="0"/>
              <a:t>)</a:t>
            </a:r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563" y="3569670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8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838200" y="670896"/>
            <a:ext cx="10515600" cy="714022"/>
          </a:xfrm>
        </p:spPr>
        <p:txBody>
          <a:bodyPr>
            <a:normAutofit/>
          </a:bodyPr>
          <a:lstStyle/>
          <a:p>
            <a:r>
              <a:rPr lang="nl-BE" sz="4000" dirty="0"/>
              <a:t>Factoren die hartfunctie verstoren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1" y="1825625"/>
            <a:ext cx="4920342" cy="4351338"/>
          </a:xfrm>
        </p:spPr>
        <p:txBody>
          <a:bodyPr>
            <a:normAutofit/>
          </a:bodyPr>
          <a:lstStyle/>
          <a:p>
            <a:r>
              <a:rPr lang="nl-BE" dirty="0" err="1"/>
              <a:t>Voorafbestaande</a:t>
            </a:r>
            <a:r>
              <a:rPr lang="nl-BE" dirty="0"/>
              <a:t> afwijkingen</a:t>
            </a:r>
          </a:p>
          <a:p>
            <a:pPr lvl="1"/>
            <a:r>
              <a:rPr lang="nl-BE" dirty="0"/>
              <a:t>Hoge bloeddruk (hypertensie)</a:t>
            </a:r>
          </a:p>
          <a:p>
            <a:pPr lvl="1"/>
            <a:r>
              <a:rPr lang="nl-BE" dirty="0"/>
              <a:t>Hartziekte</a:t>
            </a:r>
          </a:p>
          <a:p>
            <a:r>
              <a:rPr lang="nl-BE" dirty="0"/>
              <a:t>Overgewicht</a:t>
            </a:r>
          </a:p>
          <a:p>
            <a:r>
              <a:rPr lang="nl-BE" dirty="0"/>
              <a:t>Medicatie: </a:t>
            </a:r>
            <a:r>
              <a:rPr lang="nl-BE" dirty="0" err="1"/>
              <a:t>betablokkers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9"/>
          <a:stretch/>
        </p:blipFill>
        <p:spPr>
          <a:xfrm>
            <a:off x="6349297" y="1660252"/>
            <a:ext cx="4349562" cy="459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Drukverschil tussen mond en longen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9" y="1690688"/>
            <a:ext cx="5072803" cy="4351338"/>
          </a:xfrm>
        </p:spPr>
      </p:pic>
      <p:sp>
        <p:nvSpPr>
          <p:cNvPr id="5" name="Tekstvak 4"/>
          <p:cNvSpPr txBox="1"/>
          <p:nvPr/>
        </p:nvSpPr>
        <p:spPr>
          <a:xfrm>
            <a:off x="1034142" y="1792968"/>
            <a:ext cx="5225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/>
              <a:t>Aan de oppervlakte verwaarloosbaar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/>
              <a:t>Onder water drukverschil van 20 cm water: onderdruk </a:t>
            </a:r>
            <a:r>
              <a:rPr lang="nl-BE" sz="2800" dirty="0" err="1"/>
              <a:t>thv</a:t>
            </a:r>
            <a:r>
              <a:rPr lang="nl-BE" sz="2800" dirty="0"/>
              <a:t>. de alveolen</a:t>
            </a:r>
          </a:p>
        </p:txBody>
      </p:sp>
    </p:spTree>
    <p:extLst>
      <p:ext uri="{BB962C8B-B14F-4D97-AF65-F5344CB8AC3E}">
        <p14:creationId xmlns:p14="http://schemas.microsoft.com/office/powerpoint/2010/main" val="2433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703513" y="404664"/>
            <a:ext cx="8283047" cy="6120680"/>
            <a:chOff x="179512" y="404664"/>
            <a:chExt cx="8283047" cy="6120680"/>
          </a:xfrm>
        </p:grpSpPr>
        <p:sp>
          <p:nvSpPr>
            <p:cNvPr id="3" name="Rectangle 2"/>
            <p:cNvSpPr/>
            <p:nvPr/>
          </p:nvSpPr>
          <p:spPr>
            <a:xfrm>
              <a:off x="1763688" y="404664"/>
              <a:ext cx="4032448" cy="6120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Picture 2" descr="G:\plongeur 2.tif"/>
            <p:cNvPicPr>
              <a:picLocks noChangeAspect="1" noChangeArrowheads="1"/>
            </p:cNvPicPr>
            <p:nvPr/>
          </p:nvPicPr>
          <p:blipFill>
            <a:blip r:embed="rId2" cstate="print"/>
            <a:srcRect t="12816" b="17977"/>
            <a:stretch>
              <a:fillRect/>
            </a:stretch>
          </p:blipFill>
          <p:spPr bwMode="auto">
            <a:xfrm>
              <a:off x="1907704" y="2348880"/>
              <a:ext cx="3744416" cy="1944216"/>
            </a:xfrm>
            <a:prstGeom prst="rect">
              <a:avLst/>
            </a:prstGeom>
            <a:noFill/>
          </p:spPr>
        </p:pic>
        <p:pic>
          <p:nvPicPr>
            <p:cNvPr id="5" name="Picture 3" descr="G:\plongeur 3.tif"/>
            <p:cNvPicPr>
              <a:picLocks noChangeAspect="1" noChangeArrowheads="1"/>
            </p:cNvPicPr>
            <p:nvPr/>
          </p:nvPicPr>
          <p:blipFill>
            <a:blip r:embed="rId3" cstate="print"/>
            <a:srcRect t="11892" b="13467"/>
            <a:stretch>
              <a:fillRect/>
            </a:stretch>
          </p:blipFill>
          <p:spPr bwMode="auto">
            <a:xfrm>
              <a:off x="1820706" y="4365104"/>
              <a:ext cx="3600400" cy="2016224"/>
            </a:xfrm>
            <a:prstGeom prst="rect">
              <a:avLst/>
            </a:prstGeom>
            <a:noFill/>
          </p:spPr>
        </p:pic>
        <p:pic>
          <p:nvPicPr>
            <p:cNvPr id="6" name="Image 5" descr="plongeur 1.tif"/>
            <p:cNvPicPr>
              <a:picLocks noChangeAspect="1"/>
            </p:cNvPicPr>
            <p:nvPr/>
          </p:nvPicPr>
          <p:blipFill>
            <a:blip r:embed="rId4" cstate="print"/>
            <a:srcRect t="11107" b="16696"/>
            <a:stretch>
              <a:fillRect/>
            </a:stretch>
          </p:blipFill>
          <p:spPr>
            <a:xfrm>
              <a:off x="1979712" y="476672"/>
              <a:ext cx="3456384" cy="1872208"/>
            </a:xfrm>
            <a:prstGeom prst="rect">
              <a:avLst/>
            </a:prstGeom>
            <a:noFill/>
          </p:spPr>
        </p:pic>
        <p:cxnSp>
          <p:nvCxnSpPr>
            <p:cNvPr id="7" name="Connecteur droit 6"/>
            <p:cNvCxnSpPr/>
            <p:nvPr/>
          </p:nvCxnSpPr>
          <p:spPr>
            <a:xfrm>
              <a:off x="2843808" y="908720"/>
              <a:ext cx="49685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2627784" y="1340768"/>
              <a:ext cx="51845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2339752" y="3212976"/>
              <a:ext cx="55446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2483768" y="5229200"/>
              <a:ext cx="540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2483768" y="5661248"/>
              <a:ext cx="540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6084168" y="836712"/>
              <a:ext cx="19096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fr-FR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insp</a:t>
              </a:r>
              <a:r>
                <a:rPr lang="fr-FR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</a:t>
              </a:r>
              <a:r>
                <a:rPr lang="fr-FR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fr-FR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</a:t>
              </a:r>
              <a:endPara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084168" y="2751311"/>
              <a:ext cx="19096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fr-FR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insp</a:t>
              </a:r>
              <a:r>
                <a:rPr lang="fr-F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r>
                <a:rPr lang="fr-F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fr-FR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</a:t>
              </a:r>
              <a:endPara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012160" y="5085184"/>
              <a:ext cx="19096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fr-FR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insp</a:t>
              </a:r>
              <a:r>
                <a:rPr lang="fr-F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</a:t>
              </a:r>
              <a:r>
                <a:rPr lang="fr-F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fr-FR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</a:t>
              </a:r>
              <a:endPara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79512" y="1052736"/>
              <a:ext cx="8951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36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Rug</a:t>
              </a:r>
              <a:endPara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79512" y="2924944"/>
              <a:ext cx="1953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Schouder</a:t>
              </a:r>
              <a:endPara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79512" y="4870901"/>
              <a:ext cx="17793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Vooraan</a:t>
              </a:r>
              <a:endPara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103946" y="1340768"/>
              <a:ext cx="23586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Inspiratie</a:t>
              </a:r>
              <a:r>
                <a:rPr lang="fr-FR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2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</a:t>
              </a:r>
              <a:r>
                <a:rPr lang="fr-FR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2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moeilijk</a:t>
              </a:r>
              <a:endPara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fr-FR" sz="2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Expiratie</a:t>
              </a:r>
              <a:r>
                <a:rPr lang="fr-FR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2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</a:t>
              </a:r>
              <a:r>
                <a:rPr lang="fr-FR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2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makkelijk</a:t>
              </a:r>
              <a:endPara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012160" y="5661248"/>
              <a:ext cx="24219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Inspiratie</a:t>
              </a:r>
              <a:r>
                <a:rPr lang="fr-F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</a:t>
              </a:r>
              <a:r>
                <a:rPr lang="fr-F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makkelijk</a:t>
              </a:r>
              <a:endPara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fr-FR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Expiratie</a:t>
              </a:r>
              <a:r>
                <a:rPr lang="fr-F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</a:t>
              </a:r>
              <a:r>
                <a:rPr lang="fr-F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moeilijk</a:t>
              </a:r>
              <a:endPara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931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703512" y="2204864"/>
            <a:ext cx="6768752" cy="4392488"/>
          </a:xfrm>
          <a:prstGeom prst="rect">
            <a:avLst/>
          </a:prstGeom>
          <a:gradFill flip="none" rotWithShape="1">
            <a:gsLst>
              <a:gs pos="24000">
                <a:srgbClr val="5E9EFF"/>
              </a:gs>
              <a:gs pos="51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8256240" y="2204864"/>
            <a:ext cx="0" cy="14401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472264" y="2132856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 cm H</a:t>
            </a:r>
            <a:r>
              <a:rPr lang="fr-FR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1703512" y="2204864"/>
            <a:ext cx="676875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919536" y="260648"/>
            <a:ext cx="643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Opgelet met palmoefeningen « capellés »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3046276" y="1715472"/>
            <a:ext cx="4993941" cy="3305826"/>
            <a:chOff x="1360244" y="1715472"/>
            <a:chExt cx="4993941" cy="3305826"/>
          </a:xfrm>
        </p:grpSpPr>
        <p:pic>
          <p:nvPicPr>
            <p:cNvPr id="18" name="Picture 4" descr="Image associé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6922">
              <a:off x="1360244" y="1715472"/>
              <a:ext cx="4993941" cy="3305826"/>
            </a:xfrm>
            <a:prstGeom prst="rect">
              <a:avLst/>
            </a:prstGeom>
            <a:noFill/>
          </p:spPr>
        </p:pic>
        <p:pic>
          <p:nvPicPr>
            <p:cNvPr id="46084" name="Picture 4" descr="Résultat de recherche d'images pour &quot;tuba plongée&quot;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713" y="1926804"/>
              <a:ext cx="576064" cy="720080"/>
            </a:xfrm>
            <a:prstGeom prst="rect">
              <a:avLst/>
            </a:prstGeom>
            <a:noFill/>
          </p:spPr>
        </p:pic>
      </p:grpSp>
      <p:cxnSp>
        <p:nvCxnSpPr>
          <p:cNvPr id="27" name="Connecteur droit 26"/>
          <p:cNvCxnSpPr/>
          <p:nvPr/>
        </p:nvCxnSpPr>
        <p:spPr>
          <a:xfrm>
            <a:off x="2855640" y="2348880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703512" y="5949280"/>
            <a:ext cx="34173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van de oefening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855641" y="2204864"/>
            <a:ext cx="7674947" cy="576064"/>
            <a:chOff x="1331640" y="2204864"/>
            <a:chExt cx="7674947" cy="576064"/>
          </a:xfrm>
        </p:grpSpPr>
        <p:cxnSp>
          <p:nvCxnSpPr>
            <p:cNvPr id="36" name="Connecteur droit 35"/>
            <p:cNvCxnSpPr/>
            <p:nvPr/>
          </p:nvCxnSpPr>
          <p:spPr>
            <a:xfrm>
              <a:off x="1331640" y="2708920"/>
              <a:ext cx="561662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e 1"/>
            <p:cNvGrpSpPr/>
            <p:nvPr/>
          </p:nvGrpSpPr>
          <p:grpSpPr>
            <a:xfrm>
              <a:off x="6732240" y="2204864"/>
              <a:ext cx="2274347" cy="576064"/>
              <a:chOff x="6732240" y="2204864"/>
              <a:chExt cx="2274347" cy="576064"/>
            </a:xfrm>
          </p:grpSpPr>
          <p:sp>
            <p:nvSpPr>
              <p:cNvPr id="12" name="ZoneTexte 11"/>
              <p:cNvSpPr txBox="1"/>
              <p:nvPr/>
            </p:nvSpPr>
            <p:spPr>
              <a:xfrm>
                <a:off x="7092280" y="2319263"/>
                <a:ext cx="19143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15-20 cm H</a:t>
                </a:r>
                <a:r>
                  <a:rPr lang="fr-FR" sz="2400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fr-FR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</a:t>
                </a:r>
              </a:p>
            </p:txBody>
          </p:sp>
          <p:cxnSp>
            <p:nvCxnSpPr>
              <p:cNvPr id="38" name="Connecteur droit avec flèche 37"/>
              <p:cNvCxnSpPr/>
              <p:nvPr/>
            </p:nvCxnSpPr>
            <p:spPr>
              <a:xfrm>
                <a:off x="6732240" y="2204864"/>
                <a:ext cx="0" cy="50405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ZoneTexte 40"/>
          <p:cNvSpPr txBox="1"/>
          <p:nvPr/>
        </p:nvSpPr>
        <p:spPr>
          <a:xfrm>
            <a:off x="5375921" y="5949280"/>
            <a:ext cx="32039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vermoeidheidseffect</a:t>
            </a:r>
          </a:p>
        </p:txBody>
      </p:sp>
      <p:pic>
        <p:nvPicPr>
          <p:cNvPr id="46" name="Image 4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2530" r="46535" b="49409"/>
          <a:stretch>
            <a:fillRect/>
          </a:stretch>
        </p:blipFill>
        <p:spPr bwMode="auto">
          <a:xfrm>
            <a:off x="8472264" y="3789040"/>
            <a:ext cx="2195736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23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2674E-6 L -0.0026 0.0717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Factoren die negatief drukverschil verhogen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Slecht afgestelde ontspanner</a:t>
            </a:r>
          </a:p>
          <a:p>
            <a:r>
              <a:rPr lang="nl-BE" dirty="0"/>
              <a:t>Toenemende diepte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err="1">
                <a:sym typeface="Wingdings" panose="05000000000000000000" pitchFamily="2" charset="2"/>
              </a:rPr>
              <a:t>densere</a:t>
            </a:r>
            <a:r>
              <a:rPr lang="nl-BE" dirty="0">
                <a:sym typeface="Wingdings" panose="05000000000000000000" pitchFamily="2" charset="2"/>
              </a:rPr>
              <a:t> gassen  meer ademhalingsarbeid</a:t>
            </a:r>
          </a:p>
          <a:p>
            <a:r>
              <a:rPr lang="nl-BE" dirty="0">
                <a:sym typeface="Wingdings" panose="05000000000000000000" pitchFamily="2" charset="2"/>
              </a:rPr>
              <a:t>Zware inspanningen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Triatlon – militaire gevechtsduikers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Hoe beter getraind, hoe meer drukverschil kan ontstaan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3206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Ongekende factoren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Geen afwijkingen gevonden, geen zware inspanningen gedaan</a:t>
            </a:r>
          </a:p>
          <a:p>
            <a:r>
              <a:rPr lang="nl-BE" dirty="0"/>
              <a:t>Hyperreactiviteit op koude, immersie, verhoogde pO</a:t>
            </a:r>
            <a:r>
              <a:rPr lang="nl-BE" baseline="-25000" dirty="0"/>
              <a:t>2</a:t>
            </a:r>
            <a:r>
              <a:rPr lang="nl-BE" dirty="0"/>
              <a:t>, …</a:t>
            </a:r>
            <a:endParaRPr lang="nl-BE" baseline="-25000" dirty="0"/>
          </a:p>
        </p:txBody>
      </p:sp>
    </p:spTree>
    <p:extLst>
      <p:ext uri="{BB962C8B-B14F-4D97-AF65-F5344CB8AC3E}">
        <p14:creationId xmlns:p14="http://schemas.microsoft.com/office/powerpoint/2010/main" val="292026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0683" y="802629"/>
            <a:ext cx="10610661" cy="1913412"/>
          </a:xfrm>
        </p:spPr>
        <p:txBody>
          <a:bodyPr>
            <a:normAutofit/>
          </a:bodyPr>
          <a:lstStyle/>
          <a:p>
            <a:r>
              <a:rPr lang="nl-BE" dirty="0"/>
              <a:t>Combinatie    druk bloedvaten en     druk in alveolen</a:t>
            </a:r>
          </a:p>
          <a:p>
            <a:pPr lvl="1"/>
            <a:r>
              <a:rPr lang="nl-BE" dirty="0"/>
              <a:t>Doorsijpelen van vocht in de alveolen</a:t>
            </a:r>
          </a:p>
          <a:p>
            <a:pPr lvl="1"/>
            <a:r>
              <a:rPr lang="nl-BE" dirty="0"/>
              <a:t>Scheurtjes alveolen/bloedvaatjes</a:t>
            </a:r>
          </a:p>
          <a:p>
            <a:r>
              <a:rPr lang="nl-BE" dirty="0"/>
              <a:t>Vocht in de alveolen leidt tot minder goede gasuitwisseling en hypoxie</a:t>
            </a:r>
          </a:p>
        </p:txBody>
      </p:sp>
      <p:pic>
        <p:nvPicPr>
          <p:cNvPr id="4" name="Tijdelijke aanduiding voor inhoud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3417" r="4107" b="3662"/>
          <a:stretch/>
        </p:blipFill>
        <p:spPr>
          <a:xfrm>
            <a:off x="3094541" y="2969537"/>
            <a:ext cx="5842864" cy="3503712"/>
          </a:xfrm>
          <a:prstGeom prst="rect">
            <a:avLst/>
          </a:prstGeom>
        </p:spPr>
      </p:pic>
      <p:sp>
        <p:nvSpPr>
          <p:cNvPr id="5" name="PIJL-OMHOOG 4"/>
          <p:cNvSpPr/>
          <p:nvPr/>
        </p:nvSpPr>
        <p:spPr>
          <a:xfrm>
            <a:off x="2743168" y="878193"/>
            <a:ext cx="217289" cy="24444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OMLAAG 5"/>
          <p:cNvSpPr/>
          <p:nvPr/>
        </p:nvSpPr>
        <p:spPr>
          <a:xfrm>
            <a:off x="5911858" y="878193"/>
            <a:ext cx="208230" cy="24444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802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Indeling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Wat is immersie oedeem?</a:t>
            </a:r>
          </a:p>
          <a:p>
            <a:r>
              <a:rPr lang="nl-BE" dirty="0"/>
              <a:t>Voorkomen</a:t>
            </a:r>
          </a:p>
          <a:p>
            <a:r>
              <a:rPr lang="nl-BE" dirty="0"/>
              <a:t>Fysiologie</a:t>
            </a:r>
          </a:p>
          <a:p>
            <a:r>
              <a:rPr lang="nl-BE" dirty="0"/>
              <a:t>Symptomen</a:t>
            </a:r>
          </a:p>
          <a:p>
            <a:r>
              <a:rPr lang="nl-BE" dirty="0"/>
              <a:t>Behandeling en preventie</a:t>
            </a:r>
          </a:p>
          <a:p>
            <a:r>
              <a:rPr lang="nl-BE" dirty="0"/>
              <a:t>Besluit</a:t>
            </a:r>
          </a:p>
        </p:txBody>
      </p:sp>
    </p:spTree>
    <p:extLst>
      <p:ext uri="{BB962C8B-B14F-4D97-AF65-F5344CB8AC3E}">
        <p14:creationId xmlns:p14="http://schemas.microsoft.com/office/powerpoint/2010/main" val="1813673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956537"/>
            <a:ext cx="10515600" cy="4351338"/>
          </a:xfrm>
        </p:spPr>
        <p:txBody>
          <a:bodyPr/>
          <a:lstStyle/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Wat is immersie oedeem?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Voorkomen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Fysiologie</a:t>
            </a:r>
          </a:p>
          <a:p>
            <a:r>
              <a:rPr lang="nl-BE" dirty="0"/>
              <a:t>Symptomen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Behandeling en preventie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Besluit</a:t>
            </a:r>
          </a:p>
        </p:txBody>
      </p:sp>
    </p:spTree>
    <p:extLst>
      <p:ext uri="{BB962C8B-B14F-4D97-AF65-F5344CB8AC3E}">
        <p14:creationId xmlns:p14="http://schemas.microsoft.com/office/powerpoint/2010/main" val="3870034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811689"/>
            <a:ext cx="10515600" cy="4351338"/>
          </a:xfrm>
        </p:spPr>
        <p:txBody>
          <a:bodyPr/>
          <a:lstStyle/>
          <a:p>
            <a:r>
              <a:rPr lang="nl-BE" dirty="0"/>
              <a:t>Acuut optreden tijdens bodemfase, stijgfase of kort nadien</a:t>
            </a:r>
          </a:p>
          <a:p>
            <a:r>
              <a:rPr lang="nl-BE" dirty="0"/>
              <a:t>Kortademigheid (</a:t>
            </a:r>
            <a:r>
              <a:rPr lang="nl-BE" dirty="0" err="1"/>
              <a:t>dyspnee</a:t>
            </a:r>
            <a:r>
              <a:rPr lang="nl-BE" dirty="0"/>
              <a:t>)</a:t>
            </a:r>
          </a:p>
          <a:p>
            <a:r>
              <a:rPr lang="nl-BE" dirty="0"/>
              <a:t>Hoest</a:t>
            </a:r>
          </a:p>
          <a:p>
            <a:r>
              <a:rPr lang="nl-BE" dirty="0"/>
              <a:t>(Rozig) schuim ophoesten</a:t>
            </a:r>
          </a:p>
          <a:p>
            <a:r>
              <a:rPr lang="nl-BE" dirty="0"/>
              <a:t>Soms pijn borstkas</a:t>
            </a:r>
          </a:p>
          <a:p>
            <a:r>
              <a:rPr lang="nl-BE" dirty="0"/>
              <a:t>Bewusteloosheid kan volgen</a:t>
            </a:r>
          </a:p>
          <a:p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2500086"/>
            <a:ext cx="3810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1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47528" y="692696"/>
            <a:ext cx="3771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♂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jaar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beginnend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duiker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19538" y="1556793"/>
            <a:ext cx="849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duik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+++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19536" y="188640"/>
            <a:ext cx="2604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Klinische</a:t>
            </a:r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casus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19536" y="2132856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15’ op 6 m : in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eerder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omstandigheden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masker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leegblazen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mondstuk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uitnemen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ü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apneus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30’’, 45’’, 1’,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grote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problemen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om de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apneus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vol te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houden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essoufflement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wanneer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mondstuk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terug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wordt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ingestoken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oppervlakte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bloederige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sputa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19536" y="5134451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Opnieuw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vertrokken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15’ op 15 m :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rustige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duik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oncontroleerbare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hijgtoestand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bloed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ophoesten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oppervlakte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e 16"/>
          <p:cNvGrpSpPr/>
          <p:nvPr/>
        </p:nvGrpSpPr>
        <p:grpSpPr>
          <a:xfrm>
            <a:off x="7126577" y="1237984"/>
            <a:ext cx="2671525" cy="3127121"/>
            <a:chOff x="5530568" y="2504716"/>
            <a:chExt cx="2671525" cy="3127121"/>
          </a:xfrm>
        </p:grpSpPr>
        <p:sp>
          <p:nvSpPr>
            <p:cNvPr id="9" name="ZoneTexte 8"/>
            <p:cNvSpPr txBox="1"/>
            <p:nvPr/>
          </p:nvSpPr>
          <p:spPr>
            <a:xfrm>
              <a:off x="5530568" y="2504716"/>
              <a:ext cx="2671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Vertikale</a:t>
              </a:r>
              <a:r>
                <a:rPr lang="fr-FR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28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positie</a:t>
              </a:r>
              <a:r>
                <a:rPr lang="fr-FR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H="1">
              <a:off x="5724128" y="3142335"/>
              <a:ext cx="1224136" cy="545286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H="1">
              <a:off x="6012160" y="3142335"/>
              <a:ext cx="936104" cy="2489502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3512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19537" y="4221089"/>
            <a:ext cx="849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normobare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zuurstof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gunstige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binnen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enkele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59696" y="5301209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 </a:t>
            </a:r>
            <a:r>
              <a:rPr lang="fr-FR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bij</a:t>
            </a:r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</a:t>
            </a:r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jong</a:t>
            </a:r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persoon</a:t>
            </a:r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met </a:t>
            </a:r>
            <a:r>
              <a:rPr lang="fr-FR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</a:t>
            </a:r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gezond</a:t>
            </a:r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hart !</a:t>
            </a:r>
          </a:p>
        </p:txBody>
      </p:sp>
      <p:pic>
        <p:nvPicPr>
          <p:cNvPr id="4" name="Image 3" descr="OPI Dubois.001.JPG"/>
          <p:cNvPicPr>
            <a:picLocks noChangeAspect="1"/>
          </p:cNvPicPr>
          <p:nvPr/>
        </p:nvPicPr>
        <p:blipFill>
          <a:blip r:embed="rId2" cstate="print"/>
          <a:srcRect t="25799" b="20037"/>
          <a:stretch>
            <a:fillRect/>
          </a:stretch>
        </p:blipFill>
        <p:spPr>
          <a:xfrm>
            <a:off x="5806125" y="188640"/>
            <a:ext cx="4724400" cy="3384376"/>
          </a:xfrm>
          <a:prstGeom prst="rect">
            <a:avLst/>
          </a:prstGeom>
        </p:spPr>
      </p:pic>
      <p:pic>
        <p:nvPicPr>
          <p:cNvPr id="5" name="Picture 4" descr="PICT07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32656"/>
            <a:ext cx="3949700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50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811689"/>
            <a:ext cx="10515600" cy="4351338"/>
          </a:xfrm>
        </p:spPr>
        <p:txBody>
          <a:bodyPr/>
          <a:lstStyle/>
          <a:p>
            <a:r>
              <a:rPr lang="nl-BE" dirty="0"/>
              <a:t>Kortademigheid onder water gevaarlijk:</a:t>
            </a:r>
          </a:p>
          <a:p>
            <a:pPr lvl="1"/>
            <a:r>
              <a:rPr lang="nl-BE" dirty="0"/>
              <a:t>Verdrinking</a:t>
            </a:r>
          </a:p>
          <a:p>
            <a:pPr lvl="1"/>
            <a:r>
              <a:rPr lang="nl-BE" dirty="0"/>
              <a:t>Paniekstijging</a:t>
            </a:r>
          </a:p>
          <a:p>
            <a:r>
              <a:rPr lang="nl-BE" dirty="0"/>
              <a:t>Meestal snel voorbijgaand eens uit het water</a:t>
            </a:r>
          </a:p>
          <a:p>
            <a:r>
              <a:rPr lang="nl-BE" dirty="0"/>
              <a:t>Volledige recuperatie binnen de 24 u (diepe </a:t>
            </a:r>
            <a:r>
              <a:rPr lang="nl-BE" dirty="0" err="1"/>
              <a:t>vrijduiken</a:t>
            </a:r>
            <a:r>
              <a:rPr lang="nl-BE" dirty="0"/>
              <a:t>?)</a:t>
            </a:r>
          </a:p>
          <a:p>
            <a:r>
              <a:rPr lang="nl-BE" dirty="0"/>
              <a:t>Geen verband met te snelle stijging, diepte/tijd</a:t>
            </a:r>
          </a:p>
        </p:txBody>
      </p:sp>
    </p:spTree>
    <p:extLst>
      <p:ext uri="{BB962C8B-B14F-4D97-AF65-F5344CB8AC3E}">
        <p14:creationId xmlns:p14="http://schemas.microsoft.com/office/powerpoint/2010/main" val="1104707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965589"/>
            <a:ext cx="10515600" cy="5317515"/>
          </a:xfrm>
        </p:spPr>
        <p:txBody>
          <a:bodyPr>
            <a:normAutofit/>
          </a:bodyPr>
          <a:lstStyle/>
          <a:p>
            <a:r>
              <a:rPr lang="nl-BE" dirty="0"/>
              <a:t>Te onderscheiden van</a:t>
            </a:r>
          </a:p>
          <a:p>
            <a:pPr lvl="1"/>
            <a:r>
              <a:rPr lang="nl-BE" dirty="0"/>
              <a:t>Verdrinking</a:t>
            </a:r>
          </a:p>
          <a:p>
            <a:pPr lvl="1"/>
            <a:r>
              <a:rPr lang="nl-BE" dirty="0"/>
              <a:t>Longoverdruk</a:t>
            </a:r>
          </a:p>
          <a:p>
            <a:pPr lvl="1"/>
            <a:r>
              <a:rPr lang="nl-BE" dirty="0"/>
              <a:t>Decompressieziekte longen</a:t>
            </a:r>
            <a:br>
              <a:rPr lang="nl-BE" dirty="0"/>
            </a:br>
            <a:endParaRPr lang="nl-BE" dirty="0"/>
          </a:p>
          <a:p>
            <a:r>
              <a:rPr lang="nl-BE" dirty="0"/>
              <a:t>Kenmerken van immersie longoedeem</a:t>
            </a:r>
          </a:p>
          <a:p>
            <a:pPr lvl="1"/>
            <a:r>
              <a:rPr lang="nl-BE" dirty="0"/>
              <a:t>Snel beter eens uit het water</a:t>
            </a:r>
          </a:p>
          <a:p>
            <a:pPr lvl="1"/>
            <a:r>
              <a:rPr lang="nl-BE" dirty="0"/>
              <a:t>Optreden tijdens bodemfase</a:t>
            </a:r>
          </a:p>
          <a:p>
            <a:pPr lvl="1"/>
            <a:r>
              <a:rPr lang="nl-BE" dirty="0"/>
              <a:t>Geen verband met versnelde opstijging</a:t>
            </a:r>
          </a:p>
          <a:p>
            <a:pPr lvl="1"/>
            <a:r>
              <a:rPr lang="nl-BE" dirty="0"/>
              <a:t>Geen verband met diepte/tijd, gemiste </a:t>
            </a:r>
            <a:r>
              <a:rPr lang="nl-BE" dirty="0" err="1"/>
              <a:t>stops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250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956537"/>
            <a:ext cx="10515600" cy="4351338"/>
          </a:xfrm>
        </p:spPr>
        <p:txBody>
          <a:bodyPr/>
          <a:lstStyle/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Wat is immersie oedeem?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Voorkomen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Fysiologie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Symptomen</a:t>
            </a:r>
          </a:p>
          <a:p>
            <a:r>
              <a:rPr lang="nl-BE" dirty="0"/>
              <a:t>Behandeling en preventie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Besluit</a:t>
            </a:r>
          </a:p>
        </p:txBody>
      </p:sp>
    </p:spTree>
    <p:extLst>
      <p:ext uri="{BB962C8B-B14F-4D97-AF65-F5344CB8AC3E}">
        <p14:creationId xmlns:p14="http://schemas.microsoft.com/office/powerpoint/2010/main" val="861980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694714" cy="4351338"/>
          </a:xfrm>
        </p:spPr>
        <p:txBody>
          <a:bodyPr/>
          <a:lstStyle/>
          <a:p>
            <a:r>
              <a:rPr lang="nl-BE" dirty="0"/>
              <a:t>Slachtoffer uit het water halen – immersie effect verdwijnt</a:t>
            </a:r>
          </a:p>
          <a:p>
            <a:r>
              <a:rPr lang="nl-BE" dirty="0"/>
              <a:t>100% zuurstof</a:t>
            </a:r>
          </a:p>
          <a:p>
            <a:r>
              <a:rPr lang="nl-BE" dirty="0"/>
              <a:t>Hulpdiensten activeren (112) – meestal hospitalisatie nodig</a:t>
            </a:r>
          </a:p>
          <a:p>
            <a:r>
              <a:rPr lang="nl-BE" dirty="0" err="1"/>
              <a:t>Recompressie</a:t>
            </a:r>
            <a:r>
              <a:rPr lang="nl-BE" dirty="0"/>
              <a:t> niet nodig</a:t>
            </a:r>
          </a:p>
          <a:p>
            <a:r>
              <a:rPr lang="nl-BE" dirty="0"/>
              <a:t>Meestal snel verbeterend</a:t>
            </a:r>
          </a:p>
          <a:p>
            <a:r>
              <a:rPr lang="nl-BE" dirty="0"/>
              <a:t>Cardiologisch onderzoek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811" y="1527516"/>
            <a:ext cx="1962150" cy="23336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533" y="4157036"/>
            <a:ext cx="3483428" cy="23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63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 l="-1" t="2530" r="46535" b="49409"/>
          <a:stretch>
            <a:fillRect/>
          </a:stretch>
        </p:blipFill>
        <p:spPr bwMode="auto">
          <a:xfrm>
            <a:off x="1775520" y="404664"/>
            <a:ext cx="3888432" cy="2736304"/>
          </a:xfrm>
          <a:prstGeom prst="rect">
            <a:avLst/>
          </a:prstGeom>
          <a:noFill/>
        </p:spPr>
      </p:pic>
      <p:pic>
        <p:nvPicPr>
          <p:cNvPr id="3" name="Picture 2" descr="E: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984" y="404665"/>
            <a:ext cx="4211416" cy="2732137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919536" y="3717033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Aan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</a:t>
            </a:r>
            <a:r>
              <a:rPr lang="fr-F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oppervlakte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fr-F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wordt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het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probleem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erger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7828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esc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5364088" cy="3644174"/>
          </a:xfrm>
          <a:prstGeom prst="rect">
            <a:avLst/>
          </a:prstGeom>
        </p:spPr>
      </p:pic>
      <p:pic>
        <p:nvPicPr>
          <p:cNvPr id="3" name="Image 2" descr="rescue-diving-in-utila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5921" y="3234855"/>
            <a:ext cx="5029531" cy="33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9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956537"/>
            <a:ext cx="10515600" cy="4351338"/>
          </a:xfrm>
        </p:spPr>
        <p:txBody>
          <a:bodyPr/>
          <a:lstStyle/>
          <a:p>
            <a:r>
              <a:rPr lang="nl-BE" dirty="0"/>
              <a:t>Wat is immersie oedeem?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Voorkomen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Fysiologie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Symptomen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Behandeling en preventie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Besluit</a:t>
            </a:r>
          </a:p>
        </p:txBody>
      </p:sp>
    </p:spTree>
    <p:extLst>
      <p:ext uri="{BB962C8B-B14F-4D97-AF65-F5344CB8AC3E}">
        <p14:creationId xmlns:p14="http://schemas.microsoft.com/office/powerpoint/2010/main" val="3999108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Duikgeschiktheid nadien?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Enkel na gespecialiseerd medisch advies</a:t>
            </a:r>
          </a:p>
          <a:p>
            <a:r>
              <a:rPr lang="nl-BE" dirty="0"/>
              <a:t>Onderliggend hartlijden kan behandeld worden</a:t>
            </a:r>
          </a:p>
          <a:p>
            <a:r>
              <a:rPr lang="nl-BE" dirty="0"/>
              <a:t>Bij gezonde personen zonder afwijkingen</a:t>
            </a:r>
          </a:p>
          <a:p>
            <a:pPr lvl="1"/>
            <a:r>
              <a:rPr lang="nl-BE" dirty="0"/>
              <a:t>Moeilijke beslissing gezien exacte mechanisme niet volledig opgehelderd</a:t>
            </a:r>
          </a:p>
          <a:p>
            <a:pPr lvl="1"/>
            <a:r>
              <a:rPr lang="nl-BE" dirty="0"/>
              <a:t>Soms enig incident</a:t>
            </a:r>
          </a:p>
          <a:p>
            <a:pPr lvl="1"/>
            <a:r>
              <a:rPr lang="nl-BE" dirty="0"/>
              <a:t>Veelal recidief bij duik in gelijkaardige omstandigheden</a:t>
            </a:r>
          </a:p>
        </p:txBody>
      </p:sp>
    </p:spTree>
    <p:extLst>
      <p:ext uri="{BB962C8B-B14F-4D97-AF65-F5344CB8AC3E}">
        <p14:creationId xmlns:p14="http://schemas.microsoft.com/office/powerpoint/2010/main" val="1180877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Preventie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Risicofactoren onder controle houden</a:t>
            </a:r>
          </a:p>
          <a:p>
            <a:pPr lvl="1"/>
            <a:r>
              <a:rPr lang="nl-BE" dirty="0"/>
              <a:t>Hypertensie, hartziekten, overgewicht</a:t>
            </a:r>
          </a:p>
          <a:p>
            <a:r>
              <a:rPr lang="nl-BE" dirty="0"/>
              <a:t>Vermijden overmatige vochtinname voor de duik (</a:t>
            </a:r>
            <a:r>
              <a:rPr lang="nl-BE" dirty="0">
                <a:sym typeface="Wingdings" panose="05000000000000000000" pitchFamily="2" charset="2"/>
              </a:rPr>
              <a:t> </a:t>
            </a:r>
            <a:r>
              <a:rPr lang="nl-BE" dirty="0" err="1">
                <a:sym typeface="Wingdings" panose="05000000000000000000" pitchFamily="2" charset="2"/>
              </a:rPr>
              <a:t>deco</a:t>
            </a:r>
            <a:r>
              <a:rPr lang="nl-BE" dirty="0">
                <a:sym typeface="Wingdings" panose="05000000000000000000" pitchFamily="2" charset="2"/>
              </a:rPr>
              <a:t>?)</a:t>
            </a:r>
          </a:p>
          <a:p>
            <a:r>
              <a:rPr lang="nl-BE" dirty="0">
                <a:sym typeface="Wingdings" panose="05000000000000000000" pitchFamily="2" charset="2"/>
              </a:rPr>
              <a:t>Ontspanners laten onderhouden</a:t>
            </a:r>
          </a:p>
          <a:p>
            <a:r>
              <a:rPr lang="nl-BE" dirty="0">
                <a:sym typeface="Wingdings" panose="05000000000000000000" pitchFamily="2" charset="2"/>
              </a:rPr>
              <a:t>Goede fysiek en training om paniek te voorkomen als het misgaat</a:t>
            </a:r>
          </a:p>
          <a:p>
            <a:r>
              <a:rPr lang="nl-BE" dirty="0">
                <a:sym typeface="Wingdings" panose="05000000000000000000" pitchFamily="2" charset="2"/>
              </a:rPr>
              <a:t>Overmatige inspanningen vermijden</a:t>
            </a:r>
          </a:p>
          <a:p>
            <a:r>
              <a:rPr lang="nl-BE" dirty="0">
                <a:sym typeface="Wingdings" panose="05000000000000000000" pitchFamily="2" charset="2"/>
              </a:rPr>
              <a:t>??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4638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956537"/>
            <a:ext cx="10515600" cy="4351338"/>
          </a:xfrm>
        </p:spPr>
        <p:txBody>
          <a:bodyPr/>
          <a:lstStyle/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Wat is immersie oedeem?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Voorkomen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Fysiologie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Symptomen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Behandeling en preventie</a:t>
            </a:r>
          </a:p>
          <a:p>
            <a:r>
              <a:rPr lang="nl-BE" dirty="0"/>
              <a:t>Besluit</a:t>
            </a:r>
          </a:p>
        </p:txBody>
      </p:sp>
    </p:spTree>
    <p:extLst>
      <p:ext uri="{BB962C8B-B14F-4D97-AF65-F5344CB8AC3E}">
        <p14:creationId xmlns:p14="http://schemas.microsoft.com/office/powerpoint/2010/main" val="801765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Vocht in de alveolen</a:t>
            </a:r>
          </a:p>
          <a:p>
            <a:r>
              <a:rPr lang="nl-BE" dirty="0"/>
              <a:t>Voorkomen 1% - zowel duikers als zwemmers - </a:t>
            </a:r>
            <a:r>
              <a:rPr lang="nl-BE" dirty="0" err="1"/>
              <a:t>ondergerapporteerd</a:t>
            </a:r>
            <a:endParaRPr lang="nl-BE" dirty="0"/>
          </a:p>
          <a:p>
            <a:r>
              <a:rPr lang="nl-BE" dirty="0"/>
              <a:t>Toegenomen drukverschil alveolen – longvaten door immersie</a:t>
            </a:r>
          </a:p>
          <a:p>
            <a:r>
              <a:rPr lang="nl-BE" dirty="0"/>
              <a:t>Kortademigheid, hoest, rozig schuim, soms pijn</a:t>
            </a:r>
          </a:p>
          <a:p>
            <a:r>
              <a:rPr lang="nl-BE" dirty="0"/>
              <a:t>Zuurstof 100% - hulpdiensten</a:t>
            </a:r>
          </a:p>
          <a:p>
            <a:r>
              <a:rPr lang="nl-BE" dirty="0"/>
              <a:t>Opnieuw duiken enkel na grondig onderzoek</a:t>
            </a:r>
          </a:p>
          <a:p>
            <a:r>
              <a:rPr lang="nl-BE" dirty="0"/>
              <a:t>Risicofactoren vermijden – goed materiaal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3380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408313-3375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3654" y="3573016"/>
            <a:ext cx="5404346" cy="3098996"/>
          </a:xfrm>
          <a:prstGeom prst="rect">
            <a:avLst/>
          </a:prstGeom>
        </p:spPr>
      </p:pic>
      <p:pic>
        <p:nvPicPr>
          <p:cNvPr id="3" name="Image 2" descr="zenobia-trapeze-safety-st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6970" y="476672"/>
            <a:ext cx="4320480" cy="57606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023992" y="980728"/>
            <a:ext cx="4644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fr-F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Trappen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maken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…</a:t>
            </a:r>
          </a:p>
          <a:p>
            <a:pPr algn="r" eaLnBrk="1" hangingPunct="1"/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 horizontale </a:t>
            </a:r>
            <a:r>
              <a:rPr lang="fr-F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positie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5081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99167" y="1665793"/>
            <a:ext cx="3023856" cy="347335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nl-BE" sz="3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010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4213"/>
            <a:ext cx="10515600" cy="687388"/>
          </a:xfrm>
        </p:spPr>
        <p:txBody>
          <a:bodyPr>
            <a:normAutofit/>
          </a:bodyPr>
          <a:lstStyle/>
          <a:p>
            <a:r>
              <a:rPr lang="nl-BE" sz="4000" dirty="0"/>
              <a:t>Longoedeem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484914" y="1586142"/>
            <a:ext cx="6868886" cy="4351338"/>
          </a:xfrm>
        </p:spPr>
        <p:txBody>
          <a:bodyPr>
            <a:normAutofit lnSpcReduction="10000"/>
          </a:bodyPr>
          <a:lstStyle/>
          <a:p>
            <a:r>
              <a:rPr lang="nl-BE" dirty="0"/>
              <a:t>Longoedeem: lekken van vocht in de alveolen</a:t>
            </a:r>
          </a:p>
          <a:p>
            <a:r>
              <a:rPr lang="nl-BE" dirty="0"/>
              <a:t>Levensbedreigend</a:t>
            </a:r>
          </a:p>
          <a:p>
            <a:r>
              <a:rPr lang="nl-BE" dirty="0"/>
              <a:t>Meestal het gevolg van hartziekten</a:t>
            </a:r>
          </a:p>
          <a:p>
            <a:pPr lvl="1"/>
            <a:r>
              <a:rPr lang="nl-BE" dirty="0"/>
              <a:t>Hartinfarct</a:t>
            </a:r>
          </a:p>
          <a:p>
            <a:pPr lvl="1"/>
            <a:r>
              <a:rPr lang="nl-BE" dirty="0"/>
              <a:t>Aantasting kransslagaders</a:t>
            </a:r>
          </a:p>
          <a:p>
            <a:pPr lvl="1"/>
            <a:r>
              <a:rPr lang="nl-BE" dirty="0"/>
              <a:t>Klepafwijkingen</a:t>
            </a:r>
          </a:p>
          <a:p>
            <a:pPr lvl="1"/>
            <a:r>
              <a:rPr lang="nl-BE" dirty="0"/>
              <a:t>Hoge bloeddruk</a:t>
            </a:r>
          </a:p>
          <a:p>
            <a:pPr lvl="1"/>
            <a:r>
              <a:rPr lang="nl-BE" dirty="0"/>
              <a:t>…</a:t>
            </a:r>
          </a:p>
          <a:p>
            <a:r>
              <a:rPr lang="nl-BE" dirty="0"/>
              <a:t>Soms bij gezonde personen tijdens onderdompeling: immersie longoedeem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7"/>
          <a:stretch/>
        </p:blipFill>
        <p:spPr>
          <a:xfrm>
            <a:off x="444623" y="1604293"/>
            <a:ext cx="3810000" cy="342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2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956537"/>
            <a:ext cx="10515600" cy="4351338"/>
          </a:xfrm>
        </p:spPr>
        <p:txBody>
          <a:bodyPr/>
          <a:lstStyle/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Wat is immersie oedeem?</a:t>
            </a:r>
          </a:p>
          <a:p>
            <a:r>
              <a:rPr lang="nl-BE" dirty="0"/>
              <a:t>Voorkomen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Fysiologie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Symptomen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Behandeling en preventie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Besluit</a:t>
            </a:r>
          </a:p>
        </p:txBody>
      </p:sp>
    </p:spTree>
    <p:extLst>
      <p:ext uri="{BB962C8B-B14F-4D97-AF65-F5344CB8AC3E}">
        <p14:creationId xmlns:p14="http://schemas.microsoft.com/office/powerpoint/2010/main" val="350138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647064"/>
            <a:ext cx="10515600" cy="5611495"/>
          </a:xfrm>
        </p:spPr>
        <p:txBody>
          <a:bodyPr/>
          <a:lstStyle/>
          <a:p>
            <a:r>
              <a:rPr lang="nl-BE" dirty="0"/>
              <a:t>Voor het eerst beschreven in 1989 bij een duik in koud water</a:t>
            </a:r>
          </a:p>
          <a:p>
            <a:r>
              <a:rPr lang="nl-BE" dirty="0"/>
              <a:t>Bij zwemmers, snorkelaars en duikers</a:t>
            </a:r>
          </a:p>
          <a:p>
            <a:r>
              <a:rPr lang="nl-BE" dirty="0"/>
              <a:t>Juiste incidentie niet gekend, gevallen met fatale afloop kunnen verward worden met verdrinking</a:t>
            </a:r>
          </a:p>
          <a:p>
            <a:r>
              <a:rPr lang="nl-BE" dirty="0"/>
              <a:t>Uit enkele studies blijkt het niet zo zeldzaam</a:t>
            </a:r>
          </a:p>
          <a:p>
            <a:pPr lvl="1"/>
            <a:r>
              <a:rPr lang="nl-BE" dirty="0"/>
              <a:t>Duikers: 1,1%</a:t>
            </a:r>
          </a:p>
          <a:p>
            <a:pPr lvl="1"/>
            <a:r>
              <a:rPr lang="nl-BE" dirty="0"/>
              <a:t>Triatleten: 1,4%</a:t>
            </a:r>
          </a:p>
          <a:p>
            <a:r>
              <a:rPr lang="nl-BE" dirty="0"/>
              <a:t>Mogelijk de meest frequente doodsoorzaak bij duikers</a:t>
            </a:r>
          </a:p>
          <a:p>
            <a:r>
              <a:rPr lang="nl-BE" dirty="0"/>
              <a:t>Personen met hart- en vaatlijden zijn een risicogroep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077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91545" y="5373217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2,2 % van de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duikers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84153" y="6021289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1,4 % van de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triathleten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7" y="692697"/>
            <a:ext cx="6590705" cy="45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lipse 2"/>
          <p:cNvSpPr/>
          <p:nvPr/>
        </p:nvSpPr>
        <p:spPr>
          <a:xfrm>
            <a:off x="3071664" y="4437112"/>
            <a:ext cx="158417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7" descr="HIA_to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9746" y="764704"/>
            <a:ext cx="9926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680770" y="44624"/>
            <a:ext cx="528261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ILO  = </a:t>
            </a:r>
            <a:r>
              <a:rPr lang="fr-FR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Een</a:t>
            </a:r>
            <a:r>
              <a:rPr lang="fr-F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klinische</a:t>
            </a:r>
            <a:r>
              <a:rPr lang="fr-F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realiteit</a:t>
            </a:r>
            <a:endParaRPr lang="fr-FR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 l="14787" t="39433" r="12508" b="39207"/>
          <a:stretch>
            <a:fillRect/>
          </a:stretch>
        </p:blipFill>
        <p:spPr bwMode="auto">
          <a:xfrm>
            <a:off x="5735960" y="5301208"/>
            <a:ext cx="4248472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 l="21202" t="33924" r="8829" b="54768"/>
          <a:stretch>
            <a:fillRect/>
          </a:stretch>
        </p:blipFill>
        <p:spPr bwMode="auto">
          <a:xfrm>
            <a:off x="5735960" y="6093296"/>
            <a:ext cx="4752528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223792" y="573325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fr-FR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Respi</a:t>
            </a:r>
            <a:r>
              <a:rPr lang="fr-FR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 1995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14538" y="6381329"/>
            <a:ext cx="1921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 J Emergency Med 2010 </a:t>
            </a:r>
          </a:p>
        </p:txBody>
      </p:sp>
    </p:spTree>
    <p:extLst>
      <p:ext uri="{BB962C8B-B14F-4D97-AF65-F5344CB8AC3E}">
        <p14:creationId xmlns:p14="http://schemas.microsoft.com/office/powerpoint/2010/main" val="375803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956537"/>
            <a:ext cx="10515600" cy="4351338"/>
          </a:xfrm>
        </p:spPr>
        <p:txBody>
          <a:bodyPr/>
          <a:lstStyle/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Wat is immersie oedeem?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Voorkomen</a:t>
            </a:r>
          </a:p>
          <a:p>
            <a:r>
              <a:rPr lang="nl-BE" dirty="0"/>
              <a:t>Fysiologie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Symptomen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Behandeling en preventie</a:t>
            </a:r>
          </a:p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Besluit</a:t>
            </a:r>
          </a:p>
        </p:txBody>
      </p:sp>
    </p:spTree>
    <p:extLst>
      <p:ext uri="{BB962C8B-B14F-4D97-AF65-F5344CB8AC3E}">
        <p14:creationId xmlns:p14="http://schemas.microsoft.com/office/powerpoint/2010/main" val="167226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856514" y="1355098"/>
            <a:ext cx="6008387" cy="4806215"/>
          </a:xfrm>
        </p:spPr>
        <p:txBody>
          <a:bodyPr>
            <a:normAutofit fontScale="92500" lnSpcReduction="10000"/>
          </a:bodyPr>
          <a:lstStyle/>
          <a:p>
            <a:r>
              <a:rPr lang="nl-BE" altLang="nl-BE" sz="2600" dirty="0"/>
              <a:t>Ultradunne membraan scheidt bloed van lucht</a:t>
            </a:r>
          </a:p>
          <a:p>
            <a:r>
              <a:rPr lang="nl-BE" altLang="nl-BE" sz="2600" dirty="0"/>
              <a:t>Gassen bewegen er vlot door (van hoge naar lage partiële druk)</a:t>
            </a:r>
          </a:p>
          <a:p>
            <a:r>
              <a:rPr lang="nl-BE" altLang="nl-BE" sz="2600" dirty="0"/>
              <a:t>Vloeistoffen kunnen er ook door afhankelijk van het hydrostatisch drukverschil tussen capillair en </a:t>
            </a:r>
            <a:r>
              <a:rPr lang="nl-BE" altLang="nl-BE" sz="2600" dirty="0" err="1"/>
              <a:t>alveool</a:t>
            </a:r>
            <a:endParaRPr lang="nl-BE" altLang="nl-BE" sz="2600" dirty="0"/>
          </a:p>
          <a:p>
            <a:r>
              <a:rPr lang="nl-BE" altLang="nl-BE" sz="2600" dirty="0"/>
              <a:t>In normale omstandigheden klein hydrostatisch drukverschil</a:t>
            </a:r>
          </a:p>
          <a:p>
            <a:r>
              <a:rPr lang="nl-BE" altLang="nl-BE" sz="2600" dirty="0"/>
              <a:t>Membraan houdt vocht tegen</a:t>
            </a:r>
          </a:p>
          <a:p>
            <a:r>
              <a:rPr lang="nl-BE" altLang="nl-BE" sz="2600" dirty="0"/>
              <a:t>Eventueel doorlekkend vocht door lymfesysteem afgevoerd</a:t>
            </a:r>
          </a:p>
          <a:p>
            <a:r>
              <a:rPr lang="nl-BE" altLang="nl-BE" sz="2600" dirty="0" err="1"/>
              <a:t>Alveool</a:t>
            </a:r>
            <a:r>
              <a:rPr lang="nl-BE" altLang="nl-BE" sz="2600" dirty="0"/>
              <a:t> blijft “droog”</a:t>
            </a:r>
            <a:endParaRPr lang="fr-BE" altLang="nl-BE" sz="2600" dirty="0"/>
          </a:p>
          <a:p>
            <a:endParaRPr lang="nl-BE" dirty="0"/>
          </a:p>
        </p:txBody>
      </p:sp>
      <p:pic>
        <p:nvPicPr>
          <p:cNvPr id="6" name="Tijdelijke aanduiding voor inhoud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3" b="12241"/>
          <a:stretch/>
        </p:blipFill>
        <p:spPr>
          <a:xfrm>
            <a:off x="396504" y="2006353"/>
            <a:ext cx="5362386" cy="31805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66702"/>
            <a:ext cx="10515600" cy="678510"/>
          </a:xfrm>
        </p:spPr>
        <p:txBody>
          <a:bodyPr>
            <a:normAutofit/>
          </a:bodyPr>
          <a:lstStyle/>
          <a:p>
            <a:r>
              <a:rPr lang="nl-BE" sz="3600" dirty="0"/>
              <a:t>Normaal longblaasje of </a:t>
            </a:r>
            <a:r>
              <a:rPr lang="nl-BE" sz="3600" dirty="0" err="1"/>
              <a:t>alveool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232198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</TotalTime>
  <Words>865</Words>
  <Application>Microsoft Office PowerPoint</Application>
  <PresentationFormat>Breedbeeld</PresentationFormat>
  <Paragraphs>197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 Theme</vt:lpstr>
      <vt:lpstr>Immersie longoedeem</vt:lpstr>
      <vt:lpstr>Indeling</vt:lpstr>
      <vt:lpstr>PowerPoint-presentatie</vt:lpstr>
      <vt:lpstr>Longoedeem</vt:lpstr>
      <vt:lpstr>PowerPoint-presentatie</vt:lpstr>
      <vt:lpstr>PowerPoint-presentatie</vt:lpstr>
      <vt:lpstr>PowerPoint-presentatie</vt:lpstr>
      <vt:lpstr>PowerPoint-presentatie</vt:lpstr>
      <vt:lpstr>Normaal longblaasje of alveool</vt:lpstr>
      <vt:lpstr>Longoedeem: toegenomen drukverschil </vt:lpstr>
      <vt:lpstr>Immersie: herverdeling bloedvolume</vt:lpstr>
      <vt:lpstr>Factoren die centraal bloedvolume nog verhogen</vt:lpstr>
      <vt:lpstr>Factoren die hartfunctie verstoren</vt:lpstr>
      <vt:lpstr>Drukverschil tussen mond en longen</vt:lpstr>
      <vt:lpstr>PowerPoint-presentatie</vt:lpstr>
      <vt:lpstr>PowerPoint-presentatie</vt:lpstr>
      <vt:lpstr>Factoren die negatief drukverschil verhogen</vt:lpstr>
      <vt:lpstr>Ongekende factoren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Behandeling</vt:lpstr>
      <vt:lpstr>PowerPoint-presentatie</vt:lpstr>
      <vt:lpstr>PowerPoint-presentatie</vt:lpstr>
      <vt:lpstr>Duikgeschiktheid nadien?</vt:lpstr>
      <vt:lpstr>Preventie</vt:lpstr>
      <vt:lpstr>PowerPoint-presentatie</vt:lpstr>
      <vt:lpstr>Besluit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Immersie longoedeem</dc:title>
  <dc:creator>Filip Gallant</dc:creator>
  <cp:lastModifiedBy>Herman van Bogaert</cp:lastModifiedBy>
  <cp:revision>69</cp:revision>
  <dcterms:created xsi:type="dcterms:W3CDTF">2017-10-11T19:23:49Z</dcterms:created>
  <dcterms:modified xsi:type="dcterms:W3CDTF">2018-03-19T17:15:41Z</dcterms:modified>
</cp:coreProperties>
</file>