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1.xml" ContentType="application/vnd.openxmlformats-officedocument.themeOverr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96" r:id="rId1"/>
    <p:sldMasterId id="2147483709" r:id="rId2"/>
  </p:sldMasterIdLst>
  <p:notesMasterIdLst>
    <p:notesMasterId r:id="rId113"/>
  </p:notesMasterIdLst>
  <p:sldIdLst>
    <p:sldId id="510" r:id="rId3"/>
    <p:sldId id="456" r:id="rId4"/>
    <p:sldId id="519" r:id="rId5"/>
    <p:sldId id="420" r:id="rId6"/>
    <p:sldId id="551" r:id="rId7"/>
    <p:sldId id="552" r:id="rId8"/>
    <p:sldId id="553" r:id="rId9"/>
    <p:sldId id="557" r:id="rId10"/>
    <p:sldId id="518" r:id="rId11"/>
    <p:sldId id="512" r:id="rId12"/>
    <p:sldId id="469" r:id="rId13"/>
    <p:sldId id="516" r:id="rId14"/>
    <p:sldId id="517" r:id="rId15"/>
    <p:sldId id="554" r:id="rId16"/>
    <p:sldId id="558" r:id="rId17"/>
    <p:sldId id="555" r:id="rId18"/>
    <p:sldId id="556" r:id="rId19"/>
    <p:sldId id="514" r:id="rId20"/>
    <p:sldId id="429" r:id="rId21"/>
    <p:sldId id="515" r:id="rId22"/>
    <p:sldId id="520" r:id="rId23"/>
    <p:sldId id="523" r:id="rId24"/>
    <p:sldId id="559" r:id="rId25"/>
    <p:sldId id="560" r:id="rId26"/>
    <p:sldId id="521" r:id="rId27"/>
    <p:sldId id="458" r:id="rId28"/>
    <p:sldId id="467" r:id="rId29"/>
    <p:sldId id="562" r:id="rId30"/>
    <p:sldId id="441" r:id="rId31"/>
    <p:sldId id="419" r:id="rId32"/>
    <p:sldId id="408" r:id="rId33"/>
    <p:sldId id="423" r:id="rId34"/>
    <p:sldId id="501" r:id="rId35"/>
    <p:sldId id="561" r:id="rId36"/>
    <p:sldId id="522" r:id="rId37"/>
    <p:sldId id="524" r:id="rId38"/>
    <p:sldId id="525" r:id="rId39"/>
    <p:sldId id="526" r:id="rId40"/>
    <p:sldId id="468" r:id="rId41"/>
    <p:sldId id="563" r:id="rId42"/>
    <p:sldId id="529" r:id="rId43"/>
    <p:sldId id="437" r:id="rId44"/>
    <p:sldId id="436" r:id="rId45"/>
    <p:sldId id="489" r:id="rId46"/>
    <p:sldId id="427" r:id="rId47"/>
    <p:sldId id="416" r:id="rId48"/>
    <p:sldId id="530" r:id="rId49"/>
    <p:sldId id="531" r:id="rId50"/>
    <p:sldId id="532" r:id="rId51"/>
    <p:sldId id="533" r:id="rId52"/>
    <p:sldId id="534" r:id="rId53"/>
    <p:sldId id="496" r:id="rId54"/>
    <p:sldId id="535" r:id="rId55"/>
    <p:sldId id="536" r:id="rId56"/>
    <p:sldId id="538" r:id="rId57"/>
    <p:sldId id="444" r:id="rId58"/>
    <p:sldId id="474" r:id="rId59"/>
    <p:sldId id="445" r:id="rId60"/>
    <p:sldId id="426" r:id="rId61"/>
    <p:sldId id="418" r:id="rId62"/>
    <p:sldId id="448" r:id="rId63"/>
    <p:sldId id="421" r:id="rId64"/>
    <p:sldId id="428" r:id="rId65"/>
    <p:sldId id="470" r:id="rId66"/>
    <p:sldId id="539" r:id="rId67"/>
    <p:sldId id="540" r:id="rId68"/>
    <p:sldId id="541" r:id="rId69"/>
    <p:sldId id="542" r:id="rId70"/>
    <p:sldId id="543" r:id="rId71"/>
    <p:sldId id="544" r:id="rId72"/>
    <p:sldId id="545" r:id="rId73"/>
    <p:sldId id="459" r:id="rId74"/>
    <p:sldId id="547" r:id="rId75"/>
    <p:sldId id="424" r:id="rId76"/>
    <p:sldId id="460" r:id="rId77"/>
    <p:sldId id="546" r:id="rId78"/>
    <p:sldId id="411" r:id="rId79"/>
    <p:sldId id="484" r:id="rId80"/>
    <p:sldId id="548" r:id="rId81"/>
    <p:sldId id="449" r:id="rId82"/>
    <p:sldId id="453" r:id="rId83"/>
    <p:sldId id="446" r:id="rId84"/>
    <p:sldId id="447" r:id="rId85"/>
    <p:sldId id="378" r:id="rId86"/>
    <p:sldId id="455" r:id="rId87"/>
    <p:sldId id="457" r:id="rId88"/>
    <p:sldId id="549" r:id="rId89"/>
    <p:sldId id="462" r:id="rId90"/>
    <p:sldId id="550" r:id="rId91"/>
    <p:sldId id="502" r:id="rId92"/>
    <p:sldId id="472" r:id="rId93"/>
    <p:sldId id="471" r:id="rId94"/>
    <p:sldId id="491" r:id="rId95"/>
    <p:sldId id="487" r:id="rId96"/>
    <p:sldId id="475" r:id="rId97"/>
    <p:sldId id="476" r:id="rId98"/>
    <p:sldId id="478" r:id="rId99"/>
    <p:sldId id="481" r:id="rId100"/>
    <p:sldId id="482" r:id="rId101"/>
    <p:sldId id="479" r:id="rId102"/>
    <p:sldId id="480" r:id="rId103"/>
    <p:sldId id="477" r:id="rId104"/>
    <p:sldId id="290" r:id="rId105"/>
    <p:sldId id="483" r:id="rId106"/>
    <p:sldId id="485" r:id="rId107"/>
    <p:sldId id="486" r:id="rId108"/>
    <p:sldId id="493" r:id="rId109"/>
    <p:sldId id="495" r:id="rId110"/>
    <p:sldId id="498" r:id="rId111"/>
    <p:sldId id="503" r:id="rId11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E2E2C-736E-481C-BD3D-035A048640AA}" v="1708" dt="2026-03-22T21:36:52.8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1813" autoAdjust="0"/>
  </p:normalViewPr>
  <p:slideViewPr>
    <p:cSldViewPr>
      <p:cViewPr varScale="1">
        <p:scale>
          <a:sx n="90" d="100"/>
          <a:sy n="90" d="100"/>
        </p:scale>
        <p:origin x="1998" y="3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150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microsoft.com/office/2016/11/relationships/changesInfo" Target="changesInfos/changesInfo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Gallant" userId="26d5c5b775be91ad" providerId="LiveId" clId="{FFDCD4E0-4C59-467B-8D9B-0A4C706BF00D}"/>
    <pc:docChg chg="undo custSel addSld delSld modSld sldOrd">
      <pc:chgData name="Filip Gallant" userId="26d5c5b775be91ad" providerId="LiveId" clId="{FFDCD4E0-4C59-467B-8D9B-0A4C706BF00D}" dt="2026-03-22T21:42:14.056" v="4547" actId="1037"/>
      <pc:docMkLst>
        <pc:docMk/>
      </pc:docMkLst>
      <pc:sldChg chg="addSp delSp modSp mod delAnim modAnim">
        <pc:chgData name="Filip Gallant" userId="26d5c5b775be91ad" providerId="LiveId" clId="{FFDCD4E0-4C59-467B-8D9B-0A4C706BF00D}" dt="2026-03-22T21:28:59.860" v="4377"/>
        <pc:sldMkLst>
          <pc:docMk/>
          <pc:sldMk cId="1086356963" sldId="408"/>
        </pc:sldMkLst>
        <pc:spChg chg="add mod">
          <ac:chgData name="Filip Gallant" userId="26d5c5b775be91ad" providerId="LiveId" clId="{FFDCD4E0-4C59-467B-8D9B-0A4C706BF00D}" dt="2026-03-22T21:12:01.434" v="4158" actId="115"/>
          <ac:spMkLst>
            <pc:docMk/>
            <pc:sldMk cId="1086356963" sldId="408"/>
            <ac:spMk id="6" creationId="{2477D2B3-70A3-2FE1-9D11-6E38464B7867}"/>
          </ac:spMkLst>
        </pc:spChg>
        <pc:spChg chg="add del mod">
          <ac:chgData name="Filip Gallant" userId="26d5c5b775be91ad" providerId="LiveId" clId="{FFDCD4E0-4C59-467B-8D9B-0A4C706BF00D}" dt="2026-03-22T21:25:17.373" v="4356" actId="21"/>
          <ac:spMkLst>
            <pc:docMk/>
            <pc:sldMk cId="1086356963" sldId="408"/>
            <ac:spMk id="9" creationId="{AAD3CA44-C850-09C2-E49E-0A62A568E6CE}"/>
          </ac:spMkLst>
        </pc:spChg>
        <pc:picChg chg="add mod">
          <ac:chgData name="Filip Gallant" userId="26d5c5b775be91ad" providerId="LiveId" clId="{FFDCD4E0-4C59-467B-8D9B-0A4C706BF00D}" dt="2026-03-22T21:07:59.001" v="4086" actId="1035"/>
          <ac:picMkLst>
            <pc:docMk/>
            <pc:sldMk cId="1086356963" sldId="408"/>
            <ac:picMk id="3" creationId="{964F83F6-F9F3-CAAE-6C1B-DD2B4CF1BA86}"/>
          </ac:picMkLst>
        </pc:picChg>
        <pc:picChg chg="add del mod">
          <ac:chgData name="Filip Gallant" userId="26d5c5b775be91ad" providerId="LiveId" clId="{FFDCD4E0-4C59-467B-8D9B-0A4C706BF00D}" dt="2026-03-22T21:12:11.147" v="4159" actId="478"/>
          <ac:picMkLst>
            <pc:docMk/>
            <pc:sldMk cId="1086356963" sldId="408"/>
            <ac:picMk id="4" creationId="{9BB3F530-F0D3-B043-D242-42DE26FB6912}"/>
          </ac:picMkLst>
        </pc:picChg>
        <pc:picChg chg="add del mod">
          <ac:chgData name="Filip Gallant" userId="26d5c5b775be91ad" providerId="LiveId" clId="{FFDCD4E0-4C59-467B-8D9B-0A4C706BF00D}" dt="2026-03-22T21:25:17.373" v="4356" actId="21"/>
          <ac:picMkLst>
            <pc:docMk/>
            <pc:sldMk cId="1086356963" sldId="408"/>
            <ac:picMk id="5" creationId="{85CB57FA-A500-5E98-CDDD-71E7060A2407}"/>
          </ac:picMkLst>
        </pc:picChg>
      </pc:sldChg>
      <pc:sldChg chg="addSp delSp modSp mod addAnim delAnim modAnim">
        <pc:chgData name="Filip Gallant" userId="26d5c5b775be91ad" providerId="LiveId" clId="{FFDCD4E0-4C59-467B-8D9B-0A4C706BF00D}" dt="2026-03-22T21:28:52.191" v="4376"/>
        <pc:sldMkLst>
          <pc:docMk/>
          <pc:sldMk cId="2099514103" sldId="419"/>
        </pc:sldMkLst>
        <pc:spChg chg="add del mod">
          <ac:chgData name="Filip Gallant" userId="26d5c5b775be91ad" providerId="LiveId" clId="{FFDCD4E0-4C59-467B-8D9B-0A4C706BF00D}" dt="2026-03-18T22:15:00.558" v="3749" actId="14100"/>
          <ac:spMkLst>
            <pc:docMk/>
            <pc:sldMk cId="2099514103" sldId="419"/>
            <ac:spMk id="2" creationId="{00000000-0000-0000-0000-000000000000}"/>
          </ac:spMkLst>
        </pc:spChg>
        <pc:spChg chg="add mod">
          <ac:chgData name="Filip Gallant" userId="26d5c5b775be91ad" providerId="LiveId" clId="{FFDCD4E0-4C59-467B-8D9B-0A4C706BF00D}" dt="2026-03-22T20:57:32.851" v="4035" actId="115"/>
          <ac:spMkLst>
            <pc:docMk/>
            <pc:sldMk cId="2099514103" sldId="419"/>
            <ac:spMk id="15" creationId="{7488DF2B-4A11-E631-12BA-7C71DE1C8994}"/>
          </ac:spMkLst>
        </pc:spChg>
        <pc:picChg chg="add del mod">
          <ac:chgData name="Filip Gallant" userId="26d5c5b775be91ad" providerId="LiveId" clId="{FFDCD4E0-4C59-467B-8D9B-0A4C706BF00D}" dt="2026-03-22T20:56:54.600" v="4032" actId="478"/>
          <ac:picMkLst>
            <pc:docMk/>
            <pc:sldMk cId="2099514103" sldId="419"/>
            <ac:picMk id="4" creationId="{24AC0D9C-409A-4BE5-2C62-5D7107544CDD}"/>
          </ac:picMkLst>
        </pc:picChg>
        <pc:picChg chg="add mod">
          <ac:chgData name="Filip Gallant" userId="26d5c5b775be91ad" providerId="LiveId" clId="{FFDCD4E0-4C59-467B-8D9B-0A4C706BF00D}" dt="2026-03-22T20:57:19.306" v="4034" actId="1076"/>
          <ac:picMkLst>
            <pc:docMk/>
            <pc:sldMk cId="2099514103" sldId="419"/>
            <ac:picMk id="5" creationId="{B0E8BED9-5710-1BF3-BFD7-E5CDADCA6715}"/>
          </ac:picMkLst>
        </pc:picChg>
        <pc:picChg chg="add mod">
          <ac:chgData name="Filip Gallant" userId="26d5c5b775be91ad" providerId="LiveId" clId="{FFDCD4E0-4C59-467B-8D9B-0A4C706BF00D}" dt="2026-03-18T22:15:04.061" v="3750" actId="1076"/>
          <ac:picMkLst>
            <pc:docMk/>
            <pc:sldMk cId="2099514103" sldId="419"/>
            <ac:picMk id="10" creationId="{C3899F76-1DBD-CF2F-7785-4FC694563CB1}"/>
          </ac:picMkLst>
        </pc:picChg>
      </pc:sldChg>
      <pc:sldChg chg="addSp delSp modSp mod addAnim delAnim modAnim">
        <pc:chgData name="Filip Gallant" userId="26d5c5b775be91ad" providerId="LiveId" clId="{FFDCD4E0-4C59-467B-8D9B-0A4C706BF00D}" dt="2026-03-22T21:32:12.905" v="4403" actId="6549"/>
        <pc:sldMkLst>
          <pc:docMk/>
          <pc:sldMk cId="2098030048" sldId="420"/>
        </pc:sldMkLst>
        <pc:spChg chg="mod">
          <ac:chgData name="Filip Gallant" userId="26d5c5b775be91ad" providerId="LiveId" clId="{FFDCD4E0-4C59-467B-8D9B-0A4C706BF00D}" dt="2026-03-22T21:31:46.125" v="4395" actId="6549"/>
          <ac:spMkLst>
            <pc:docMk/>
            <pc:sldMk cId="2098030048" sldId="420"/>
            <ac:spMk id="2" creationId="{00000000-0000-0000-0000-000000000000}"/>
          </ac:spMkLst>
        </pc:spChg>
        <pc:spChg chg="mod">
          <ac:chgData name="Filip Gallant" userId="26d5c5b775be91ad" providerId="LiveId" clId="{FFDCD4E0-4C59-467B-8D9B-0A4C706BF00D}" dt="2026-03-22T21:32:12.905" v="4403" actId="6549"/>
          <ac:spMkLst>
            <pc:docMk/>
            <pc:sldMk cId="2098030048" sldId="420"/>
            <ac:spMk id="4" creationId="{00000000-0000-0000-0000-000000000000}"/>
          </ac:spMkLst>
        </pc:spChg>
        <pc:picChg chg="add mod">
          <ac:chgData name="Filip Gallant" userId="26d5c5b775be91ad" providerId="LiveId" clId="{FFDCD4E0-4C59-467B-8D9B-0A4C706BF00D}" dt="2026-03-15T09:49:54.664" v="702" actId="1076"/>
          <ac:picMkLst>
            <pc:docMk/>
            <pc:sldMk cId="2098030048" sldId="420"/>
            <ac:picMk id="6" creationId="{613F502D-96BA-C267-56D5-73F157CFC08D}"/>
          </ac:picMkLst>
        </pc:picChg>
      </pc:sldChg>
      <pc:sldChg chg="addSp delSp modSp mod addAnim delAnim modAnim">
        <pc:chgData name="Filip Gallant" userId="26d5c5b775be91ad" providerId="LiveId" clId="{FFDCD4E0-4C59-467B-8D9B-0A4C706BF00D}" dt="2026-03-22T21:29:11.812" v="4380"/>
        <pc:sldMkLst>
          <pc:docMk/>
          <pc:sldMk cId="3207248570" sldId="423"/>
        </pc:sldMkLst>
        <pc:spChg chg="add del mod">
          <ac:chgData name="Filip Gallant" userId="26d5c5b775be91ad" providerId="LiveId" clId="{FFDCD4E0-4C59-467B-8D9B-0A4C706BF00D}" dt="2026-03-22T21:11:16.826" v="4149" actId="1036"/>
          <ac:spMkLst>
            <pc:docMk/>
            <pc:sldMk cId="3207248570" sldId="423"/>
            <ac:spMk id="4" creationId="{00000000-0000-0000-0000-000000000000}"/>
          </ac:spMkLst>
        </pc:spChg>
        <pc:spChg chg="add mod">
          <ac:chgData name="Filip Gallant" userId="26d5c5b775be91ad" providerId="LiveId" clId="{FFDCD4E0-4C59-467B-8D9B-0A4C706BF00D}" dt="2026-03-22T21:11:52.211" v="4157" actId="115"/>
          <ac:spMkLst>
            <pc:docMk/>
            <pc:sldMk cId="3207248570" sldId="423"/>
            <ac:spMk id="10" creationId="{78295032-E9FC-C35E-D56F-1C24939AC689}"/>
          </ac:spMkLst>
        </pc:spChg>
        <pc:picChg chg="add mod">
          <ac:chgData name="Filip Gallant" userId="26d5c5b775be91ad" providerId="LiveId" clId="{FFDCD4E0-4C59-467B-8D9B-0A4C706BF00D}" dt="2026-03-22T21:11:20.890" v="4154" actId="1036"/>
          <ac:picMkLst>
            <pc:docMk/>
            <pc:sldMk cId="3207248570" sldId="423"/>
            <ac:picMk id="3" creationId="{155F0731-4A77-ACD8-5B21-9A31ABA29627}"/>
          </ac:picMkLst>
        </pc:picChg>
        <pc:picChg chg="add mod">
          <ac:chgData name="Filip Gallant" userId="26d5c5b775be91ad" providerId="LiveId" clId="{FFDCD4E0-4C59-467B-8D9B-0A4C706BF00D}" dt="2026-03-22T21:11:44.874" v="4156" actId="1076"/>
          <ac:picMkLst>
            <pc:docMk/>
            <pc:sldMk cId="3207248570" sldId="423"/>
            <ac:picMk id="5" creationId="{D8DFAE6D-1FDD-2CC8-854F-3A412C4542E6}"/>
          </ac:picMkLst>
        </pc:picChg>
      </pc:sldChg>
      <pc:sldChg chg="addSp delSp modSp mod delAnim modAnim">
        <pc:chgData name="Filip Gallant" userId="26d5c5b775be91ad" providerId="LiveId" clId="{FFDCD4E0-4C59-467B-8D9B-0A4C706BF00D}" dt="2026-03-16T10:41:33.795" v="1921"/>
        <pc:sldMkLst>
          <pc:docMk/>
          <pc:sldMk cId="2371113399" sldId="429"/>
        </pc:sldMkLst>
        <pc:spChg chg="add mod">
          <ac:chgData name="Filip Gallant" userId="26d5c5b775be91ad" providerId="LiveId" clId="{FFDCD4E0-4C59-467B-8D9B-0A4C706BF00D}" dt="2026-03-16T10:20:16.826" v="1710" actId="207"/>
          <ac:spMkLst>
            <pc:docMk/>
            <pc:sldMk cId="2371113399" sldId="429"/>
            <ac:spMk id="3" creationId="{EEE1EDA1-BD14-AD1E-0528-E2FA9097F857}"/>
          </ac:spMkLst>
        </pc:spChg>
        <pc:spChg chg="mod">
          <ac:chgData name="Filip Gallant" userId="26d5c5b775be91ad" providerId="LiveId" clId="{FFDCD4E0-4C59-467B-8D9B-0A4C706BF00D}" dt="2026-03-16T10:19:26.865" v="1696" actId="14100"/>
          <ac:spMkLst>
            <pc:docMk/>
            <pc:sldMk cId="2371113399" sldId="429"/>
            <ac:spMk id="4" creationId="{00000000-0000-0000-0000-000000000000}"/>
          </ac:spMkLst>
        </pc:spChg>
        <pc:picChg chg="mod">
          <ac:chgData name="Filip Gallant" userId="26d5c5b775be91ad" providerId="LiveId" clId="{FFDCD4E0-4C59-467B-8D9B-0A4C706BF00D}" dt="2026-03-16T10:41:13.255" v="1918" actId="1036"/>
          <ac:picMkLst>
            <pc:docMk/>
            <pc:sldMk cId="2371113399" sldId="429"/>
            <ac:picMk id="2" creationId="{E24D08E7-CD12-D914-CCF2-EF4D84647A73}"/>
          </ac:picMkLst>
        </pc:picChg>
        <pc:picChg chg="add mod">
          <ac:chgData name="Filip Gallant" userId="26d5c5b775be91ad" providerId="LiveId" clId="{FFDCD4E0-4C59-467B-8D9B-0A4C706BF00D}" dt="2026-03-16T10:19:36.663" v="1698" actId="1076"/>
          <ac:picMkLst>
            <pc:docMk/>
            <pc:sldMk cId="2371113399" sldId="429"/>
            <ac:picMk id="7" creationId="{0E145F61-CEF9-A306-0ED5-BC7BBA59F21E}"/>
          </ac:picMkLst>
        </pc:picChg>
      </pc:sldChg>
      <pc:sldChg chg="delSp mod addAnim delAnim modAnim">
        <pc:chgData name="Filip Gallant" userId="26d5c5b775be91ad" providerId="LiveId" clId="{FFDCD4E0-4C59-467B-8D9B-0A4C706BF00D}" dt="2026-03-17T17:28:19.723" v="2232"/>
        <pc:sldMkLst>
          <pc:docMk/>
          <pc:sldMk cId="551257253" sldId="436"/>
        </pc:sldMkLst>
      </pc:sldChg>
      <pc:sldChg chg="delSp mod delAnim">
        <pc:chgData name="Filip Gallant" userId="26d5c5b775be91ad" providerId="LiveId" clId="{FFDCD4E0-4C59-467B-8D9B-0A4C706BF00D}" dt="2026-03-17T17:27:17.330" v="2224" actId="478"/>
        <pc:sldMkLst>
          <pc:docMk/>
          <pc:sldMk cId="2615886814" sldId="437"/>
        </pc:sldMkLst>
      </pc:sldChg>
      <pc:sldChg chg="addSp delSp modSp mod delAnim modAnim">
        <pc:chgData name="Filip Gallant" userId="26d5c5b775be91ad" providerId="LiveId" clId="{FFDCD4E0-4C59-467B-8D9B-0A4C706BF00D}" dt="2026-03-22T21:28:32.800" v="4372"/>
        <pc:sldMkLst>
          <pc:docMk/>
          <pc:sldMk cId="1669114934" sldId="441"/>
        </pc:sldMkLst>
        <pc:spChg chg="mod">
          <ac:chgData name="Filip Gallant" userId="26d5c5b775be91ad" providerId="LiveId" clId="{FFDCD4E0-4C59-467B-8D9B-0A4C706BF00D}" dt="2026-03-22T20:35:52.862" v="3992" actId="1035"/>
          <ac:spMkLst>
            <pc:docMk/>
            <pc:sldMk cId="1669114934" sldId="441"/>
            <ac:spMk id="10" creationId="{A2B6E2F5-BC2C-4268-AEF0-B32DDCE9443E}"/>
          </ac:spMkLst>
        </pc:spChg>
        <pc:spChg chg="add mod">
          <ac:chgData name="Filip Gallant" userId="26d5c5b775be91ad" providerId="LiveId" clId="{FFDCD4E0-4C59-467B-8D9B-0A4C706BF00D}" dt="2026-03-22T20:37:53.538" v="4003" actId="115"/>
          <ac:spMkLst>
            <pc:docMk/>
            <pc:sldMk cId="1669114934" sldId="441"/>
            <ac:spMk id="13" creationId="{ECB9433B-A604-7449-03BF-AF4AE1DAD6A8}"/>
          </ac:spMkLst>
        </pc:spChg>
        <pc:picChg chg="add mod">
          <ac:chgData name="Filip Gallant" userId="26d5c5b775be91ad" providerId="LiveId" clId="{FFDCD4E0-4C59-467B-8D9B-0A4C706BF00D}" dt="2026-03-22T20:36:18.438" v="3998" actId="1035"/>
          <ac:picMkLst>
            <pc:docMk/>
            <pc:sldMk cId="1669114934" sldId="441"/>
            <ac:picMk id="2" creationId="{5DC251D0-5051-EDD9-92B5-05415244D7E1}"/>
          </ac:picMkLst>
        </pc:picChg>
        <pc:picChg chg="add mod">
          <ac:chgData name="Filip Gallant" userId="26d5c5b775be91ad" providerId="LiveId" clId="{FFDCD4E0-4C59-467B-8D9B-0A4C706BF00D}" dt="2026-03-22T20:37:42.556" v="4002" actId="1076"/>
          <ac:picMkLst>
            <pc:docMk/>
            <pc:sldMk cId="1669114934" sldId="441"/>
            <ac:picMk id="3" creationId="{B5D5B2DA-6E3D-D4C7-0348-823CFF64211C}"/>
          </ac:picMkLst>
        </pc:picChg>
      </pc:sldChg>
      <pc:sldChg chg="delSp modSp mod">
        <pc:chgData name="Filip Gallant" userId="26d5c5b775be91ad" providerId="LiveId" clId="{FFDCD4E0-4C59-467B-8D9B-0A4C706BF00D}" dt="2026-03-15T20:15:56.034" v="1563" actId="5793"/>
        <pc:sldMkLst>
          <pc:docMk/>
          <pc:sldMk cId="568333262" sldId="456"/>
        </pc:sldMkLst>
        <pc:spChg chg="mod">
          <ac:chgData name="Filip Gallant" userId="26d5c5b775be91ad" providerId="LiveId" clId="{FFDCD4E0-4C59-467B-8D9B-0A4C706BF00D}" dt="2026-03-15T20:15:56.034" v="1563" actId="5793"/>
          <ac:spMkLst>
            <pc:docMk/>
            <pc:sldMk cId="568333262" sldId="456"/>
            <ac:spMk id="3" creationId="{D1D9CB0B-3E48-4723-B73E-E6813B3B9782}"/>
          </ac:spMkLst>
        </pc:spChg>
      </pc:sldChg>
      <pc:sldChg chg="delSp modSp mod">
        <pc:chgData name="Filip Gallant" userId="26d5c5b775be91ad" providerId="LiveId" clId="{FFDCD4E0-4C59-467B-8D9B-0A4C706BF00D}" dt="2026-03-18T21:52:38.078" v="3077" actId="732"/>
        <pc:sldMkLst>
          <pc:docMk/>
          <pc:sldMk cId="3239326088" sldId="458"/>
        </pc:sldMkLst>
        <pc:spChg chg="mod">
          <ac:chgData name="Filip Gallant" userId="26d5c5b775be91ad" providerId="LiveId" clId="{FFDCD4E0-4C59-467B-8D9B-0A4C706BF00D}" dt="2026-03-18T21:43:07.975" v="2391" actId="207"/>
          <ac:spMkLst>
            <pc:docMk/>
            <pc:sldMk cId="3239326088" sldId="458"/>
            <ac:spMk id="3" creationId="{F16AC01E-DC16-2D87-A691-ABF88F851504}"/>
          </ac:spMkLst>
        </pc:spChg>
        <pc:picChg chg="mod">
          <ac:chgData name="Filip Gallant" userId="26d5c5b775be91ad" providerId="LiveId" clId="{FFDCD4E0-4C59-467B-8D9B-0A4C706BF00D}" dt="2026-03-18T21:42:28.280" v="2378" actId="1035"/>
          <ac:picMkLst>
            <pc:docMk/>
            <pc:sldMk cId="3239326088" sldId="458"/>
            <ac:picMk id="6" creationId="{00000000-0000-0000-0000-000000000000}"/>
          </ac:picMkLst>
        </pc:picChg>
        <pc:picChg chg="mod">
          <ac:chgData name="Filip Gallant" userId="26d5c5b775be91ad" providerId="LiveId" clId="{FFDCD4E0-4C59-467B-8D9B-0A4C706BF00D}" dt="2026-03-18T21:52:38.078" v="3077" actId="732"/>
          <ac:picMkLst>
            <pc:docMk/>
            <pc:sldMk cId="3239326088" sldId="458"/>
            <ac:picMk id="10" creationId="{7CDE1A92-6ED9-3684-327C-96A281E13A15}"/>
          </ac:picMkLst>
        </pc:picChg>
      </pc:sldChg>
      <pc:sldChg chg="addSp delSp modSp mod addAnim delAnim modAnim">
        <pc:chgData name="Filip Gallant" userId="26d5c5b775be91ad" providerId="LiveId" clId="{FFDCD4E0-4C59-467B-8D9B-0A4C706BF00D}" dt="2026-03-18T21:58:04.517" v="3239" actId="14100"/>
        <pc:sldMkLst>
          <pc:docMk/>
          <pc:sldMk cId="1749526096" sldId="467"/>
        </pc:sldMkLst>
        <pc:spChg chg="mod">
          <ac:chgData name="Filip Gallant" userId="26d5c5b775be91ad" providerId="LiveId" clId="{FFDCD4E0-4C59-467B-8D9B-0A4C706BF00D}" dt="2026-03-18T21:58:00.008" v="3238" actId="14100"/>
          <ac:spMkLst>
            <pc:docMk/>
            <pc:sldMk cId="1749526096" sldId="467"/>
            <ac:spMk id="2" creationId="{00000000-0000-0000-0000-000000000000}"/>
          </ac:spMkLst>
        </pc:spChg>
        <pc:spChg chg="add mod">
          <ac:chgData name="Filip Gallant" userId="26d5c5b775be91ad" providerId="LiveId" clId="{FFDCD4E0-4C59-467B-8D9B-0A4C706BF00D}" dt="2026-03-18T21:58:04.517" v="3239" actId="14100"/>
          <ac:spMkLst>
            <pc:docMk/>
            <pc:sldMk cId="1749526096" sldId="467"/>
            <ac:spMk id="5" creationId="{38210CAD-45A6-4C54-8DC2-8AB1DDD033F2}"/>
          </ac:spMkLst>
        </pc:spChg>
        <pc:picChg chg="add mod">
          <ac:chgData name="Filip Gallant" userId="26d5c5b775be91ad" providerId="LiveId" clId="{FFDCD4E0-4C59-467B-8D9B-0A4C706BF00D}" dt="2026-03-18T21:57:06.054" v="3231" actId="732"/>
          <ac:picMkLst>
            <pc:docMk/>
            <pc:sldMk cId="1749526096" sldId="467"/>
            <ac:picMk id="10" creationId="{760F4341-5A1C-458B-BFDE-182194F2E5D8}"/>
          </ac:picMkLst>
        </pc:picChg>
        <pc:picChg chg="mod">
          <ac:chgData name="Filip Gallant" userId="26d5c5b775be91ad" providerId="LiveId" clId="{FFDCD4E0-4C59-467B-8D9B-0A4C706BF00D}" dt="2026-03-18T21:50:49.246" v="3043" actId="1076"/>
          <ac:picMkLst>
            <pc:docMk/>
            <pc:sldMk cId="1749526096" sldId="467"/>
            <ac:picMk id="6146" creationId="{00000000-0000-0000-0000-000000000000}"/>
          </ac:picMkLst>
        </pc:picChg>
      </pc:sldChg>
      <pc:sldChg chg="addSp delSp modSp mod ord delAnim modAnim">
        <pc:chgData name="Filip Gallant" userId="26d5c5b775be91ad" providerId="LiveId" clId="{FFDCD4E0-4C59-467B-8D9B-0A4C706BF00D}" dt="2026-03-22T21:30:40.207" v="4387"/>
        <pc:sldMkLst>
          <pc:docMk/>
          <pc:sldMk cId="2635658406" sldId="468"/>
        </pc:sldMkLst>
        <pc:spChg chg="add mod">
          <ac:chgData name="Filip Gallant" userId="26d5c5b775be91ad" providerId="LiveId" clId="{FFDCD4E0-4C59-467B-8D9B-0A4C706BF00D}" dt="2026-03-22T21:23:19.258" v="4314" actId="1035"/>
          <ac:spMkLst>
            <pc:docMk/>
            <pc:sldMk cId="2635658406" sldId="468"/>
            <ac:spMk id="4" creationId="{1D0B3525-E618-BF35-854C-62A3933C9657}"/>
          </ac:spMkLst>
        </pc:spChg>
        <pc:spChg chg="add mod">
          <ac:chgData name="Filip Gallant" userId="26d5c5b775be91ad" providerId="LiveId" clId="{FFDCD4E0-4C59-467B-8D9B-0A4C706BF00D}" dt="2026-03-22T21:23:13.191" v="4311" actId="1036"/>
          <ac:spMkLst>
            <pc:docMk/>
            <pc:sldMk cId="2635658406" sldId="468"/>
            <ac:spMk id="6" creationId="{F865F4E7-CB9F-13AF-C875-E327C6B4E9FD}"/>
          </ac:spMkLst>
        </pc:spChg>
        <pc:picChg chg="add mod">
          <ac:chgData name="Filip Gallant" userId="26d5c5b775be91ad" providerId="LiveId" clId="{FFDCD4E0-4C59-467B-8D9B-0A4C706BF00D}" dt="2026-03-22T21:23:23.277" v="4318" actId="1035"/>
          <ac:picMkLst>
            <pc:docMk/>
            <pc:sldMk cId="2635658406" sldId="468"/>
            <ac:picMk id="2" creationId="{2D581F99-EAD7-71BC-CBC6-E66A40EB128A}"/>
          </ac:picMkLst>
        </pc:picChg>
        <pc:picChg chg="add mod">
          <ac:chgData name="Filip Gallant" userId="26d5c5b775be91ad" providerId="LiveId" clId="{FFDCD4E0-4C59-467B-8D9B-0A4C706BF00D}" dt="2026-03-22T21:23:13.191" v="4311" actId="1036"/>
          <ac:picMkLst>
            <pc:docMk/>
            <pc:sldMk cId="2635658406" sldId="468"/>
            <ac:picMk id="5" creationId="{8DAC8AC4-4BC9-44D4-3A34-352019DF35FE}"/>
          </ac:picMkLst>
        </pc:picChg>
      </pc:sldChg>
      <pc:sldChg chg="addSp delSp modSp mod modAnim">
        <pc:chgData name="Filip Gallant" userId="26d5c5b775be91ad" providerId="LiveId" clId="{FFDCD4E0-4C59-467B-8D9B-0A4C706BF00D}" dt="2026-03-22T21:35:07.682" v="4439" actId="20577"/>
        <pc:sldMkLst>
          <pc:docMk/>
          <pc:sldMk cId="4078968803" sldId="469"/>
        </pc:sldMkLst>
        <pc:spChg chg="mod">
          <ac:chgData name="Filip Gallant" userId="26d5c5b775be91ad" providerId="LiveId" clId="{FFDCD4E0-4C59-467B-8D9B-0A4C706BF00D}" dt="2026-03-15T17:48:44.641" v="976" actId="20577"/>
          <ac:spMkLst>
            <pc:docMk/>
            <pc:sldMk cId="4078968803" sldId="469"/>
            <ac:spMk id="4" creationId="{00000000-0000-0000-0000-000000000000}"/>
          </ac:spMkLst>
        </pc:spChg>
        <pc:spChg chg="add mod">
          <ac:chgData name="Filip Gallant" userId="26d5c5b775be91ad" providerId="LiveId" clId="{FFDCD4E0-4C59-467B-8D9B-0A4C706BF00D}" dt="2026-03-22T21:35:07.682" v="4439" actId="20577"/>
          <ac:spMkLst>
            <pc:docMk/>
            <pc:sldMk cId="4078968803" sldId="469"/>
            <ac:spMk id="6" creationId="{00000000-0000-0000-0000-000000000000}"/>
          </ac:spMkLst>
        </pc:spChg>
        <pc:picChg chg="add mod">
          <ac:chgData name="Filip Gallant" userId="26d5c5b775be91ad" providerId="LiveId" clId="{FFDCD4E0-4C59-467B-8D9B-0A4C706BF00D}" dt="2026-03-15T17:50:04.623" v="1007" actId="1035"/>
          <ac:picMkLst>
            <pc:docMk/>
            <pc:sldMk cId="4078968803" sldId="469"/>
            <ac:picMk id="7" creationId="{00000000-0000-0000-0000-000000000000}"/>
          </ac:picMkLst>
        </pc:picChg>
        <pc:picChg chg="mod">
          <ac:chgData name="Filip Gallant" userId="26d5c5b775be91ad" providerId="LiveId" clId="{FFDCD4E0-4C59-467B-8D9B-0A4C706BF00D}" dt="2026-03-15T17:47:37.703" v="957" actId="1076"/>
          <ac:picMkLst>
            <pc:docMk/>
            <pc:sldMk cId="4078968803" sldId="469"/>
            <ac:picMk id="17" creationId="{A2D9D759-536E-47EF-8C6D-D60DBC06CAEE}"/>
          </ac:picMkLst>
        </pc:picChg>
      </pc:sldChg>
      <pc:sldChg chg="addSp delSp modSp mod delAnim modAnim">
        <pc:chgData name="Filip Gallant" userId="26d5c5b775be91ad" providerId="LiveId" clId="{FFDCD4E0-4C59-467B-8D9B-0A4C706BF00D}" dt="2026-03-22T21:29:38.799" v="4384"/>
        <pc:sldMkLst>
          <pc:docMk/>
          <pc:sldMk cId="258425686" sldId="501"/>
        </pc:sldMkLst>
        <pc:spChg chg="add mod">
          <ac:chgData name="Filip Gallant" userId="26d5c5b775be91ad" providerId="LiveId" clId="{FFDCD4E0-4C59-467B-8D9B-0A4C706BF00D}" dt="2026-03-22T21:25:26.744" v="4362" actId="1035"/>
          <ac:spMkLst>
            <pc:docMk/>
            <pc:sldMk cId="258425686" sldId="501"/>
            <ac:spMk id="3" creationId="{AAD3CA44-C850-09C2-E49E-0A62A568E6CE}"/>
          </ac:spMkLst>
        </pc:spChg>
        <pc:spChg chg="add del mod">
          <ac:chgData name="Filip Gallant" userId="26d5c5b775be91ad" providerId="LiveId" clId="{FFDCD4E0-4C59-467B-8D9B-0A4C706BF00D}" dt="2026-03-22T21:23:38.183" v="4319" actId="21"/>
          <ac:spMkLst>
            <pc:docMk/>
            <pc:sldMk cId="258425686" sldId="501"/>
            <ac:spMk id="5" creationId="{2D79C25D-0155-0D26-2FDF-8CEB2253663C}"/>
          </ac:spMkLst>
        </pc:spChg>
        <pc:spChg chg="add mod">
          <ac:chgData name="Filip Gallant" userId="26d5c5b775be91ad" providerId="LiveId" clId="{FFDCD4E0-4C59-467B-8D9B-0A4C706BF00D}" dt="2026-03-22T21:25:01.758" v="4355" actId="115"/>
          <ac:spMkLst>
            <pc:docMk/>
            <pc:sldMk cId="258425686" sldId="501"/>
            <ac:spMk id="7" creationId="{C0854ED8-82D3-0E76-37E8-1D5690D3EAF3}"/>
          </ac:spMkLst>
        </pc:spChg>
        <pc:picChg chg="add mod">
          <ac:chgData name="Filip Gallant" userId="26d5c5b775be91ad" providerId="LiveId" clId="{FFDCD4E0-4C59-467B-8D9B-0A4C706BF00D}" dt="2026-03-22T21:22:39.627" v="4305" actId="1035"/>
          <ac:picMkLst>
            <pc:docMk/>
            <pc:sldMk cId="258425686" sldId="501"/>
            <ac:picMk id="2" creationId="{7561F93F-912B-F6A4-5E95-EAF4FC11B0AD}"/>
          </ac:picMkLst>
        </pc:picChg>
        <pc:picChg chg="add mod">
          <ac:chgData name="Filip Gallant" userId="26d5c5b775be91ad" providerId="LiveId" clId="{FFDCD4E0-4C59-467B-8D9B-0A4C706BF00D}" dt="2026-03-22T21:25:32.504" v="4365" actId="1036"/>
          <ac:picMkLst>
            <pc:docMk/>
            <pc:sldMk cId="258425686" sldId="501"/>
            <ac:picMk id="4" creationId="{85CB57FA-A500-5E98-CDDD-71E7060A2407}"/>
          </ac:picMkLst>
        </pc:picChg>
      </pc:sldChg>
      <pc:sldChg chg="addSp delSp modSp mod modAnim">
        <pc:chgData name="Filip Gallant" userId="26d5c5b775be91ad" providerId="LiveId" clId="{FFDCD4E0-4C59-467B-8D9B-0A4C706BF00D}" dt="2026-03-22T21:42:14.056" v="4547" actId="1037"/>
        <pc:sldMkLst>
          <pc:docMk/>
          <pc:sldMk cId="510505378" sldId="510"/>
        </pc:sldMkLst>
        <pc:spChg chg="add mod">
          <ac:chgData name="Filip Gallant" userId="26d5c5b775be91ad" providerId="LiveId" clId="{FFDCD4E0-4C59-467B-8D9B-0A4C706BF00D}" dt="2026-03-22T21:40:37.911" v="4517" actId="20577"/>
          <ac:spMkLst>
            <pc:docMk/>
            <pc:sldMk cId="510505378" sldId="510"/>
            <ac:spMk id="2" creationId="{85E7752C-B63E-BD1B-CD16-A80E9655FDAC}"/>
          </ac:spMkLst>
        </pc:spChg>
        <pc:spChg chg="mod">
          <ac:chgData name="Filip Gallant" userId="26d5c5b775be91ad" providerId="LiveId" clId="{FFDCD4E0-4C59-467B-8D9B-0A4C706BF00D}" dt="2026-03-22T21:41:21.846" v="4535" actId="1035"/>
          <ac:spMkLst>
            <pc:docMk/>
            <pc:sldMk cId="510505378" sldId="510"/>
            <ac:spMk id="5" creationId="{D8C4D85B-607E-E8E3-4ECF-D886A458AEF4}"/>
          </ac:spMkLst>
        </pc:spChg>
        <pc:spChg chg="mod">
          <ac:chgData name="Filip Gallant" userId="26d5c5b775be91ad" providerId="LiveId" clId="{FFDCD4E0-4C59-467B-8D9B-0A4C706BF00D}" dt="2026-03-22T21:42:14.056" v="4547" actId="1037"/>
          <ac:spMkLst>
            <pc:docMk/>
            <pc:sldMk cId="510505378" sldId="510"/>
            <ac:spMk id="8" creationId="{00000000-0000-0000-0000-000000000000}"/>
          </ac:spMkLst>
        </pc:spChg>
      </pc:sldChg>
      <pc:sldChg chg="addSp delSp modSp mod addAnim delAnim modAnim">
        <pc:chgData name="Filip Gallant" userId="26d5c5b775be91ad" providerId="LiveId" clId="{FFDCD4E0-4C59-467B-8D9B-0A4C706BF00D}" dt="2026-03-15T20:20:58.833" v="1575"/>
        <pc:sldMkLst>
          <pc:docMk/>
          <pc:sldMk cId="3239459044" sldId="512"/>
        </pc:sldMkLst>
        <pc:spChg chg="mod">
          <ac:chgData name="Filip Gallant" userId="26d5c5b775be91ad" providerId="LiveId" clId="{FFDCD4E0-4C59-467B-8D9B-0A4C706BF00D}" dt="2026-03-15T20:15:01.956" v="1561" actId="20577"/>
          <ac:spMkLst>
            <pc:docMk/>
            <pc:sldMk cId="3239459044" sldId="512"/>
            <ac:spMk id="4" creationId="{00000000-0000-0000-0000-000000000000}"/>
          </ac:spMkLst>
        </pc:spChg>
        <pc:spChg chg="add mod">
          <ac:chgData name="Filip Gallant" userId="26d5c5b775be91ad" providerId="LiveId" clId="{FFDCD4E0-4C59-467B-8D9B-0A4C706BF00D}" dt="2026-03-15T20:09:53.632" v="1441"/>
          <ac:spMkLst>
            <pc:docMk/>
            <pc:sldMk cId="3239459044" sldId="512"/>
            <ac:spMk id="16" creationId="{00000000-0000-0000-0000-000000000000}"/>
          </ac:spMkLst>
        </pc:spChg>
        <pc:picChg chg="add mod">
          <ac:chgData name="Filip Gallant" userId="26d5c5b775be91ad" providerId="LiveId" clId="{FFDCD4E0-4C59-467B-8D9B-0A4C706BF00D}" dt="2026-03-15T17:56:13.910" v="1269" actId="1076"/>
          <ac:picMkLst>
            <pc:docMk/>
            <pc:sldMk cId="3239459044" sldId="512"/>
            <ac:picMk id="3" creationId="{D9C0BDB4-DF40-1533-2451-7322FC606C72}"/>
          </ac:picMkLst>
        </pc:picChg>
        <pc:picChg chg="add mod">
          <ac:chgData name="Filip Gallant" userId="26d5c5b775be91ad" providerId="LiveId" clId="{FFDCD4E0-4C59-467B-8D9B-0A4C706BF00D}" dt="2026-03-15T20:09:53.632" v="1441"/>
          <ac:picMkLst>
            <pc:docMk/>
            <pc:sldMk cId="3239459044" sldId="512"/>
            <ac:picMk id="17" creationId="{00000000-0000-0000-0000-000000000000}"/>
          </ac:picMkLst>
        </pc:picChg>
      </pc:sldChg>
      <pc:sldChg chg="delSp modSp mod">
        <pc:chgData name="Filip Gallant" userId="26d5c5b775be91ad" providerId="LiveId" clId="{FFDCD4E0-4C59-467B-8D9B-0A4C706BF00D}" dt="2026-03-16T10:40:57.822" v="1909" actId="5793"/>
        <pc:sldMkLst>
          <pc:docMk/>
          <pc:sldMk cId="2816171919" sldId="514"/>
        </pc:sldMkLst>
        <pc:spChg chg="mod">
          <ac:chgData name="Filip Gallant" userId="26d5c5b775be91ad" providerId="LiveId" clId="{FFDCD4E0-4C59-467B-8D9B-0A4C706BF00D}" dt="2026-03-16T10:40:57.822" v="1909" actId="5793"/>
          <ac:spMkLst>
            <pc:docMk/>
            <pc:sldMk cId="2816171919" sldId="514"/>
            <ac:spMk id="3" creationId="{D1D9CB0B-3E48-4723-B73E-E6813B3B9782}"/>
          </ac:spMkLst>
        </pc:spChg>
      </pc:sldChg>
      <pc:sldChg chg="delSp modSp mod">
        <pc:chgData name="Filip Gallant" userId="26d5c5b775be91ad" providerId="LiveId" clId="{FFDCD4E0-4C59-467B-8D9B-0A4C706BF00D}" dt="2026-03-22T21:36:33.194" v="4462" actId="6549"/>
        <pc:sldMkLst>
          <pc:docMk/>
          <pc:sldMk cId="3183067237" sldId="515"/>
        </pc:sldMkLst>
        <pc:spChg chg="mod">
          <ac:chgData name="Filip Gallant" userId="26d5c5b775be91ad" providerId="LiveId" clId="{FFDCD4E0-4C59-467B-8D9B-0A4C706BF00D}" dt="2026-03-16T10:17:41.883" v="1643" actId="207"/>
          <ac:spMkLst>
            <pc:docMk/>
            <pc:sldMk cId="3183067237" sldId="515"/>
            <ac:spMk id="4" creationId="{6440E943-38D9-585B-C3F7-80DA2BCF6CA2}"/>
          </ac:spMkLst>
        </pc:spChg>
        <pc:spChg chg="mod">
          <ac:chgData name="Filip Gallant" userId="26d5c5b775be91ad" providerId="LiveId" clId="{FFDCD4E0-4C59-467B-8D9B-0A4C706BF00D}" dt="2026-03-22T21:36:33.194" v="4462" actId="6549"/>
          <ac:spMkLst>
            <pc:docMk/>
            <pc:sldMk cId="3183067237" sldId="515"/>
            <ac:spMk id="5" creationId="{00000000-0000-0000-0000-000000000000}"/>
          </ac:spMkLst>
        </pc:spChg>
        <pc:picChg chg="mod">
          <ac:chgData name="Filip Gallant" userId="26d5c5b775be91ad" providerId="LiveId" clId="{FFDCD4E0-4C59-467B-8D9B-0A4C706BF00D}" dt="2026-03-16T10:16:07.319" v="1634" actId="1076"/>
          <ac:picMkLst>
            <pc:docMk/>
            <pc:sldMk cId="3183067237" sldId="515"/>
            <ac:picMk id="2" creationId="{45C47AD7-E373-B934-7B92-386B901B3E08}"/>
          </ac:picMkLst>
        </pc:picChg>
        <pc:picChg chg="mod">
          <ac:chgData name="Filip Gallant" userId="26d5c5b775be91ad" providerId="LiveId" clId="{FFDCD4E0-4C59-467B-8D9B-0A4C706BF00D}" dt="2026-03-16T10:17:09.809" v="1637" actId="1076"/>
          <ac:picMkLst>
            <pc:docMk/>
            <pc:sldMk cId="3183067237" sldId="515"/>
            <ac:picMk id="8" creationId="{873B49BA-2259-7651-DF99-38D25995DE8E}"/>
          </ac:picMkLst>
        </pc:picChg>
      </pc:sldChg>
      <pc:sldChg chg="addSp delSp modSp mod modAnim">
        <pc:chgData name="Filip Gallant" userId="26d5c5b775be91ad" providerId="LiveId" clId="{FFDCD4E0-4C59-467B-8D9B-0A4C706BF00D}" dt="2026-03-22T21:35:22.714" v="4445" actId="6549"/>
        <pc:sldMkLst>
          <pc:docMk/>
          <pc:sldMk cId="3079770252" sldId="516"/>
        </pc:sldMkLst>
        <pc:spChg chg="mod">
          <ac:chgData name="Filip Gallant" userId="26d5c5b775be91ad" providerId="LiveId" clId="{FFDCD4E0-4C59-467B-8D9B-0A4C706BF00D}" dt="2026-03-22T21:35:16.908" v="4442" actId="20577"/>
          <ac:spMkLst>
            <pc:docMk/>
            <pc:sldMk cId="3079770252" sldId="516"/>
            <ac:spMk id="2" creationId="{00000000-0000-0000-0000-000000000000}"/>
          </ac:spMkLst>
        </pc:spChg>
        <pc:spChg chg="add mod">
          <ac:chgData name="Filip Gallant" userId="26d5c5b775be91ad" providerId="LiveId" clId="{FFDCD4E0-4C59-467B-8D9B-0A4C706BF00D}" dt="2026-03-22T21:35:22.714" v="4445" actId="6549"/>
          <ac:spMkLst>
            <pc:docMk/>
            <pc:sldMk cId="3079770252" sldId="516"/>
            <ac:spMk id="4" creationId="{A452D63E-EA11-95CD-6D52-22F5F056EBBC}"/>
          </ac:spMkLst>
        </pc:spChg>
        <pc:picChg chg="add mod">
          <ac:chgData name="Filip Gallant" userId="26d5c5b775be91ad" providerId="LiveId" clId="{FFDCD4E0-4C59-467B-8D9B-0A4C706BF00D}" dt="2026-03-15T17:42:43.240" v="888" actId="1076"/>
          <ac:picMkLst>
            <pc:docMk/>
            <pc:sldMk cId="3079770252" sldId="516"/>
            <ac:picMk id="5" creationId="{4C5184FB-2561-9468-91AE-69E6ADDC90B3}"/>
          </ac:picMkLst>
        </pc:picChg>
        <pc:picChg chg="mod">
          <ac:chgData name="Filip Gallant" userId="26d5c5b775be91ad" providerId="LiveId" clId="{FFDCD4E0-4C59-467B-8D9B-0A4C706BF00D}" dt="2026-03-15T17:42:20.927" v="883" actId="1076"/>
          <ac:picMkLst>
            <pc:docMk/>
            <pc:sldMk cId="3079770252" sldId="516"/>
            <ac:picMk id="4098" creationId="{00000000-0000-0000-0000-000000000000}"/>
          </ac:picMkLst>
        </pc:picChg>
      </pc:sldChg>
      <pc:sldChg chg="addSp delSp modSp mod modAnim">
        <pc:chgData name="Filip Gallant" userId="26d5c5b775be91ad" providerId="LiveId" clId="{FFDCD4E0-4C59-467B-8D9B-0A4C706BF00D}" dt="2026-03-22T21:35:30.072" v="4448" actId="6549"/>
        <pc:sldMkLst>
          <pc:docMk/>
          <pc:sldMk cId="1946494445" sldId="517"/>
        </pc:sldMkLst>
        <pc:spChg chg="mod">
          <ac:chgData name="Filip Gallant" userId="26d5c5b775be91ad" providerId="LiveId" clId="{FFDCD4E0-4C59-467B-8D9B-0A4C706BF00D}" dt="2026-03-22T21:35:30.072" v="4448" actId="6549"/>
          <ac:spMkLst>
            <pc:docMk/>
            <pc:sldMk cId="1946494445" sldId="517"/>
            <ac:spMk id="2" creationId="{DB1A8DC3-C2E9-3163-4B82-BC6BCB4CE704}"/>
          </ac:spMkLst>
        </pc:spChg>
        <pc:spChg chg="add mod">
          <ac:chgData name="Filip Gallant" userId="26d5c5b775be91ad" providerId="LiveId" clId="{FFDCD4E0-4C59-467B-8D9B-0A4C706BF00D}" dt="2026-03-15T20:10:17.680" v="1443" actId="115"/>
          <ac:spMkLst>
            <pc:docMk/>
            <pc:sldMk cId="1946494445" sldId="517"/>
            <ac:spMk id="6" creationId="{A475AA07-51DD-8C31-1139-96D20FB9BAEA}"/>
          </ac:spMkLst>
        </pc:spChg>
        <pc:picChg chg="mod">
          <ac:chgData name="Filip Gallant" userId="26d5c5b775be91ad" providerId="LiveId" clId="{FFDCD4E0-4C59-467B-8D9B-0A4C706BF00D}" dt="2026-03-15T17:44:38.319" v="905" actId="1035"/>
          <ac:picMkLst>
            <pc:docMk/>
            <pc:sldMk cId="1946494445" sldId="517"/>
            <ac:picMk id="4" creationId="{068525EC-9AE7-906C-5176-4183A6185B7E}"/>
          </ac:picMkLst>
        </pc:picChg>
        <pc:picChg chg="add mod">
          <ac:chgData name="Filip Gallant" userId="26d5c5b775be91ad" providerId="LiveId" clId="{FFDCD4E0-4C59-467B-8D9B-0A4C706BF00D}" dt="2026-03-15T20:08:32.465" v="1429" actId="1076"/>
          <ac:picMkLst>
            <pc:docMk/>
            <pc:sldMk cId="1946494445" sldId="517"/>
            <ac:picMk id="7" creationId="{51D59089-2A5F-3F53-2FE1-9D3B78CE292E}"/>
          </ac:picMkLst>
        </pc:picChg>
      </pc:sldChg>
      <pc:sldChg chg="delSp modSp mod">
        <pc:chgData name="Filip Gallant" userId="26d5c5b775be91ad" providerId="LiveId" clId="{FFDCD4E0-4C59-467B-8D9B-0A4C706BF00D}" dt="2026-03-15T20:15:45.326" v="1562" actId="5793"/>
        <pc:sldMkLst>
          <pc:docMk/>
          <pc:sldMk cId="1300779985" sldId="518"/>
        </pc:sldMkLst>
        <pc:spChg chg="mod">
          <ac:chgData name="Filip Gallant" userId="26d5c5b775be91ad" providerId="LiveId" clId="{FFDCD4E0-4C59-467B-8D9B-0A4C706BF00D}" dt="2026-03-15T20:15:45.326" v="1562" actId="5793"/>
          <ac:spMkLst>
            <pc:docMk/>
            <pc:sldMk cId="1300779985" sldId="518"/>
            <ac:spMk id="3" creationId="{188955A7-4D8C-C3E7-25E0-CAD13310A68C}"/>
          </ac:spMkLst>
        </pc:spChg>
      </pc:sldChg>
      <pc:sldChg chg="delSp modSp mod">
        <pc:chgData name="Filip Gallant" userId="26d5c5b775be91ad" providerId="LiveId" clId="{FFDCD4E0-4C59-467B-8D9B-0A4C706BF00D}" dt="2026-03-22T21:31:54.948" v="4398" actId="20577"/>
        <pc:sldMkLst>
          <pc:docMk/>
          <pc:sldMk cId="1603337513" sldId="519"/>
        </pc:sldMkLst>
        <pc:spChg chg="mod">
          <ac:chgData name="Filip Gallant" userId="26d5c5b775be91ad" providerId="LiveId" clId="{FFDCD4E0-4C59-467B-8D9B-0A4C706BF00D}" dt="2026-03-22T21:31:12.041" v="4389" actId="6549"/>
          <ac:spMkLst>
            <pc:docMk/>
            <pc:sldMk cId="1603337513" sldId="519"/>
            <ac:spMk id="4" creationId="{29FF65C1-875B-8DBB-D907-2080429CE3AF}"/>
          </ac:spMkLst>
        </pc:spChg>
        <pc:spChg chg="mod">
          <ac:chgData name="Filip Gallant" userId="26d5c5b775be91ad" providerId="LiveId" clId="{FFDCD4E0-4C59-467B-8D9B-0A4C706BF00D}" dt="2026-03-22T21:31:54.948" v="4398" actId="20577"/>
          <ac:spMkLst>
            <pc:docMk/>
            <pc:sldMk cId="1603337513" sldId="519"/>
            <ac:spMk id="15" creationId="{09583C8A-689F-7C43-F6B3-27D1E50328AC}"/>
          </ac:spMkLst>
        </pc:spChg>
      </pc:sldChg>
      <pc:sldChg chg="delSp modSp mod modAnim">
        <pc:chgData name="Filip Gallant" userId="26d5c5b775be91ad" providerId="LiveId" clId="{FFDCD4E0-4C59-467B-8D9B-0A4C706BF00D}" dt="2026-03-22T21:36:45.512" v="4468" actId="6549"/>
        <pc:sldMkLst>
          <pc:docMk/>
          <pc:sldMk cId="4130268717" sldId="520"/>
        </pc:sldMkLst>
        <pc:spChg chg="mod">
          <ac:chgData name="Filip Gallant" userId="26d5c5b775be91ad" providerId="LiveId" clId="{FFDCD4E0-4C59-467B-8D9B-0A4C706BF00D}" dt="2026-03-22T21:36:45.512" v="4468" actId="6549"/>
          <ac:spMkLst>
            <pc:docMk/>
            <pc:sldMk cId="4130268717" sldId="520"/>
            <ac:spMk id="8" creationId="{6955812F-8323-03FF-05FD-0EF7C1F9CF19}"/>
          </ac:spMkLst>
        </pc:spChg>
        <pc:picChg chg="mod">
          <ac:chgData name="Filip Gallant" userId="26d5c5b775be91ad" providerId="LiveId" clId="{FFDCD4E0-4C59-467B-8D9B-0A4C706BF00D}" dt="2026-03-16T10:21:31.522" v="1773" actId="1036"/>
          <ac:picMkLst>
            <pc:docMk/>
            <pc:sldMk cId="4130268717" sldId="520"/>
            <ac:picMk id="10" creationId="{241BC850-2C4C-1122-4406-3F96FF64DF5B}"/>
          </ac:picMkLst>
        </pc:picChg>
      </pc:sldChg>
      <pc:sldChg chg="modSp mod">
        <pc:chgData name="Filip Gallant" userId="26d5c5b775be91ad" providerId="LiveId" clId="{FFDCD4E0-4C59-467B-8D9B-0A4C706BF00D}" dt="2026-03-22T21:37:17.103" v="4475" actId="5793"/>
        <pc:sldMkLst>
          <pc:docMk/>
          <pc:sldMk cId="3516202867" sldId="521"/>
        </pc:sldMkLst>
        <pc:spChg chg="mod">
          <ac:chgData name="Filip Gallant" userId="26d5c5b775be91ad" providerId="LiveId" clId="{FFDCD4E0-4C59-467B-8D9B-0A4C706BF00D}" dt="2026-03-22T21:37:17.103" v="4475" actId="5793"/>
          <ac:spMkLst>
            <pc:docMk/>
            <pc:sldMk cId="3516202867" sldId="521"/>
            <ac:spMk id="3" creationId="{C9EA4686-9328-FE1F-4926-AC7AB7606786}"/>
          </ac:spMkLst>
        </pc:spChg>
      </pc:sldChg>
      <pc:sldChg chg="modSp mod">
        <pc:chgData name="Filip Gallant" userId="26d5c5b775be91ad" providerId="LiveId" clId="{FFDCD4E0-4C59-467B-8D9B-0A4C706BF00D}" dt="2026-03-16T22:27:06.525" v="2042" actId="14100"/>
        <pc:sldMkLst>
          <pc:docMk/>
          <pc:sldMk cId="210701311" sldId="522"/>
        </pc:sldMkLst>
        <pc:spChg chg="mod">
          <ac:chgData name="Filip Gallant" userId="26d5c5b775be91ad" providerId="LiveId" clId="{FFDCD4E0-4C59-467B-8D9B-0A4C706BF00D}" dt="2026-03-16T22:24:55.275" v="2027" actId="948"/>
          <ac:spMkLst>
            <pc:docMk/>
            <pc:sldMk cId="210701311" sldId="522"/>
            <ac:spMk id="4" creationId="{A1BDD2B8-EB95-C4A3-56BF-D38EFA250B72}"/>
          </ac:spMkLst>
        </pc:spChg>
        <pc:spChg chg="mod">
          <ac:chgData name="Filip Gallant" userId="26d5c5b775be91ad" providerId="LiveId" clId="{FFDCD4E0-4C59-467B-8D9B-0A4C706BF00D}" dt="2026-03-16T22:27:06.525" v="2042" actId="14100"/>
          <ac:spMkLst>
            <pc:docMk/>
            <pc:sldMk cId="210701311" sldId="522"/>
            <ac:spMk id="6" creationId="{39EC52D6-9A54-0594-356E-8DBAEAB35760}"/>
          </ac:spMkLst>
        </pc:spChg>
      </pc:sldChg>
      <pc:sldChg chg="addSp delSp modSp mod modAnim">
        <pc:chgData name="Filip Gallant" userId="26d5c5b775be91ad" providerId="LiveId" clId="{FFDCD4E0-4C59-467B-8D9B-0A4C706BF00D}" dt="2026-03-22T21:36:52.859" v="4471" actId="6549"/>
        <pc:sldMkLst>
          <pc:docMk/>
          <pc:sldMk cId="3091614988" sldId="523"/>
        </pc:sldMkLst>
        <pc:spChg chg="add mod">
          <ac:chgData name="Filip Gallant" userId="26d5c5b775be91ad" providerId="LiveId" clId="{FFDCD4E0-4C59-467B-8D9B-0A4C706BF00D}" dt="2026-03-16T10:34:09.404" v="1876" actId="115"/>
          <ac:spMkLst>
            <pc:docMk/>
            <pc:sldMk cId="3091614988" sldId="523"/>
            <ac:spMk id="4" creationId="{76FDF49F-4751-8746-59CF-D0841D57B0AD}"/>
          </ac:spMkLst>
        </pc:spChg>
        <pc:spChg chg="add mod">
          <ac:chgData name="Filip Gallant" userId="26d5c5b775be91ad" providerId="LiveId" clId="{FFDCD4E0-4C59-467B-8D9B-0A4C706BF00D}" dt="2026-03-22T21:36:52.859" v="4471" actId="6549"/>
          <ac:spMkLst>
            <pc:docMk/>
            <pc:sldMk cId="3091614988" sldId="523"/>
            <ac:spMk id="8" creationId="{6E11CDC4-4B26-EFFA-80D2-A5FCF6AA653D}"/>
          </ac:spMkLst>
        </pc:spChg>
        <pc:picChg chg="add mod">
          <ac:chgData name="Filip Gallant" userId="26d5c5b775be91ad" providerId="LiveId" clId="{FFDCD4E0-4C59-467B-8D9B-0A4C706BF00D}" dt="2026-03-16T10:33:30.615" v="1873" actId="1076"/>
          <ac:picMkLst>
            <pc:docMk/>
            <pc:sldMk cId="3091614988" sldId="523"/>
            <ac:picMk id="9" creationId="{9863212D-82BF-836B-E0F2-DFBC0C25E18C}"/>
          </ac:picMkLst>
        </pc:picChg>
        <pc:picChg chg="add mod">
          <ac:chgData name="Filip Gallant" userId="26d5c5b775be91ad" providerId="LiveId" clId="{FFDCD4E0-4C59-467B-8D9B-0A4C706BF00D}" dt="2026-03-16T10:33:54.943" v="1875" actId="1076"/>
          <ac:picMkLst>
            <pc:docMk/>
            <pc:sldMk cId="3091614988" sldId="523"/>
            <ac:picMk id="10" creationId="{7E7BEEEF-259A-B5F8-4B5C-47F2DA51E8AE}"/>
          </ac:picMkLst>
        </pc:picChg>
      </pc:sldChg>
      <pc:sldChg chg="modSp mod">
        <pc:chgData name="Filip Gallant" userId="26d5c5b775be91ad" providerId="LiveId" clId="{FFDCD4E0-4C59-467B-8D9B-0A4C706BF00D}" dt="2026-03-16T22:23:08.467" v="2011" actId="1076"/>
        <pc:sldMkLst>
          <pc:docMk/>
          <pc:sldMk cId="3600640115" sldId="524"/>
        </pc:sldMkLst>
        <pc:spChg chg="mod">
          <ac:chgData name="Filip Gallant" userId="26d5c5b775be91ad" providerId="LiveId" clId="{FFDCD4E0-4C59-467B-8D9B-0A4C706BF00D}" dt="2026-03-16T22:21:32.632" v="2000" actId="948"/>
          <ac:spMkLst>
            <pc:docMk/>
            <pc:sldMk cId="3600640115" sldId="524"/>
            <ac:spMk id="3" creationId="{80AC5857-616D-4110-8A7D-4E762C5CE549}"/>
          </ac:spMkLst>
        </pc:spChg>
        <pc:spChg chg="mod">
          <ac:chgData name="Filip Gallant" userId="26d5c5b775be91ad" providerId="LiveId" clId="{FFDCD4E0-4C59-467B-8D9B-0A4C706BF00D}" dt="2026-03-16T22:22:56.112" v="2009" actId="14"/>
          <ac:spMkLst>
            <pc:docMk/>
            <pc:sldMk cId="3600640115" sldId="524"/>
            <ac:spMk id="4" creationId="{D7A0E9DD-A91A-4FE3-90A1-B4FD66123226}"/>
          </ac:spMkLst>
        </pc:spChg>
        <pc:picChg chg="mod">
          <ac:chgData name="Filip Gallant" userId="26d5c5b775be91ad" providerId="LiveId" clId="{FFDCD4E0-4C59-467B-8D9B-0A4C706BF00D}" dt="2026-03-16T22:23:08.467" v="2011" actId="1076"/>
          <ac:picMkLst>
            <pc:docMk/>
            <pc:sldMk cId="3600640115" sldId="524"/>
            <ac:picMk id="5" creationId="{67D6A826-07CB-40A1-B9E6-0AC92465F605}"/>
          </ac:picMkLst>
        </pc:picChg>
        <pc:picChg chg="mod">
          <ac:chgData name="Filip Gallant" userId="26d5c5b775be91ad" providerId="LiveId" clId="{FFDCD4E0-4C59-467B-8D9B-0A4C706BF00D}" dt="2026-03-16T22:23:04.923" v="2010" actId="1076"/>
          <ac:picMkLst>
            <pc:docMk/>
            <pc:sldMk cId="3600640115" sldId="524"/>
            <ac:picMk id="6" creationId="{D823C3C5-637F-4D97-9661-F72CACBF92E9}"/>
          </ac:picMkLst>
        </pc:picChg>
      </pc:sldChg>
      <pc:sldChg chg="modSp mod">
        <pc:chgData name="Filip Gallant" userId="26d5c5b775be91ad" providerId="LiveId" clId="{FFDCD4E0-4C59-467B-8D9B-0A4C706BF00D}" dt="2026-03-18T22:22:54.318" v="3827" actId="20577"/>
        <pc:sldMkLst>
          <pc:docMk/>
          <pc:sldMk cId="2147027359" sldId="525"/>
        </pc:sldMkLst>
        <pc:spChg chg="mod">
          <ac:chgData name="Filip Gallant" userId="26d5c5b775be91ad" providerId="LiveId" clId="{FFDCD4E0-4C59-467B-8D9B-0A4C706BF00D}" dt="2026-03-18T22:22:54.318" v="3827" actId="20577"/>
          <ac:spMkLst>
            <pc:docMk/>
            <pc:sldMk cId="2147027359" sldId="525"/>
            <ac:spMk id="3" creationId="{464CC415-9965-4E4F-8010-4DAE8722DBDE}"/>
          </ac:spMkLst>
        </pc:spChg>
        <pc:spChg chg="mod">
          <ac:chgData name="Filip Gallant" userId="26d5c5b775be91ad" providerId="LiveId" clId="{FFDCD4E0-4C59-467B-8D9B-0A4C706BF00D}" dt="2026-03-16T22:20:39.229" v="1991" actId="1035"/>
          <ac:spMkLst>
            <pc:docMk/>
            <pc:sldMk cId="2147027359" sldId="525"/>
            <ac:spMk id="5" creationId="{7F3AFC17-A61F-4566-8949-98FD2FFA74F4}"/>
          </ac:spMkLst>
        </pc:spChg>
        <pc:picChg chg="mod">
          <ac:chgData name="Filip Gallant" userId="26d5c5b775be91ad" providerId="LiveId" clId="{FFDCD4E0-4C59-467B-8D9B-0A4C706BF00D}" dt="2026-03-16T22:19:54.643" v="1986" actId="1076"/>
          <ac:picMkLst>
            <pc:docMk/>
            <pc:sldMk cId="2147027359" sldId="525"/>
            <ac:picMk id="4" creationId="{686A7147-BB7C-46E0-839E-8A2566CF21D9}"/>
          </ac:picMkLst>
        </pc:picChg>
        <pc:picChg chg="mod">
          <ac:chgData name="Filip Gallant" userId="26d5c5b775be91ad" providerId="LiveId" clId="{FFDCD4E0-4C59-467B-8D9B-0A4C706BF00D}" dt="2026-03-16T22:20:08.788" v="1987" actId="1076"/>
          <ac:picMkLst>
            <pc:docMk/>
            <pc:sldMk cId="2147027359" sldId="525"/>
            <ac:picMk id="6" creationId="{B4AD9E99-3CCD-4804-B82E-A3D5E11E9A19}"/>
          </ac:picMkLst>
        </pc:picChg>
      </pc:sldChg>
      <pc:sldChg chg="modSp mod">
        <pc:chgData name="Filip Gallant" userId="26d5c5b775be91ad" providerId="LiveId" clId="{FFDCD4E0-4C59-467B-8D9B-0A4C706BF00D}" dt="2026-03-16T22:17:58.908" v="1977" actId="1076"/>
        <pc:sldMkLst>
          <pc:docMk/>
          <pc:sldMk cId="3436744110" sldId="526"/>
        </pc:sldMkLst>
        <pc:spChg chg="mod">
          <ac:chgData name="Filip Gallant" userId="26d5c5b775be91ad" providerId="LiveId" clId="{FFDCD4E0-4C59-467B-8D9B-0A4C706BF00D}" dt="2026-03-16T22:14:17.660" v="1957" actId="1035"/>
          <ac:spMkLst>
            <pc:docMk/>
            <pc:sldMk cId="3436744110" sldId="526"/>
            <ac:spMk id="3" creationId="{B1B4274A-7EFA-451C-8FEB-CC93502238D5}"/>
          </ac:spMkLst>
        </pc:spChg>
        <pc:spChg chg="mod">
          <ac:chgData name="Filip Gallant" userId="26d5c5b775be91ad" providerId="LiveId" clId="{FFDCD4E0-4C59-467B-8D9B-0A4C706BF00D}" dt="2026-03-16T22:14:31.231" v="1958" actId="14100"/>
          <ac:spMkLst>
            <pc:docMk/>
            <pc:sldMk cId="3436744110" sldId="526"/>
            <ac:spMk id="5" creationId="{A559882A-DF51-413B-BC48-A70B800F46C6}"/>
          </ac:spMkLst>
        </pc:spChg>
        <pc:picChg chg="mod">
          <ac:chgData name="Filip Gallant" userId="26d5c5b775be91ad" providerId="LiveId" clId="{FFDCD4E0-4C59-467B-8D9B-0A4C706BF00D}" dt="2026-03-16T22:17:40.628" v="1976" actId="1076"/>
          <ac:picMkLst>
            <pc:docMk/>
            <pc:sldMk cId="3436744110" sldId="526"/>
            <ac:picMk id="4" creationId="{CBECD047-594D-4CFC-9710-CEC31B72D77A}"/>
          </ac:picMkLst>
        </pc:picChg>
        <pc:picChg chg="mod">
          <ac:chgData name="Filip Gallant" userId="26d5c5b775be91ad" providerId="LiveId" clId="{FFDCD4E0-4C59-467B-8D9B-0A4C706BF00D}" dt="2026-03-16T22:17:58.908" v="1977" actId="1076"/>
          <ac:picMkLst>
            <pc:docMk/>
            <pc:sldMk cId="3436744110" sldId="526"/>
            <ac:picMk id="6" creationId="{5D7F797E-2EE2-4286-9202-CCC95AAABD1A}"/>
          </ac:picMkLst>
        </pc:picChg>
      </pc:sldChg>
      <pc:sldChg chg="addSp modSp mod modAnim">
        <pc:chgData name="Filip Gallant" userId="26d5c5b775be91ad" providerId="LiveId" clId="{FFDCD4E0-4C59-467B-8D9B-0A4C706BF00D}" dt="2026-03-22T21:32:51.604" v="4412" actId="207"/>
        <pc:sldMkLst>
          <pc:docMk/>
          <pc:sldMk cId="4223035890" sldId="551"/>
        </pc:sldMkLst>
        <pc:spChg chg="mod">
          <ac:chgData name="Filip Gallant" userId="26d5c5b775be91ad" providerId="LiveId" clId="{FFDCD4E0-4C59-467B-8D9B-0A4C706BF00D}" dt="2026-03-22T21:32:35.388" v="4409" actId="20577"/>
          <ac:spMkLst>
            <pc:docMk/>
            <pc:sldMk cId="4223035890" sldId="551"/>
            <ac:spMk id="4" creationId="{F680CDDE-04A2-B60D-EB71-3406C995F8AA}"/>
          </ac:spMkLst>
        </pc:spChg>
        <pc:spChg chg="mod">
          <ac:chgData name="Filip Gallant" userId="26d5c5b775be91ad" providerId="LiveId" clId="{FFDCD4E0-4C59-467B-8D9B-0A4C706BF00D}" dt="2026-03-22T21:32:51.604" v="4412" actId="207"/>
          <ac:spMkLst>
            <pc:docMk/>
            <pc:sldMk cId="4223035890" sldId="551"/>
            <ac:spMk id="6" creationId="{BD4937E2-45A7-B95F-7D6E-715684978045}"/>
          </ac:spMkLst>
        </pc:spChg>
        <pc:picChg chg="add mod">
          <ac:chgData name="Filip Gallant" userId="26d5c5b775be91ad" providerId="LiveId" clId="{FFDCD4E0-4C59-467B-8D9B-0A4C706BF00D}" dt="2026-03-14T21:35:42.743" v="18" actId="1076"/>
          <ac:picMkLst>
            <pc:docMk/>
            <pc:sldMk cId="4223035890" sldId="551"/>
            <ac:picMk id="3" creationId="{F21F04D1-009B-184D-424C-719621E21956}"/>
          </ac:picMkLst>
        </pc:picChg>
        <pc:picChg chg="add mod">
          <ac:chgData name="Filip Gallant" userId="26d5c5b775be91ad" providerId="LiveId" clId="{FFDCD4E0-4C59-467B-8D9B-0A4C706BF00D}" dt="2026-03-14T21:36:59.400" v="28" actId="1076"/>
          <ac:picMkLst>
            <pc:docMk/>
            <pc:sldMk cId="4223035890" sldId="551"/>
            <ac:picMk id="5" creationId="{5DD3E99F-4B8A-2C88-42E9-FB763898DEA7}"/>
          </ac:picMkLst>
        </pc:picChg>
      </pc:sldChg>
      <pc:sldChg chg="addSp modSp mod modAnim">
        <pc:chgData name="Filip Gallant" userId="26d5c5b775be91ad" providerId="LiveId" clId="{FFDCD4E0-4C59-467B-8D9B-0A4C706BF00D}" dt="2026-03-22T21:33:43.224" v="4421" actId="6549"/>
        <pc:sldMkLst>
          <pc:docMk/>
          <pc:sldMk cId="2421756670" sldId="552"/>
        </pc:sldMkLst>
        <pc:spChg chg="mod">
          <ac:chgData name="Filip Gallant" userId="26d5c5b775be91ad" providerId="LiveId" clId="{FFDCD4E0-4C59-467B-8D9B-0A4C706BF00D}" dt="2026-03-22T21:33:30.281" v="4418" actId="6549"/>
          <ac:spMkLst>
            <pc:docMk/>
            <pc:sldMk cId="2421756670" sldId="552"/>
            <ac:spMk id="4" creationId="{C3BB2634-A9AF-EF6A-9364-5815FABACD62}"/>
          </ac:spMkLst>
        </pc:spChg>
        <pc:spChg chg="mod">
          <ac:chgData name="Filip Gallant" userId="26d5c5b775be91ad" providerId="LiveId" clId="{FFDCD4E0-4C59-467B-8D9B-0A4C706BF00D}" dt="2026-03-22T21:33:43.224" v="4421" actId="6549"/>
          <ac:spMkLst>
            <pc:docMk/>
            <pc:sldMk cId="2421756670" sldId="552"/>
            <ac:spMk id="6" creationId="{FF5F09DA-EF02-A044-1195-90748A43B95B}"/>
          </ac:spMkLst>
        </pc:spChg>
        <pc:picChg chg="add mod">
          <ac:chgData name="Filip Gallant" userId="26d5c5b775be91ad" providerId="LiveId" clId="{FFDCD4E0-4C59-467B-8D9B-0A4C706BF00D}" dt="2026-03-14T21:46:03.910" v="65" actId="1076"/>
          <ac:picMkLst>
            <pc:docMk/>
            <pc:sldMk cId="2421756670" sldId="552"/>
            <ac:picMk id="3" creationId="{18299438-2748-EE11-1754-0533B3461B3B}"/>
          </ac:picMkLst>
        </pc:picChg>
        <pc:picChg chg="add mod">
          <ac:chgData name="Filip Gallant" userId="26d5c5b775be91ad" providerId="LiveId" clId="{FFDCD4E0-4C59-467B-8D9B-0A4C706BF00D}" dt="2026-03-14T21:52:09.022" v="130" actId="1076"/>
          <ac:picMkLst>
            <pc:docMk/>
            <pc:sldMk cId="2421756670" sldId="552"/>
            <ac:picMk id="5" creationId="{21BB0527-DC2C-FCC9-F794-9743B199E66A}"/>
          </ac:picMkLst>
        </pc:picChg>
      </pc:sldChg>
      <pc:sldChg chg="addSp modSp mod modAnim">
        <pc:chgData name="Filip Gallant" userId="26d5c5b775be91ad" providerId="LiveId" clId="{FFDCD4E0-4C59-467B-8D9B-0A4C706BF00D}" dt="2026-03-22T21:34:18.424" v="4430" actId="6549"/>
        <pc:sldMkLst>
          <pc:docMk/>
          <pc:sldMk cId="2800101631" sldId="553"/>
        </pc:sldMkLst>
        <pc:spChg chg="mod">
          <ac:chgData name="Filip Gallant" userId="26d5c5b775be91ad" providerId="LiveId" clId="{FFDCD4E0-4C59-467B-8D9B-0A4C706BF00D}" dt="2026-03-22T21:34:00.441" v="4424" actId="20577"/>
          <ac:spMkLst>
            <pc:docMk/>
            <pc:sldMk cId="2800101631" sldId="553"/>
            <ac:spMk id="4" creationId="{FC027D9C-5B8D-6598-3844-7F8E6A1A7063}"/>
          </ac:spMkLst>
        </pc:spChg>
        <pc:spChg chg="mod">
          <ac:chgData name="Filip Gallant" userId="26d5c5b775be91ad" providerId="LiveId" clId="{FFDCD4E0-4C59-467B-8D9B-0A4C706BF00D}" dt="2026-03-22T21:34:18.424" v="4430" actId="6549"/>
          <ac:spMkLst>
            <pc:docMk/>
            <pc:sldMk cId="2800101631" sldId="553"/>
            <ac:spMk id="6" creationId="{C9F2C5C9-241E-402C-5D99-99A4269BCB97}"/>
          </ac:spMkLst>
        </pc:spChg>
        <pc:picChg chg="add mod">
          <ac:chgData name="Filip Gallant" userId="26d5c5b775be91ad" providerId="LiveId" clId="{FFDCD4E0-4C59-467B-8D9B-0A4C706BF00D}" dt="2026-03-15T09:32:43.569" v="395" actId="1036"/>
          <ac:picMkLst>
            <pc:docMk/>
            <pc:sldMk cId="2800101631" sldId="553"/>
            <ac:picMk id="3" creationId="{84CCC5C2-575D-7A4B-B951-F01E8138F546}"/>
          </ac:picMkLst>
        </pc:picChg>
        <pc:picChg chg="add mod">
          <ac:chgData name="Filip Gallant" userId="26d5c5b775be91ad" providerId="LiveId" clId="{FFDCD4E0-4C59-467B-8D9B-0A4C706BF00D}" dt="2026-03-14T21:56:51.932" v="190" actId="1076"/>
          <ac:picMkLst>
            <pc:docMk/>
            <pc:sldMk cId="2800101631" sldId="553"/>
            <ac:picMk id="5" creationId="{B1F0AFB7-A5C6-CB56-2392-FF03F67BD8ED}"/>
          </ac:picMkLst>
        </pc:picChg>
      </pc:sldChg>
      <pc:sldChg chg="delSp modSp mod modAnim">
        <pc:chgData name="Filip Gallant" userId="26d5c5b775be91ad" providerId="LiveId" clId="{FFDCD4E0-4C59-467B-8D9B-0A4C706BF00D}" dt="2026-03-22T21:35:56.686" v="4453" actId="6549"/>
        <pc:sldMkLst>
          <pc:docMk/>
          <pc:sldMk cId="2949225786" sldId="554"/>
        </pc:sldMkLst>
        <pc:spChg chg="mod">
          <ac:chgData name="Filip Gallant" userId="26d5c5b775be91ad" providerId="LiveId" clId="{FFDCD4E0-4C59-467B-8D9B-0A4C706BF00D}" dt="2026-03-22T21:35:56.686" v="4453" actId="6549"/>
          <ac:spMkLst>
            <pc:docMk/>
            <pc:sldMk cId="2949225786" sldId="554"/>
            <ac:spMk id="9" creationId="{14124969-5DBB-85AA-4AC4-C01AA2AE972E}"/>
          </ac:spMkLst>
        </pc:spChg>
      </pc:sldChg>
      <pc:sldChg chg="addSp delSp modSp mod modAnim">
        <pc:chgData name="Filip Gallant" userId="26d5c5b775be91ad" providerId="LiveId" clId="{FFDCD4E0-4C59-467B-8D9B-0A4C706BF00D}" dt="2026-03-22T21:36:15.688" v="4459" actId="6549"/>
        <pc:sldMkLst>
          <pc:docMk/>
          <pc:sldMk cId="3891579621" sldId="555"/>
        </pc:sldMkLst>
        <pc:spChg chg="mod">
          <ac:chgData name="Filip Gallant" userId="26d5c5b775be91ad" providerId="LiveId" clId="{FFDCD4E0-4C59-467B-8D9B-0A4C706BF00D}" dt="2026-03-22T21:36:15.688" v="4459" actId="6549"/>
          <ac:spMkLst>
            <pc:docMk/>
            <pc:sldMk cId="3891579621" sldId="555"/>
            <ac:spMk id="4" creationId="{344E48C8-BB3C-06D8-85BC-64C96EC935E1}"/>
          </ac:spMkLst>
        </pc:spChg>
        <pc:picChg chg="add mod">
          <ac:chgData name="Filip Gallant" userId="26d5c5b775be91ad" providerId="LiveId" clId="{FFDCD4E0-4C59-467B-8D9B-0A4C706BF00D}" dt="2026-03-15T19:57:20.611" v="1293" actId="1076"/>
          <ac:picMkLst>
            <pc:docMk/>
            <pc:sldMk cId="3891579621" sldId="555"/>
            <ac:picMk id="3" creationId="{BEEE91B6-C92F-95CB-4C50-D150F2C766DF}"/>
          </ac:picMkLst>
        </pc:picChg>
      </pc:sldChg>
      <pc:sldChg chg="addSp delSp modSp mod addAnim delAnim modAnim">
        <pc:chgData name="Filip Gallant" userId="26d5c5b775be91ad" providerId="LiveId" clId="{FFDCD4E0-4C59-467B-8D9B-0A4C706BF00D}" dt="2026-03-15T20:23:31.728" v="1594"/>
        <pc:sldMkLst>
          <pc:docMk/>
          <pc:sldMk cId="824592437" sldId="556"/>
        </pc:sldMkLst>
        <pc:spChg chg="add mod">
          <ac:chgData name="Filip Gallant" userId="26d5c5b775be91ad" providerId="LiveId" clId="{FFDCD4E0-4C59-467B-8D9B-0A4C706BF00D}" dt="2026-03-15T20:12:20.759" v="1501"/>
          <ac:spMkLst>
            <pc:docMk/>
            <pc:sldMk cId="824592437" sldId="556"/>
            <ac:spMk id="6" creationId="{54FF0E54-DE4B-0566-C29C-D838E3D55726}"/>
          </ac:spMkLst>
        </pc:spChg>
        <pc:spChg chg="add mod">
          <ac:chgData name="Filip Gallant" userId="26d5c5b775be91ad" providerId="LiveId" clId="{FFDCD4E0-4C59-467B-8D9B-0A4C706BF00D}" dt="2026-03-15T20:13:05.492" v="1554" actId="1035"/>
          <ac:spMkLst>
            <pc:docMk/>
            <pc:sldMk cId="824592437" sldId="556"/>
            <ac:spMk id="7" creationId="{3F0A7AB4-0E67-773C-8835-B92F7E089C46}"/>
          </ac:spMkLst>
        </pc:spChg>
        <pc:picChg chg="add mod">
          <ac:chgData name="Filip Gallant" userId="26d5c5b775be91ad" providerId="LiveId" clId="{FFDCD4E0-4C59-467B-8D9B-0A4C706BF00D}" dt="2026-03-15T20:12:20.759" v="1501"/>
          <ac:picMkLst>
            <pc:docMk/>
            <pc:sldMk cId="824592437" sldId="556"/>
            <ac:picMk id="5" creationId="{170E2694-8CD8-1530-274F-7DD5C006FDBE}"/>
          </ac:picMkLst>
        </pc:picChg>
        <pc:picChg chg="add mod">
          <ac:chgData name="Filip Gallant" userId="26d5c5b775be91ad" providerId="LiveId" clId="{FFDCD4E0-4C59-467B-8D9B-0A4C706BF00D}" dt="2026-03-15T20:13:05.492" v="1554" actId="1035"/>
          <ac:picMkLst>
            <pc:docMk/>
            <pc:sldMk cId="824592437" sldId="556"/>
            <ac:picMk id="8" creationId="{E8045CB1-B7E5-6777-8D61-F34A303C40CB}"/>
          </ac:picMkLst>
        </pc:picChg>
      </pc:sldChg>
      <pc:sldChg chg="addSp delSp modSp new mod modAnim">
        <pc:chgData name="Filip Gallant" userId="26d5c5b775be91ad" providerId="LiveId" clId="{FFDCD4E0-4C59-467B-8D9B-0A4C706BF00D}" dt="2026-03-22T21:34:51.841" v="4436" actId="207"/>
        <pc:sldMkLst>
          <pc:docMk/>
          <pc:sldMk cId="1600245208" sldId="557"/>
        </pc:sldMkLst>
        <pc:spChg chg="add mod">
          <ac:chgData name="Filip Gallant" userId="26d5c5b775be91ad" providerId="LiveId" clId="{FFDCD4E0-4C59-467B-8D9B-0A4C706BF00D}" dt="2026-03-22T21:34:35.771" v="4433" actId="6549"/>
          <ac:spMkLst>
            <pc:docMk/>
            <pc:sldMk cId="1600245208" sldId="557"/>
            <ac:spMk id="4" creationId="{8F73C273-AB9D-6C15-AF81-1F4EFDF9E6E1}"/>
          </ac:spMkLst>
        </pc:spChg>
        <pc:spChg chg="add mod">
          <ac:chgData name="Filip Gallant" userId="26d5c5b775be91ad" providerId="LiveId" clId="{FFDCD4E0-4C59-467B-8D9B-0A4C706BF00D}" dt="2026-03-22T21:34:51.841" v="4436" actId="207"/>
          <ac:spMkLst>
            <pc:docMk/>
            <pc:sldMk cId="1600245208" sldId="557"/>
            <ac:spMk id="6" creationId="{38410DB4-28DC-0C7E-09FD-409E0C8D1A1A}"/>
          </ac:spMkLst>
        </pc:spChg>
        <pc:picChg chg="add mod">
          <ac:chgData name="Filip Gallant" userId="26d5c5b775be91ad" providerId="LiveId" clId="{FFDCD4E0-4C59-467B-8D9B-0A4C706BF00D}" dt="2026-03-15T09:35:50.926" v="438" actId="1035"/>
          <ac:picMkLst>
            <pc:docMk/>
            <pc:sldMk cId="1600245208" sldId="557"/>
            <ac:picMk id="7" creationId="{F01B8827-7936-3F2D-7CBF-0149EB911705}"/>
          </ac:picMkLst>
        </pc:picChg>
        <pc:picChg chg="add mod">
          <ac:chgData name="Filip Gallant" userId="26d5c5b775be91ad" providerId="LiveId" clId="{FFDCD4E0-4C59-467B-8D9B-0A4C706BF00D}" dt="2026-03-15T09:35:37.488" v="433" actId="1036"/>
          <ac:picMkLst>
            <pc:docMk/>
            <pc:sldMk cId="1600245208" sldId="557"/>
            <ac:picMk id="9" creationId="{C9FD82FE-5940-DEF1-8BDA-523D8172E22F}"/>
          </ac:picMkLst>
        </pc:picChg>
      </pc:sldChg>
      <pc:sldChg chg="addSp delSp modSp new mod delAnim modAnim">
        <pc:chgData name="Filip Gallant" userId="26d5c5b775be91ad" providerId="LiveId" clId="{FFDCD4E0-4C59-467B-8D9B-0A4C706BF00D}" dt="2026-03-22T21:36:09.704" v="4456" actId="6549"/>
        <pc:sldMkLst>
          <pc:docMk/>
          <pc:sldMk cId="3357771690" sldId="558"/>
        </pc:sldMkLst>
        <pc:spChg chg="add mod">
          <ac:chgData name="Filip Gallant" userId="26d5c5b775be91ad" providerId="LiveId" clId="{FFDCD4E0-4C59-467B-8D9B-0A4C706BF00D}" dt="2026-03-22T21:36:09.704" v="4456" actId="6549"/>
          <ac:spMkLst>
            <pc:docMk/>
            <pc:sldMk cId="3357771690" sldId="558"/>
            <ac:spMk id="15" creationId="{55E1984C-3ED3-0ADB-5905-08496DD447E0}"/>
          </ac:spMkLst>
        </pc:spChg>
        <pc:picChg chg="add mod">
          <ac:chgData name="Filip Gallant" userId="26d5c5b775be91ad" providerId="LiveId" clId="{FFDCD4E0-4C59-467B-8D9B-0A4C706BF00D}" dt="2026-03-15T20:06:11.700" v="1412" actId="1076"/>
          <ac:picMkLst>
            <pc:docMk/>
            <pc:sldMk cId="3357771690" sldId="558"/>
            <ac:picMk id="6" creationId="{B3DE9B33-868D-3184-8BC1-0A276CBF4385}"/>
          </ac:picMkLst>
        </pc:picChg>
      </pc:sldChg>
      <pc:sldChg chg="addSp delSp modSp new mod modAnim">
        <pc:chgData name="Filip Gallant" userId="26d5c5b775be91ad" providerId="LiveId" clId="{FFDCD4E0-4C59-467B-8D9B-0A4C706BF00D}" dt="2026-03-22T21:36:59.598" v="4474" actId="6549"/>
        <pc:sldMkLst>
          <pc:docMk/>
          <pc:sldMk cId="3935430247" sldId="559"/>
        </pc:sldMkLst>
        <pc:spChg chg="add mod">
          <ac:chgData name="Filip Gallant" userId="26d5c5b775be91ad" providerId="LiveId" clId="{FFDCD4E0-4C59-467B-8D9B-0A4C706BF00D}" dt="2026-03-22T21:36:59.598" v="4474" actId="6549"/>
          <ac:spMkLst>
            <pc:docMk/>
            <pc:sldMk cId="3935430247" sldId="559"/>
            <ac:spMk id="4" creationId="{89A87E77-0659-3337-7C42-C5018E5DA192}"/>
          </ac:spMkLst>
        </pc:spChg>
        <pc:spChg chg="add mod">
          <ac:chgData name="Filip Gallant" userId="26d5c5b775be91ad" providerId="LiveId" clId="{FFDCD4E0-4C59-467B-8D9B-0A4C706BF00D}" dt="2026-03-16T10:36:41.955" v="1900" actId="115"/>
          <ac:spMkLst>
            <pc:docMk/>
            <pc:sldMk cId="3935430247" sldId="559"/>
            <ac:spMk id="8" creationId="{F2191C63-5850-47B4-2062-B12DFFE07C61}"/>
          </ac:spMkLst>
        </pc:spChg>
        <pc:picChg chg="add mod">
          <ac:chgData name="Filip Gallant" userId="26d5c5b775be91ad" providerId="LiveId" clId="{FFDCD4E0-4C59-467B-8D9B-0A4C706BF00D}" dt="2026-03-16T10:35:07.602" v="1889" actId="1076"/>
          <ac:picMkLst>
            <pc:docMk/>
            <pc:sldMk cId="3935430247" sldId="559"/>
            <ac:picMk id="9" creationId="{3597E296-6120-7294-699C-C42D7D8A5B63}"/>
          </ac:picMkLst>
        </pc:picChg>
        <pc:picChg chg="add mod">
          <ac:chgData name="Filip Gallant" userId="26d5c5b775be91ad" providerId="LiveId" clId="{FFDCD4E0-4C59-467B-8D9B-0A4C706BF00D}" dt="2026-03-16T10:35:32.342" v="1891" actId="1076"/>
          <ac:picMkLst>
            <pc:docMk/>
            <pc:sldMk cId="3935430247" sldId="559"/>
            <ac:picMk id="10" creationId="{5F5A05EC-1741-953D-075A-533A7AF7FEDF}"/>
          </ac:picMkLst>
        </pc:picChg>
      </pc:sldChg>
      <pc:sldChg chg="addSp delSp modSp new mod modAnim">
        <pc:chgData name="Filip Gallant" userId="26d5c5b775be91ad" providerId="LiveId" clId="{FFDCD4E0-4C59-467B-8D9B-0A4C706BF00D}" dt="2026-03-16T10:43:07.734" v="1930"/>
        <pc:sldMkLst>
          <pc:docMk/>
          <pc:sldMk cId="2966350733" sldId="560"/>
        </pc:sldMkLst>
        <pc:spChg chg="add mod">
          <ac:chgData name="Filip Gallant" userId="26d5c5b775be91ad" providerId="LiveId" clId="{FFDCD4E0-4C59-467B-8D9B-0A4C706BF00D}" dt="2026-03-16T10:36:20.195" v="1897" actId="115"/>
          <ac:spMkLst>
            <pc:docMk/>
            <pc:sldMk cId="2966350733" sldId="560"/>
            <ac:spMk id="5" creationId="{197A7150-8FA5-29E5-7F09-0556972EB64D}"/>
          </ac:spMkLst>
        </pc:spChg>
        <pc:picChg chg="add mod">
          <ac:chgData name="Filip Gallant" userId="26d5c5b775be91ad" providerId="LiveId" clId="{FFDCD4E0-4C59-467B-8D9B-0A4C706BF00D}" dt="2026-03-16T10:36:09.718" v="1896" actId="1076"/>
          <ac:picMkLst>
            <pc:docMk/>
            <pc:sldMk cId="2966350733" sldId="560"/>
            <ac:picMk id="6" creationId="{6F00CD82-88DD-72C6-F347-68D29D79D49E}"/>
          </ac:picMkLst>
        </pc:picChg>
      </pc:sldChg>
      <pc:sldChg chg="addSp delSp modSp new mod delAnim modAnim">
        <pc:chgData name="Filip Gallant" userId="26d5c5b775be91ad" providerId="LiveId" clId="{FFDCD4E0-4C59-467B-8D9B-0A4C706BF00D}" dt="2026-03-16T22:35:31.322" v="2223" actId="1076"/>
        <pc:sldMkLst>
          <pc:docMk/>
          <pc:sldMk cId="3870897641" sldId="561"/>
        </pc:sldMkLst>
        <pc:spChg chg="add mod">
          <ac:chgData name="Filip Gallant" userId="26d5c5b775be91ad" providerId="LiveId" clId="{FFDCD4E0-4C59-467B-8D9B-0A4C706BF00D}" dt="2026-03-16T22:32:06.922" v="2196" actId="1035"/>
          <ac:spMkLst>
            <pc:docMk/>
            <pc:sldMk cId="3870897641" sldId="561"/>
            <ac:spMk id="3" creationId="{22355242-94A9-3B4A-B381-EA673E14D071}"/>
          </ac:spMkLst>
        </pc:spChg>
        <pc:spChg chg="add mod">
          <ac:chgData name="Filip Gallant" userId="26d5c5b775be91ad" providerId="LiveId" clId="{FFDCD4E0-4C59-467B-8D9B-0A4C706BF00D}" dt="2026-03-16T22:33:21.670" v="2213" actId="11"/>
          <ac:spMkLst>
            <pc:docMk/>
            <pc:sldMk cId="3870897641" sldId="561"/>
            <ac:spMk id="5" creationId="{00000000-0000-0000-0000-000000000000}"/>
          </ac:spMkLst>
        </pc:spChg>
        <pc:picChg chg="add mod">
          <ac:chgData name="Filip Gallant" userId="26d5c5b775be91ad" providerId="LiveId" clId="{FFDCD4E0-4C59-467B-8D9B-0A4C706BF00D}" dt="2026-03-16T22:32:11.101" v="2199" actId="1035"/>
          <ac:picMkLst>
            <pc:docMk/>
            <pc:sldMk cId="3870897641" sldId="561"/>
            <ac:picMk id="4" creationId="{A9C5FB66-7154-B865-28E8-116401AB375C}"/>
          </ac:picMkLst>
        </pc:picChg>
        <pc:picChg chg="add mod">
          <ac:chgData name="Filip Gallant" userId="26d5c5b775be91ad" providerId="LiveId" clId="{FFDCD4E0-4C59-467B-8D9B-0A4C706BF00D}" dt="2026-03-16T22:35:31.322" v="2223" actId="1076"/>
          <ac:picMkLst>
            <pc:docMk/>
            <pc:sldMk cId="3870897641" sldId="561"/>
            <ac:picMk id="7" creationId="{7827C43A-AF10-8A4E-B585-D065EB30D3A1}"/>
          </ac:picMkLst>
        </pc:picChg>
      </pc:sldChg>
      <pc:sldChg chg="addSp delSp modSp new mod delAnim modAnim">
        <pc:chgData name="Filip Gallant" userId="26d5c5b775be91ad" providerId="LiveId" clId="{FFDCD4E0-4C59-467B-8D9B-0A4C706BF00D}" dt="2026-03-22T21:28:05.532" v="4369"/>
        <pc:sldMkLst>
          <pc:docMk/>
          <pc:sldMk cId="3538882876" sldId="562"/>
        </pc:sldMkLst>
        <pc:spChg chg="add mod">
          <ac:chgData name="Filip Gallant" userId="26d5c5b775be91ad" providerId="LiveId" clId="{FFDCD4E0-4C59-467B-8D9B-0A4C706BF00D}" dt="2026-03-22T20:20:48.875" v="3950" actId="115"/>
          <ac:spMkLst>
            <pc:docMk/>
            <pc:sldMk cId="3538882876" sldId="562"/>
            <ac:spMk id="4" creationId="{6A9FE9CE-F16A-76C3-5216-392FB974ACAC}"/>
          </ac:spMkLst>
        </pc:spChg>
        <pc:spChg chg="add mod">
          <ac:chgData name="Filip Gallant" userId="26d5c5b775be91ad" providerId="LiveId" clId="{FFDCD4E0-4C59-467B-8D9B-0A4C706BF00D}" dt="2026-03-22T20:33:11.824" v="3972" actId="115"/>
          <ac:spMkLst>
            <pc:docMk/>
            <pc:sldMk cId="3538882876" sldId="562"/>
            <ac:spMk id="6" creationId="{EE179B51-C48B-5FF6-0DD9-695D0AC1E2C1}"/>
          </ac:spMkLst>
        </pc:spChg>
        <pc:picChg chg="add mod">
          <ac:chgData name="Filip Gallant" userId="26d5c5b775be91ad" providerId="LiveId" clId="{FFDCD4E0-4C59-467B-8D9B-0A4C706BF00D}" dt="2026-03-22T20:20:41.322" v="3949" actId="1076"/>
          <ac:picMkLst>
            <pc:docMk/>
            <pc:sldMk cId="3538882876" sldId="562"/>
            <ac:picMk id="3" creationId="{E4098F88-2951-B50C-FCD3-7A86CC4C205F}"/>
          </ac:picMkLst>
        </pc:picChg>
        <pc:picChg chg="add mod">
          <ac:chgData name="Filip Gallant" userId="26d5c5b775be91ad" providerId="LiveId" clId="{FFDCD4E0-4C59-467B-8D9B-0A4C706BF00D}" dt="2026-03-22T20:33:04.263" v="3971" actId="1076"/>
          <ac:picMkLst>
            <pc:docMk/>
            <pc:sldMk cId="3538882876" sldId="562"/>
            <ac:picMk id="5" creationId="{D4012CEC-322E-89C5-152B-E1A961C21082}"/>
          </ac:picMkLst>
        </pc:picChg>
      </pc:sldChg>
      <pc:sldChg chg="addSp delSp modSp new mod delAnim modAnim">
        <pc:chgData name="Filip Gallant" userId="26d5c5b775be91ad" providerId="LiveId" clId="{FFDCD4E0-4C59-467B-8D9B-0A4C706BF00D}" dt="2026-03-22T21:24:38.221" v="4354" actId="115"/>
        <pc:sldMkLst>
          <pc:docMk/>
          <pc:sldMk cId="3422131662" sldId="563"/>
        </pc:sldMkLst>
        <pc:spChg chg="add mod">
          <ac:chgData name="Filip Gallant" userId="26d5c5b775be91ad" providerId="LiveId" clId="{FFDCD4E0-4C59-467B-8D9B-0A4C706BF00D}" dt="2026-03-22T21:24:04.808" v="4342" actId="1035"/>
          <ac:spMkLst>
            <pc:docMk/>
            <pc:sldMk cId="3422131662" sldId="563"/>
            <ac:spMk id="4" creationId="{EBF5550B-6B5A-E48E-6BF8-CEED5F354994}"/>
          </ac:spMkLst>
        </pc:spChg>
        <pc:spChg chg="add del mod">
          <ac:chgData name="Filip Gallant" userId="26d5c5b775be91ad" providerId="LiveId" clId="{FFDCD4E0-4C59-467B-8D9B-0A4C706BF00D}" dt="2026-03-22T21:23:03.806" v="4306" actId="21"/>
          <ac:spMkLst>
            <pc:docMk/>
            <pc:sldMk cId="3422131662" sldId="563"/>
            <ac:spMk id="6" creationId="{F865F4E7-CB9F-13AF-C875-E327C6B4E9FD}"/>
          </ac:spMkLst>
        </pc:spChg>
        <pc:spChg chg="add mod">
          <ac:chgData name="Filip Gallant" userId="26d5c5b775be91ad" providerId="LiveId" clId="{FFDCD4E0-4C59-467B-8D9B-0A4C706BF00D}" dt="2026-03-22T21:24:38.221" v="4354" actId="115"/>
          <ac:spMkLst>
            <pc:docMk/>
            <pc:sldMk cId="3422131662" sldId="563"/>
            <ac:spMk id="7" creationId="{2D79C25D-0155-0D26-2FDF-8CEB2253663C}"/>
          </ac:spMkLst>
        </pc:spChg>
        <pc:picChg chg="add mod">
          <ac:chgData name="Filip Gallant" userId="26d5c5b775be91ad" providerId="LiveId" clId="{FFDCD4E0-4C59-467B-8D9B-0A4C706BF00D}" dt="2026-03-22T21:24:09.130" v="4348" actId="1035"/>
          <ac:picMkLst>
            <pc:docMk/>
            <pc:sldMk cId="3422131662" sldId="563"/>
            <ac:picMk id="3" creationId="{46299DF7-CF24-E2C4-9808-05DF1B6E3BCA}"/>
          </ac:picMkLst>
        </pc:picChg>
        <pc:picChg chg="add del mod">
          <ac:chgData name="Filip Gallant" userId="26d5c5b775be91ad" providerId="LiveId" clId="{FFDCD4E0-4C59-467B-8D9B-0A4C706BF00D}" dt="2026-03-22T21:23:03.806" v="4306" actId="21"/>
          <ac:picMkLst>
            <pc:docMk/>
            <pc:sldMk cId="3422131662" sldId="563"/>
            <ac:picMk id="5" creationId="{8DAC8AC4-4BC9-44D4-3A34-352019DF35FE}"/>
          </ac:picMkLst>
        </pc:picChg>
        <pc:picChg chg="add mod">
          <ac:chgData name="Filip Gallant" userId="26d5c5b775be91ad" providerId="LiveId" clId="{FFDCD4E0-4C59-467B-8D9B-0A4C706BF00D}" dt="2026-03-22T21:24:31.720" v="4353" actId="1076"/>
          <ac:picMkLst>
            <pc:docMk/>
            <pc:sldMk cId="3422131662" sldId="563"/>
            <ac:picMk id="8" creationId="{68D76B63-8F11-281C-58A3-31AC94B112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744D3-D5C9-4B83-986D-EE55F7FF7D50}" type="datetimeFigureOut">
              <a:rPr lang="nl-BE" smtClean="0"/>
              <a:t>22/03/2026</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4B78F-E025-4574-8C8E-84106065B185}" type="slidenum">
              <a:rPr lang="nl-BE" smtClean="0"/>
              <a:t>‹nr.›</a:t>
            </a:fld>
            <a:endParaRPr lang="nl-BE"/>
          </a:p>
        </p:txBody>
      </p:sp>
    </p:spTree>
    <p:extLst>
      <p:ext uri="{BB962C8B-B14F-4D97-AF65-F5344CB8AC3E}">
        <p14:creationId xmlns:p14="http://schemas.microsoft.com/office/powerpoint/2010/main" val="243030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001  A C</a:t>
            </a:r>
          </a:p>
          <a:p>
            <a:r>
              <a:rPr lang="nl-BE" dirty="0"/>
              <a:t>002 A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2</a:t>
            </a:fld>
            <a:endParaRPr lang="nl-BE"/>
          </a:p>
        </p:txBody>
      </p:sp>
    </p:spTree>
    <p:extLst>
      <p:ext uri="{BB962C8B-B14F-4D97-AF65-F5344CB8AC3E}">
        <p14:creationId xmlns:p14="http://schemas.microsoft.com/office/powerpoint/2010/main" val="2689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012 B C</a:t>
            </a:r>
          </a:p>
          <a:p>
            <a:r>
              <a:rPr lang="nl-BE" dirty="0"/>
              <a:t>013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19</a:t>
            </a:fld>
            <a:endParaRPr lang="nl-BE"/>
          </a:p>
        </p:txBody>
      </p:sp>
    </p:spTree>
    <p:extLst>
      <p:ext uri="{BB962C8B-B14F-4D97-AF65-F5344CB8AC3E}">
        <p14:creationId xmlns:p14="http://schemas.microsoft.com/office/powerpoint/2010/main" val="394304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016 A</a:t>
            </a:r>
          </a:p>
          <a:p>
            <a:r>
              <a:rPr lang="nl-BE" dirty="0"/>
              <a:t>017 A</a:t>
            </a:r>
          </a:p>
          <a:p>
            <a:r>
              <a:rPr lang="nl-BE" dirty="0"/>
              <a:t>018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20</a:t>
            </a:fld>
            <a:endParaRPr lang="nl-BE"/>
          </a:p>
        </p:txBody>
      </p:sp>
    </p:spTree>
    <p:extLst>
      <p:ext uri="{BB962C8B-B14F-4D97-AF65-F5344CB8AC3E}">
        <p14:creationId xmlns:p14="http://schemas.microsoft.com/office/powerpoint/2010/main" val="303495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030 A B</a:t>
            </a:r>
          </a:p>
          <a:p>
            <a:r>
              <a:rPr lang="nl-BE" dirty="0"/>
              <a:t>031 B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26</a:t>
            </a:fld>
            <a:endParaRPr lang="nl-BE"/>
          </a:p>
        </p:txBody>
      </p:sp>
    </p:spTree>
    <p:extLst>
      <p:ext uri="{BB962C8B-B14F-4D97-AF65-F5344CB8AC3E}">
        <p14:creationId xmlns:p14="http://schemas.microsoft.com/office/powerpoint/2010/main" val="60572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032 C</a:t>
            </a:r>
          </a:p>
          <a:p>
            <a:r>
              <a:rPr lang="nl-BE" dirty="0"/>
              <a:t>033 C</a:t>
            </a:r>
          </a:p>
          <a:p>
            <a:r>
              <a:rPr lang="nl-BE" dirty="0"/>
              <a:t>034 A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27</a:t>
            </a:fld>
            <a:endParaRPr lang="nl-BE"/>
          </a:p>
        </p:txBody>
      </p:sp>
    </p:spTree>
    <p:extLst>
      <p:ext uri="{BB962C8B-B14F-4D97-AF65-F5344CB8AC3E}">
        <p14:creationId xmlns:p14="http://schemas.microsoft.com/office/powerpoint/2010/main" val="409019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035 A C</a:t>
            </a:r>
          </a:p>
          <a:p>
            <a:r>
              <a:rPr lang="nl-BE" dirty="0"/>
              <a:t>036 B C</a:t>
            </a:r>
          </a:p>
          <a:p>
            <a:r>
              <a:rPr lang="nl-BE" dirty="0"/>
              <a:t>037 B C E</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29</a:t>
            </a:fld>
            <a:endParaRPr lang="nl-BE"/>
          </a:p>
        </p:txBody>
      </p:sp>
    </p:spTree>
    <p:extLst>
      <p:ext uri="{BB962C8B-B14F-4D97-AF65-F5344CB8AC3E}">
        <p14:creationId xmlns:p14="http://schemas.microsoft.com/office/powerpoint/2010/main" val="371192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041 B C D </a:t>
            </a:r>
          </a:p>
          <a:p>
            <a:r>
              <a:rPr lang="nl-BE" dirty="0"/>
              <a:t>042 B</a:t>
            </a:r>
          </a:p>
          <a:p>
            <a:r>
              <a:rPr lang="nl-BE" dirty="0"/>
              <a:t>043 A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30</a:t>
            </a:fld>
            <a:endParaRPr lang="nl-BE"/>
          </a:p>
        </p:txBody>
      </p:sp>
    </p:spTree>
    <p:extLst>
      <p:ext uri="{BB962C8B-B14F-4D97-AF65-F5344CB8AC3E}">
        <p14:creationId xmlns:p14="http://schemas.microsoft.com/office/powerpoint/2010/main" val="128354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044 B C D</a:t>
            </a:r>
          </a:p>
          <a:p>
            <a:r>
              <a:rPr lang="nl-BE" dirty="0"/>
              <a:t>045 B</a:t>
            </a:r>
          </a:p>
          <a:p>
            <a:r>
              <a:rPr lang="nl-BE" dirty="0"/>
              <a:t>046 A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31</a:t>
            </a:fld>
            <a:endParaRPr lang="nl-BE"/>
          </a:p>
        </p:txBody>
      </p:sp>
    </p:spTree>
    <p:extLst>
      <p:ext uri="{BB962C8B-B14F-4D97-AF65-F5344CB8AC3E}">
        <p14:creationId xmlns:p14="http://schemas.microsoft.com/office/powerpoint/2010/main" val="428789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047 A B D</a:t>
            </a:r>
          </a:p>
          <a:p>
            <a:r>
              <a:rPr lang="nl-BE" dirty="0"/>
              <a:t>048 A B C D</a:t>
            </a:r>
          </a:p>
          <a:p>
            <a:r>
              <a:rPr lang="nl-BE" dirty="0"/>
              <a:t>049 A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32</a:t>
            </a:fld>
            <a:endParaRPr lang="nl-BE"/>
          </a:p>
        </p:txBody>
      </p:sp>
    </p:spTree>
    <p:extLst>
      <p:ext uri="{BB962C8B-B14F-4D97-AF65-F5344CB8AC3E}">
        <p14:creationId xmlns:p14="http://schemas.microsoft.com/office/powerpoint/2010/main" val="253301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050 C D</a:t>
            </a:r>
          </a:p>
          <a:p>
            <a:r>
              <a:rPr lang="nl-BE" dirty="0"/>
              <a:t>051 A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33</a:t>
            </a:fld>
            <a:endParaRPr lang="nl-BE"/>
          </a:p>
        </p:txBody>
      </p:sp>
    </p:spTree>
    <p:extLst>
      <p:ext uri="{BB962C8B-B14F-4D97-AF65-F5344CB8AC3E}">
        <p14:creationId xmlns:p14="http://schemas.microsoft.com/office/powerpoint/2010/main" val="334019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038 A B C </a:t>
            </a:r>
          </a:p>
          <a:p>
            <a:r>
              <a:rPr lang="nl-BE" dirty="0"/>
              <a:t>039 B</a:t>
            </a:r>
          </a:p>
          <a:p>
            <a:r>
              <a:rPr lang="nl-BE" dirty="0"/>
              <a:t>040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39</a:t>
            </a:fld>
            <a:endParaRPr lang="nl-BE"/>
          </a:p>
        </p:txBody>
      </p:sp>
    </p:spTree>
    <p:extLst>
      <p:ext uri="{BB962C8B-B14F-4D97-AF65-F5344CB8AC3E}">
        <p14:creationId xmlns:p14="http://schemas.microsoft.com/office/powerpoint/2010/main" val="2049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7B5C8-6455-B479-7E9C-0C06C99405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1C63E0-20F9-CD26-92C5-9E1345BB2F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CA5D69E-7113-509E-D561-7181C0E44DBC}"/>
              </a:ext>
            </a:extLst>
          </p:cNvPr>
          <p:cNvSpPr>
            <a:spLocks noGrp="1"/>
          </p:cNvSpPr>
          <p:nvPr>
            <p:ph type="body" idx="1"/>
          </p:nvPr>
        </p:nvSpPr>
        <p:spPr/>
        <p:txBody>
          <a:bodyPr/>
          <a:lstStyle/>
          <a:p>
            <a:r>
              <a:rPr lang="nl-BE" dirty="0"/>
              <a:t>016 A</a:t>
            </a:r>
          </a:p>
          <a:p>
            <a:r>
              <a:rPr lang="nl-BE" dirty="0"/>
              <a:t>017 A</a:t>
            </a:r>
          </a:p>
          <a:p>
            <a:r>
              <a:rPr lang="nl-BE" dirty="0"/>
              <a:t>018 C D</a:t>
            </a:r>
          </a:p>
        </p:txBody>
      </p:sp>
      <p:sp>
        <p:nvSpPr>
          <p:cNvPr id="4" name="Tijdelijke aanduiding voor dianummer 3">
            <a:extLst>
              <a:ext uri="{FF2B5EF4-FFF2-40B4-BE49-F238E27FC236}">
                <a16:creationId xmlns:a16="http://schemas.microsoft.com/office/drawing/2014/main" id="{F03B46B1-522C-A5E1-F8EA-7EC04E2D9131}"/>
              </a:ext>
            </a:extLst>
          </p:cNvPr>
          <p:cNvSpPr>
            <a:spLocks noGrp="1"/>
          </p:cNvSpPr>
          <p:nvPr>
            <p:ph type="sldNum" sz="quarter" idx="10"/>
          </p:nvPr>
        </p:nvSpPr>
        <p:spPr/>
        <p:txBody>
          <a:bodyPr/>
          <a:lstStyle/>
          <a:p>
            <a:fld id="{27F4B78F-E025-4574-8C8E-84106065B185}" type="slidenum">
              <a:rPr lang="nl-BE" smtClean="0"/>
              <a:t>3</a:t>
            </a:fld>
            <a:endParaRPr lang="nl-BE"/>
          </a:p>
        </p:txBody>
      </p:sp>
    </p:spTree>
    <p:extLst>
      <p:ext uri="{BB962C8B-B14F-4D97-AF65-F5344CB8AC3E}">
        <p14:creationId xmlns:p14="http://schemas.microsoft.com/office/powerpoint/2010/main" val="3644796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070 C</a:t>
            </a:r>
          </a:p>
          <a:p>
            <a:r>
              <a:rPr lang="nl-BE" dirty="0"/>
              <a:t>071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42</a:t>
            </a:fld>
            <a:endParaRPr lang="nl-BE"/>
          </a:p>
        </p:txBody>
      </p:sp>
    </p:spTree>
    <p:extLst>
      <p:ext uri="{BB962C8B-B14F-4D97-AF65-F5344CB8AC3E}">
        <p14:creationId xmlns:p14="http://schemas.microsoft.com/office/powerpoint/2010/main" val="357668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072 A B C E</a:t>
            </a:r>
          </a:p>
          <a:p>
            <a:r>
              <a:rPr lang="nl-BE" dirty="0"/>
              <a:t>073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43</a:t>
            </a:fld>
            <a:endParaRPr lang="nl-BE"/>
          </a:p>
        </p:txBody>
      </p:sp>
    </p:spTree>
    <p:extLst>
      <p:ext uri="{BB962C8B-B14F-4D97-AF65-F5344CB8AC3E}">
        <p14:creationId xmlns:p14="http://schemas.microsoft.com/office/powerpoint/2010/main" val="314835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074 A B C D</a:t>
            </a:r>
          </a:p>
          <a:p>
            <a:r>
              <a:rPr lang="nl-BE" dirty="0"/>
              <a:t>075 C D</a:t>
            </a:r>
          </a:p>
          <a:p>
            <a:r>
              <a:rPr lang="nl-BE" dirty="0"/>
              <a:t>076 A B C </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44</a:t>
            </a:fld>
            <a:endParaRPr lang="nl-BE"/>
          </a:p>
        </p:txBody>
      </p:sp>
    </p:spTree>
    <p:extLst>
      <p:ext uri="{BB962C8B-B14F-4D97-AF65-F5344CB8AC3E}">
        <p14:creationId xmlns:p14="http://schemas.microsoft.com/office/powerpoint/2010/main" val="3680561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080 C E</a:t>
            </a:r>
          </a:p>
          <a:p>
            <a:r>
              <a:rPr lang="nl-BE" dirty="0"/>
              <a:t>081 A C</a:t>
            </a:r>
          </a:p>
          <a:p>
            <a:r>
              <a:rPr lang="nl-BE" dirty="0"/>
              <a:t>082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45</a:t>
            </a:fld>
            <a:endParaRPr lang="nl-BE"/>
          </a:p>
        </p:txBody>
      </p:sp>
    </p:spTree>
    <p:extLst>
      <p:ext uri="{BB962C8B-B14F-4D97-AF65-F5344CB8AC3E}">
        <p14:creationId xmlns:p14="http://schemas.microsoft.com/office/powerpoint/2010/main" val="59066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098 A D</a:t>
            </a:r>
          </a:p>
          <a:p>
            <a:r>
              <a:rPr lang="nl-BE" dirty="0"/>
              <a:t>099 A C D</a:t>
            </a:r>
          </a:p>
          <a:p>
            <a:r>
              <a:rPr lang="nl-BE" dirty="0"/>
              <a:t>100 B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46</a:t>
            </a:fld>
            <a:endParaRPr lang="nl-BE"/>
          </a:p>
        </p:txBody>
      </p:sp>
    </p:spTree>
    <p:extLst>
      <p:ext uri="{BB962C8B-B14F-4D97-AF65-F5344CB8AC3E}">
        <p14:creationId xmlns:p14="http://schemas.microsoft.com/office/powerpoint/2010/main" val="1176260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050 B</a:t>
            </a:r>
          </a:p>
          <a:p>
            <a:r>
              <a:rPr lang="nl-BE" dirty="0"/>
              <a:t>061  A B D </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52</a:t>
            </a:fld>
            <a:endParaRPr lang="nl-BE"/>
          </a:p>
        </p:txBody>
      </p:sp>
    </p:spTree>
    <p:extLst>
      <p:ext uri="{BB962C8B-B14F-4D97-AF65-F5344CB8AC3E}">
        <p14:creationId xmlns:p14="http://schemas.microsoft.com/office/powerpoint/2010/main" val="10491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110 D</a:t>
            </a:r>
          </a:p>
          <a:p>
            <a:r>
              <a:rPr lang="nl-BE" dirty="0"/>
              <a:t>111   B</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56</a:t>
            </a:fld>
            <a:endParaRPr lang="nl-BE"/>
          </a:p>
        </p:txBody>
      </p:sp>
    </p:spTree>
    <p:extLst>
      <p:ext uri="{BB962C8B-B14F-4D97-AF65-F5344CB8AC3E}">
        <p14:creationId xmlns:p14="http://schemas.microsoft.com/office/powerpoint/2010/main" val="4240774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112 A C D</a:t>
            </a:r>
          </a:p>
          <a:p>
            <a:r>
              <a:rPr lang="nl-BE" dirty="0"/>
              <a:t>113 C D</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57</a:t>
            </a:fld>
            <a:endParaRPr lang="nl-BE"/>
          </a:p>
        </p:txBody>
      </p:sp>
    </p:spTree>
    <p:extLst>
      <p:ext uri="{BB962C8B-B14F-4D97-AF65-F5344CB8AC3E}">
        <p14:creationId xmlns:p14="http://schemas.microsoft.com/office/powerpoint/2010/main" val="2103810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114 A B D</a:t>
            </a:r>
          </a:p>
          <a:p>
            <a:r>
              <a:rPr lang="nl-BE" dirty="0"/>
              <a:t>115  B C</a:t>
            </a:r>
          </a:p>
          <a:p>
            <a:r>
              <a:rPr lang="nl-BE" dirty="0"/>
              <a:t>116 A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58</a:t>
            </a:fld>
            <a:endParaRPr lang="nl-BE"/>
          </a:p>
        </p:txBody>
      </p:sp>
    </p:spTree>
    <p:extLst>
      <p:ext uri="{BB962C8B-B14F-4D97-AF65-F5344CB8AC3E}">
        <p14:creationId xmlns:p14="http://schemas.microsoft.com/office/powerpoint/2010/main" val="129055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177 A</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59</a:t>
            </a:fld>
            <a:endParaRPr lang="nl-BE"/>
          </a:p>
        </p:txBody>
      </p:sp>
    </p:spTree>
    <p:extLst>
      <p:ext uri="{BB962C8B-B14F-4D97-AF65-F5344CB8AC3E}">
        <p14:creationId xmlns:p14="http://schemas.microsoft.com/office/powerpoint/2010/main" val="34870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120 B C D</a:t>
            </a:r>
          </a:p>
          <a:p>
            <a:r>
              <a:rPr lang="nl-BE" dirty="0"/>
              <a:t>121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4</a:t>
            </a:fld>
            <a:endParaRPr lang="nl-BE"/>
          </a:p>
        </p:txBody>
      </p:sp>
    </p:spTree>
    <p:extLst>
      <p:ext uri="{BB962C8B-B14F-4D97-AF65-F5344CB8AC3E}">
        <p14:creationId xmlns:p14="http://schemas.microsoft.com/office/powerpoint/2010/main" val="770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118 A C D</a:t>
            </a:r>
          </a:p>
          <a:p>
            <a:r>
              <a:rPr lang="nl-BE" dirty="0"/>
              <a:t>119 B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60</a:t>
            </a:fld>
            <a:endParaRPr lang="nl-BE"/>
          </a:p>
        </p:txBody>
      </p:sp>
    </p:spTree>
    <p:extLst>
      <p:ext uri="{BB962C8B-B14F-4D97-AF65-F5344CB8AC3E}">
        <p14:creationId xmlns:p14="http://schemas.microsoft.com/office/powerpoint/2010/main" val="100840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122 A D</a:t>
            </a:r>
          </a:p>
          <a:p>
            <a:r>
              <a:rPr lang="nl-BE" dirty="0"/>
              <a:t>123 B</a:t>
            </a:r>
          </a:p>
          <a:p>
            <a:r>
              <a:rPr lang="nl-BE" dirty="0"/>
              <a:t>124 A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61</a:t>
            </a:fld>
            <a:endParaRPr lang="nl-BE"/>
          </a:p>
        </p:txBody>
      </p:sp>
    </p:spTree>
    <p:extLst>
      <p:ext uri="{BB962C8B-B14F-4D97-AF65-F5344CB8AC3E}">
        <p14:creationId xmlns:p14="http://schemas.microsoft.com/office/powerpoint/2010/main" val="267905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125 A B C D</a:t>
            </a:r>
          </a:p>
          <a:p>
            <a:r>
              <a:rPr lang="nl-BE" dirty="0"/>
              <a:t>126 A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62</a:t>
            </a:fld>
            <a:endParaRPr lang="nl-BE"/>
          </a:p>
        </p:txBody>
      </p:sp>
    </p:spTree>
    <p:extLst>
      <p:ext uri="{BB962C8B-B14F-4D97-AF65-F5344CB8AC3E}">
        <p14:creationId xmlns:p14="http://schemas.microsoft.com/office/powerpoint/2010/main" val="119042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127 A B</a:t>
            </a:r>
          </a:p>
          <a:p>
            <a:r>
              <a:rPr lang="nl-BE" dirty="0"/>
              <a:t>128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63</a:t>
            </a:fld>
            <a:endParaRPr lang="nl-BE"/>
          </a:p>
        </p:txBody>
      </p:sp>
    </p:spTree>
    <p:extLst>
      <p:ext uri="{BB962C8B-B14F-4D97-AF65-F5344CB8AC3E}">
        <p14:creationId xmlns:p14="http://schemas.microsoft.com/office/powerpoint/2010/main" val="2890205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129 B D</a:t>
            </a:r>
          </a:p>
          <a:p>
            <a:r>
              <a:rPr lang="nl-BE" dirty="0"/>
              <a:t>130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64</a:t>
            </a:fld>
            <a:endParaRPr lang="nl-BE"/>
          </a:p>
        </p:txBody>
      </p:sp>
    </p:spTree>
    <p:extLst>
      <p:ext uri="{BB962C8B-B14F-4D97-AF65-F5344CB8AC3E}">
        <p14:creationId xmlns:p14="http://schemas.microsoft.com/office/powerpoint/2010/main" val="729919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71</a:t>
            </a:fld>
            <a:endParaRPr lang="nl-BE"/>
          </a:p>
        </p:txBody>
      </p:sp>
    </p:spTree>
    <p:extLst>
      <p:ext uri="{BB962C8B-B14F-4D97-AF65-F5344CB8AC3E}">
        <p14:creationId xmlns:p14="http://schemas.microsoft.com/office/powerpoint/2010/main" val="3647053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140 A B C</a:t>
            </a:r>
          </a:p>
          <a:p>
            <a:r>
              <a:rPr lang="nl-BE" dirty="0"/>
              <a:t>141 B D E G</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72</a:t>
            </a:fld>
            <a:endParaRPr lang="nl-BE"/>
          </a:p>
        </p:txBody>
      </p:sp>
    </p:spTree>
    <p:extLst>
      <p:ext uri="{BB962C8B-B14F-4D97-AF65-F5344CB8AC3E}">
        <p14:creationId xmlns:p14="http://schemas.microsoft.com/office/powerpoint/2010/main" val="2106086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142 B</a:t>
            </a:r>
          </a:p>
          <a:p>
            <a:r>
              <a:rPr lang="nl-BE" dirty="0"/>
              <a:t>143 A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74</a:t>
            </a:fld>
            <a:endParaRPr lang="nl-BE"/>
          </a:p>
        </p:txBody>
      </p:sp>
    </p:spTree>
    <p:extLst>
      <p:ext uri="{BB962C8B-B14F-4D97-AF65-F5344CB8AC3E}">
        <p14:creationId xmlns:p14="http://schemas.microsoft.com/office/powerpoint/2010/main" val="667680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144 C</a:t>
            </a:r>
          </a:p>
          <a:p>
            <a:r>
              <a:rPr lang="nl-BE" dirty="0"/>
              <a:t>145 A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75</a:t>
            </a:fld>
            <a:endParaRPr lang="nl-BE"/>
          </a:p>
        </p:txBody>
      </p:sp>
    </p:spTree>
    <p:extLst>
      <p:ext uri="{BB962C8B-B14F-4D97-AF65-F5344CB8AC3E}">
        <p14:creationId xmlns:p14="http://schemas.microsoft.com/office/powerpoint/2010/main" val="195647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146 A B D</a:t>
            </a:r>
          </a:p>
          <a:p>
            <a:r>
              <a:rPr lang="nl-BE" dirty="0"/>
              <a:t>147 A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77</a:t>
            </a:fld>
            <a:endParaRPr lang="nl-BE"/>
          </a:p>
        </p:txBody>
      </p:sp>
    </p:spTree>
    <p:extLst>
      <p:ext uri="{BB962C8B-B14F-4D97-AF65-F5344CB8AC3E}">
        <p14:creationId xmlns:p14="http://schemas.microsoft.com/office/powerpoint/2010/main" val="165313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C24E-3D7C-0FA5-4473-B41C0A1576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744921-4B0E-8C63-FE91-595B339A0A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6966C8-F1C0-B5C9-78D4-B1BB4552E2E9}"/>
              </a:ext>
            </a:extLst>
          </p:cNvPr>
          <p:cNvSpPr>
            <a:spLocks noGrp="1"/>
          </p:cNvSpPr>
          <p:nvPr>
            <p:ph type="body" idx="1"/>
          </p:nvPr>
        </p:nvSpPr>
        <p:spPr/>
        <p:txBody>
          <a:bodyPr/>
          <a:lstStyle/>
          <a:p>
            <a:r>
              <a:rPr lang="nl-BE" dirty="0"/>
              <a:t>001  A C</a:t>
            </a:r>
          </a:p>
          <a:p>
            <a:r>
              <a:rPr lang="nl-BE" dirty="0"/>
              <a:t>002 A B C</a:t>
            </a:r>
          </a:p>
        </p:txBody>
      </p:sp>
      <p:sp>
        <p:nvSpPr>
          <p:cNvPr id="4" name="Tijdelijke aanduiding voor dianummer 3">
            <a:extLst>
              <a:ext uri="{FF2B5EF4-FFF2-40B4-BE49-F238E27FC236}">
                <a16:creationId xmlns:a16="http://schemas.microsoft.com/office/drawing/2014/main" id="{DBB927B9-DF5F-831D-0D60-C48AA91C3945}"/>
              </a:ext>
            </a:extLst>
          </p:cNvPr>
          <p:cNvSpPr>
            <a:spLocks noGrp="1"/>
          </p:cNvSpPr>
          <p:nvPr>
            <p:ph type="sldNum" sz="quarter" idx="10"/>
          </p:nvPr>
        </p:nvSpPr>
        <p:spPr/>
        <p:txBody>
          <a:bodyPr/>
          <a:lstStyle/>
          <a:p>
            <a:fld id="{27F4B78F-E025-4574-8C8E-84106065B185}" type="slidenum">
              <a:rPr lang="nl-BE" smtClean="0"/>
              <a:t>9</a:t>
            </a:fld>
            <a:endParaRPr lang="nl-BE"/>
          </a:p>
        </p:txBody>
      </p:sp>
    </p:spTree>
    <p:extLst>
      <p:ext uri="{BB962C8B-B14F-4D97-AF65-F5344CB8AC3E}">
        <p14:creationId xmlns:p14="http://schemas.microsoft.com/office/powerpoint/2010/main" val="142978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148 B D</a:t>
            </a:r>
          </a:p>
          <a:p>
            <a:r>
              <a:rPr lang="nl-BE" dirty="0"/>
              <a:t>149 A</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78</a:t>
            </a:fld>
            <a:endParaRPr lang="nl-BE"/>
          </a:p>
        </p:txBody>
      </p:sp>
    </p:spTree>
    <p:extLst>
      <p:ext uri="{BB962C8B-B14F-4D97-AF65-F5344CB8AC3E}">
        <p14:creationId xmlns:p14="http://schemas.microsoft.com/office/powerpoint/2010/main" val="2213402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160 C</a:t>
            </a:r>
          </a:p>
          <a:p>
            <a:r>
              <a:rPr lang="nl-BE" dirty="0"/>
              <a:t>161 A</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80</a:t>
            </a:fld>
            <a:endParaRPr lang="nl-BE"/>
          </a:p>
        </p:txBody>
      </p:sp>
    </p:spTree>
    <p:extLst>
      <p:ext uri="{BB962C8B-B14F-4D97-AF65-F5344CB8AC3E}">
        <p14:creationId xmlns:p14="http://schemas.microsoft.com/office/powerpoint/2010/main" val="344230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170 A B C</a:t>
            </a:r>
          </a:p>
          <a:p>
            <a:r>
              <a:rPr lang="nl-BE" dirty="0"/>
              <a:t>171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81</a:t>
            </a:fld>
            <a:endParaRPr lang="nl-BE"/>
          </a:p>
        </p:txBody>
      </p:sp>
    </p:spTree>
    <p:extLst>
      <p:ext uri="{BB962C8B-B14F-4D97-AF65-F5344CB8AC3E}">
        <p14:creationId xmlns:p14="http://schemas.microsoft.com/office/powerpoint/2010/main" val="2999838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172 A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82</a:t>
            </a:fld>
            <a:endParaRPr lang="nl-BE" dirty="0"/>
          </a:p>
        </p:txBody>
      </p:sp>
    </p:spTree>
    <p:extLst>
      <p:ext uri="{BB962C8B-B14F-4D97-AF65-F5344CB8AC3E}">
        <p14:creationId xmlns:p14="http://schemas.microsoft.com/office/powerpoint/2010/main" val="1372675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173 A C </a:t>
            </a:r>
          </a:p>
          <a:p>
            <a:r>
              <a:rPr lang="nl-BE" dirty="0"/>
              <a:t>174 A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83</a:t>
            </a:fld>
            <a:endParaRPr lang="nl-BE"/>
          </a:p>
        </p:txBody>
      </p:sp>
    </p:spTree>
    <p:extLst>
      <p:ext uri="{BB962C8B-B14F-4D97-AF65-F5344CB8AC3E}">
        <p14:creationId xmlns:p14="http://schemas.microsoft.com/office/powerpoint/2010/main" val="485954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175 C</a:t>
            </a:r>
          </a:p>
          <a:p>
            <a:r>
              <a:rPr lang="nl-BE" dirty="0"/>
              <a:t>176 B C D</a:t>
            </a:r>
          </a:p>
          <a:p>
            <a:r>
              <a:rPr lang="nl-BE" dirty="0"/>
              <a:t>176 H</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84</a:t>
            </a:fld>
            <a:endParaRPr lang="nl-BE"/>
          </a:p>
        </p:txBody>
      </p:sp>
    </p:spTree>
    <p:extLst>
      <p:ext uri="{BB962C8B-B14F-4D97-AF65-F5344CB8AC3E}">
        <p14:creationId xmlns:p14="http://schemas.microsoft.com/office/powerpoint/2010/main" val="3052852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177 A B C D </a:t>
            </a:r>
          </a:p>
          <a:p>
            <a:r>
              <a:rPr lang="nl-BE" dirty="0"/>
              <a:t>178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85</a:t>
            </a:fld>
            <a:endParaRPr lang="nl-BE"/>
          </a:p>
        </p:txBody>
      </p:sp>
    </p:spTree>
    <p:extLst>
      <p:ext uri="{BB962C8B-B14F-4D97-AF65-F5344CB8AC3E}">
        <p14:creationId xmlns:p14="http://schemas.microsoft.com/office/powerpoint/2010/main" val="170803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180 A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86</a:t>
            </a:fld>
            <a:endParaRPr lang="nl-BE"/>
          </a:p>
        </p:txBody>
      </p:sp>
    </p:spTree>
    <p:extLst>
      <p:ext uri="{BB962C8B-B14F-4D97-AF65-F5344CB8AC3E}">
        <p14:creationId xmlns:p14="http://schemas.microsoft.com/office/powerpoint/2010/main" val="3904305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190 B C</a:t>
            </a:r>
          </a:p>
          <a:p>
            <a:r>
              <a:rPr lang="nl-BE" dirty="0"/>
              <a:t>191 B D</a:t>
            </a:r>
          </a:p>
          <a:p>
            <a:r>
              <a:rPr lang="nl-BE" dirty="0"/>
              <a:t>192 A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88</a:t>
            </a:fld>
            <a:endParaRPr lang="nl-BE"/>
          </a:p>
        </p:txBody>
      </p:sp>
    </p:spTree>
    <p:extLst>
      <p:ext uri="{BB962C8B-B14F-4D97-AF65-F5344CB8AC3E}">
        <p14:creationId xmlns:p14="http://schemas.microsoft.com/office/powerpoint/2010/main" val="3982738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181   A B D</a:t>
            </a:r>
          </a:p>
          <a:p>
            <a:pPr marL="228600" indent="-228600">
              <a:buAutoNum type="arabicPlain" startAt="182"/>
            </a:pPr>
            <a:r>
              <a:rPr lang="nl-BE" dirty="0"/>
              <a:t>   A B C</a:t>
            </a:r>
          </a:p>
          <a:p>
            <a:pPr marL="0" indent="0">
              <a:buNone/>
            </a:pPr>
            <a:r>
              <a:rPr lang="nl-BE" dirty="0"/>
              <a:t>183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90</a:t>
            </a:fld>
            <a:endParaRPr lang="nl-BE"/>
          </a:p>
        </p:txBody>
      </p:sp>
    </p:spTree>
    <p:extLst>
      <p:ext uri="{BB962C8B-B14F-4D97-AF65-F5344CB8AC3E}">
        <p14:creationId xmlns:p14="http://schemas.microsoft.com/office/powerpoint/2010/main" val="411161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001  A C</a:t>
            </a:r>
          </a:p>
          <a:p>
            <a:r>
              <a:rPr lang="nl-BE" dirty="0"/>
              <a:t>002 A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10</a:t>
            </a:fld>
            <a:endParaRPr lang="nl-BE"/>
          </a:p>
        </p:txBody>
      </p:sp>
    </p:spTree>
    <p:extLst>
      <p:ext uri="{BB962C8B-B14F-4D97-AF65-F5344CB8AC3E}">
        <p14:creationId xmlns:p14="http://schemas.microsoft.com/office/powerpoint/2010/main" val="2269080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200 A D</a:t>
            </a:r>
          </a:p>
          <a:p>
            <a:r>
              <a:rPr lang="nl-BE" dirty="0"/>
              <a:t>201 A C</a:t>
            </a:r>
          </a:p>
          <a:p>
            <a:r>
              <a:rPr lang="nl-BE" dirty="0"/>
              <a:t>202 A B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92</a:t>
            </a:fld>
            <a:endParaRPr lang="nl-BE"/>
          </a:p>
        </p:txBody>
      </p:sp>
    </p:spTree>
    <p:extLst>
      <p:ext uri="{BB962C8B-B14F-4D97-AF65-F5344CB8AC3E}">
        <p14:creationId xmlns:p14="http://schemas.microsoft.com/office/powerpoint/2010/main" val="2299498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204 A B</a:t>
            </a:r>
          </a:p>
          <a:p>
            <a:r>
              <a:rPr lang="nl-BE" dirty="0"/>
              <a:t>205 A C</a:t>
            </a:r>
          </a:p>
          <a:p>
            <a:r>
              <a:rPr lang="nl-BE" dirty="0"/>
              <a:t>206 B</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93</a:t>
            </a:fld>
            <a:endParaRPr lang="nl-BE"/>
          </a:p>
        </p:txBody>
      </p:sp>
    </p:spTree>
    <p:extLst>
      <p:ext uri="{BB962C8B-B14F-4D97-AF65-F5344CB8AC3E}">
        <p14:creationId xmlns:p14="http://schemas.microsoft.com/office/powerpoint/2010/main" val="28315760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207 A D</a:t>
            </a:r>
          </a:p>
          <a:p>
            <a:r>
              <a:rPr lang="nl-BE" dirty="0"/>
              <a:t>208 A B</a:t>
            </a:r>
          </a:p>
          <a:p>
            <a:r>
              <a:rPr lang="nl-BE" dirty="0"/>
              <a:t>209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94</a:t>
            </a:fld>
            <a:endParaRPr lang="nl-BE"/>
          </a:p>
        </p:txBody>
      </p:sp>
    </p:spTree>
    <p:extLst>
      <p:ext uri="{BB962C8B-B14F-4D97-AF65-F5344CB8AC3E}">
        <p14:creationId xmlns:p14="http://schemas.microsoft.com/office/powerpoint/2010/main" val="1251583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mogelijkheid om de ernst, het effect,  van de vergiftiging</a:t>
            </a:r>
          </a:p>
          <a:p>
            <a:r>
              <a:rPr lang="nl-BE" dirty="0"/>
              <a:t> </a:t>
            </a:r>
          </a:p>
          <a:p>
            <a:r>
              <a:rPr lang="nl-BE" dirty="0"/>
              <a:t>Voor te stellen in categorieën:</a:t>
            </a:r>
            <a:br>
              <a:rPr lang="nl-BE" dirty="0"/>
            </a:br>
            <a:r>
              <a:rPr lang="nl-BE" dirty="0"/>
              <a:t>van </a:t>
            </a:r>
            <a:r>
              <a:rPr lang="nl-BE" b="1" dirty="0"/>
              <a:t>1 (=minst ernstig</a:t>
            </a:r>
            <a:r>
              <a:rPr lang="nl-BE" dirty="0"/>
              <a:t>)  tot </a:t>
            </a:r>
            <a:r>
              <a:rPr lang="nl-BE" b="1" dirty="0"/>
              <a:t>5 (= meest levensbedreigend)</a:t>
            </a:r>
          </a:p>
          <a:p>
            <a:endParaRPr lang="nl-BE" dirty="0"/>
          </a:p>
          <a:p>
            <a:r>
              <a:rPr lang="nl-BE" dirty="0"/>
              <a:t>Tussenkomst van </a:t>
            </a:r>
            <a:r>
              <a:rPr lang="nl-BE" b="1" dirty="0"/>
              <a:t>gespecialiseerde hulp</a:t>
            </a:r>
            <a:r>
              <a:rPr lang="nl-BE" dirty="0"/>
              <a:t> is primordiaal!!! </a:t>
            </a:r>
            <a:br>
              <a:rPr lang="nl-BE" dirty="0"/>
            </a:br>
            <a:r>
              <a:rPr lang="nl-BE" b="1" dirty="0"/>
              <a:t>STEEDS bij categorie  4 en  5 !!!</a:t>
            </a:r>
          </a:p>
        </p:txBody>
      </p:sp>
      <p:sp>
        <p:nvSpPr>
          <p:cNvPr id="4" name="Tijdelijke aanduiding voor dianummer 3"/>
          <p:cNvSpPr>
            <a:spLocks noGrp="1"/>
          </p:cNvSpPr>
          <p:nvPr>
            <p:ph type="sldNum" sz="quarter" idx="10"/>
          </p:nvPr>
        </p:nvSpPr>
        <p:spPr/>
        <p:txBody>
          <a:bodyPr/>
          <a:lstStyle/>
          <a:p>
            <a:fld id="{669BD38D-6173-4347-9E26-1A0BED68430B}" type="slidenum">
              <a:rPr lang="nl-BE" smtClean="0"/>
              <a:t>103</a:t>
            </a:fld>
            <a:endParaRPr lang="nl-BE"/>
          </a:p>
        </p:txBody>
      </p:sp>
    </p:spTree>
    <p:extLst>
      <p:ext uri="{BB962C8B-B14F-4D97-AF65-F5344CB8AC3E}">
        <p14:creationId xmlns:p14="http://schemas.microsoft.com/office/powerpoint/2010/main" val="2181118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221 A C</a:t>
            </a:r>
            <a:br>
              <a:rPr lang="nl-BE" dirty="0"/>
            </a:br>
            <a:r>
              <a:rPr lang="nl-BE" dirty="0"/>
              <a:t>222 A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104</a:t>
            </a:fld>
            <a:endParaRPr lang="nl-BE"/>
          </a:p>
        </p:txBody>
      </p:sp>
    </p:spTree>
    <p:extLst>
      <p:ext uri="{BB962C8B-B14F-4D97-AF65-F5344CB8AC3E}">
        <p14:creationId xmlns:p14="http://schemas.microsoft.com/office/powerpoint/2010/main" val="1566546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232 D</a:t>
            </a:r>
          </a:p>
          <a:p>
            <a:r>
              <a:rPr lang="nl-BE" dirty="0"/>
              <a:t>224 C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105</a:t>
            </a:fld>
            <a:endParaRPr lang="nl-BE"/>
          </a:p>
        </p:txBody>
      </p:sp>
    </p:spTree>
    <p:extLst>
      <p:ext uri="{BB962C8B-B14F-4D97-AF65-F5344CB8AC3E}">
        <p14:creationId xmlns:p14="http://schemas.microsoft.com/office/powerpoint/2010/main" val="1447428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225 A B C </a:t>
            </a:r>
          </a:p>
          <a:p>
            <a:r>
              <a:rPr lang="nl-BE" dirty="0"/>
              <a:t>226 A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106</a:t>
            </a:fld>
            <a:endParaRPr lang="nl-BE"/>
          </a:p>
        </p:txBody>
      </p:sp>
    </p:spTree>
    <p:extLst>
      <p:ext uri="{BB962C8B-B14F-4D97-AF65-F5344CB8AC3E}">
        <p14:creationId xmlns:p14="http://schemas.microsoft.com/office/powerpoint/2010/main" val="3830890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230 A B C </a:t>
            </a:r>
          </a:p>
          <a:p>
            <a:r>
              <a:rPr lang="nl-BE" dirty="0"/>
              <a:t>231 A C</a:t>
            </a:r>
          </a:p>
          <a:p>
            <a:r>
              <a:rPr lang="nl-BE" dirty="0"/>
              <a:t>232 B D</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107</a:t>
            </a:fld>
            <a:endParaRPr lang="nl-BE"/>
          </a:p>
        </p:txBody>
      </p:sp>
    </p:spTree>
    <p:extLst>
      <p:ext uri="{BB962C8B-B14F-4D97-AF65-F5344CB8AC3E}">
        <p14:creationId xmlns:p14="http://schemas.microsoft.com/office/powerpoint/2010/main" val="3541729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233 B</a:t>
            </a:r>
          </a:p>
          <a:p>
            <a:r>
              <a:rPr lang="nl-BE" dirty="0"/>
              <a:t>234 D</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108</a:t>
            </a:fld>
            <a:endParaRPr lang="nl-BE"/>
          </a:p>
        </p:txBody>
      </p:sp>
    </p:spTree>
    <p:extLst>
      <p:ext uri="{BB962C8B-B14F-4D97-AF65-F5344CB8AC3E}">
        <p14:creationId xmlns:p14="http://schemas.microsoft.com/office/powerpoint/2010/main" val="1394811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235 A B C D</a:t>
            </a:r>
          </a:p>
          <a:p>
            <a:r>
              <a:rPr lang="nl-BE" dirty="0"/>
              <a:t>236 A C D</a:t>
            </a:r>
          </a:p>
          <a:p>
            <a:r>
              <a:rPr lang="nl-BE" dirty="0"/>
              <a:t>237 D</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109</a:t>
            </a:fld>
            <a:endParaRPr lang="nl-BE"/>
          </a:p>
        </p:txBody>
      </p:sp>
    </p:spTree>
    <p:extLst>
      <p:ext uri="{BB962C8B-B14F-4D97-AF65-F5344CB8AC3E}">
        <p14:creationId xmlns:p14="http://schemas.microsoft.com/office/powerpoint/2010/main" val="64888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011 A</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11</a:t>
            </a:fld>
            <a:endParaRPr lang="nl-BE"/>
          </a:p>
        </p:txBody>
      </p:sp>
    </p:spTree>
    <p:extLst>
      <p:ext uri="{BB962C8B-B14F-4D97-AF65-F5344CB8AC3E}">
        <p14:creationId xmlns:p14="http://schemas.microsoft.com/office/powerpoint/2010/main" val="2685743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238 B C</a:t>
            </a:r>
          </a:p>
          <a:p>
            <a:r>
              <a:rPr lang="nl-BE" dirty="0"/>
              <a:t>239 A B D</a:t>
            </a:r>
          </a:p>
          <a:p>
            <a:r>
              <a:rPr lang="nl-BE" dirty="0"/>
              <a:t>240 A B</a:t>
            </a:r>
          </a:p>
        </p:txBody>
      </p:sp>
      <p:sp>
        <p:nvSpPr>
          <p:cNvPr id="4" name="Tijdelijke aanduiding voor dianummer 3"/>
          <p:cNvSpPr>
            <a:spLocks noGrp="1"/>
          </p:cNvSpPr>
          <p:nvPr>
            <p:ph type="sldNum" sz="quarter" idx="5"/>
          </p:nvPr>
        </p:nvSpPr>
        <p:spPr/>
        <p:txBody>
          <a:bodyPr/>
          <a:lstStyle/>
          <a:p>
            <a:fld id="{27F4B78F-E025-4574-8C8E-84106065B185}" type="slidenum">
              <a:rPr lang="nl-BE" smtClean="0"/>
              <a:t>110</a:t>
            </a:fld>
            <a:endParaRPr lang="nl-BE"/>
          </a:p>
        </p:txBody>
      </p:sp>
    </p:spTree>
    <p:extLst>
      <p:ext uri="{BB962C8B-B14F-4D97-AF65-F5344CB8AC3E}">
        <p14:creationId xmlns:p14="http://schemas.microsoft.com/office/powerpoint/2010/main" val="141426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019 B C</a:t>
            </a:r>
          </a:p>
          <a:p>
            <a:r>
              <a:rPr lang="nl-BE" dirty="0"/>
              <a:t>020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12</a:t>
            </a:fld>
            <a:endParaRPr lang="nl-BE"/>
          </a:p>
        </p:txBody>
      </p:sp>
    </p:spTree>
    <p:extLst>
      <p:ext uri="{BB962C8B-B14F-4D97-AF65-F5344CB8AC3E}">
        <p14:creationId xmlns:p14="http://schemas.microsoft.com/office/powerpoint/2010/main" val="146418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17925-2599-C682-DED8-A4FA4DCD9E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72C48F-BAC8-4B76-D82B-3C1E50FABF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CE4D8E-F66E-F22F-060A-71BE78D37023}"/>
              </a:ext>
            </a:extLst>
          </p:cNvPr>
          <p:cNvSpPr>
            <a:spLocks noGrp="1"/>
          </p:cNvSpPr>
          <p:nvPr>
            <p:ph type="body" idx="1"/>
          </p:nvPr>
        </p:nvSpPr>
        <p:spPr/>
        <p:txBody>
          <a:bodyPr/>
          <a:lstStyle/>
          <a:p>
            <a:r>
              <a:rPr lang="nl-BE" dirty="0"/>
              <a:t>019 B C</a:t>
            </a:r>
          </a:p>
          <a:p>
            <a:r>
              <a:rPr lang="nl-BE" dirty="0"/>
              <a:t>020 C</a:t>
            </a:r>
          </a:p>
        </p:txBody>
      </p:sp>
      <p:sp>
        <p:nvSpPr>
          <p:cNvPr id="4" name="Tijdelijke aanduiding voor dianummer 3">
            <a:extLst>
              <a:ext uri="{FF2B5EF4-FFF2-40B4-BE49-F238E27FC236}">
                <a16:creationId xmlns:a16="http://schemas.microsoft.com/office/drawing/2014/main" id="{F57BC2D7-ECDA-CEF3-2B16-0BE0F7D7E496}"/>
              </a:ext>
            </a:extLst>
          </p:cNvPr>
          <p:cNvSpPr>
            <a:spLocks noGrp="1"/>
          </p:cNvSpPr>
          <p:nvPr>
            <p:ph type="sldNum" sz="quarter" idx="10"/>
          </p:nvPr>
        </p:nvSpPr>
        <p:spPr/>
        <p:txBody>
          <a:bodyPr/>
          <a:lstStyle/>
          <a:p>
            <a:fld id="{27F4B78F-E025-4574-8C8E-84106065B185}" type="slidenum">
              <a:rPr lang="nl-BE" smtClean="0"/>
              <a:t>13</a:t>
            </a:fld>
            <a:endParaRPr lang="nl-BE"/>
          </a:p>
        </p:txBody>
      </p:sp>
    </p:spTree>
    <p:extLst>
      <p:ext uri="{BB962C8B-B14F-4D97-AF65-F5344CB8AC3E}">
        <p14:creationId xmlns:p14="http://schemas.microsoft.com/office/powerpoint/2010/main" val="81285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001  A C</a:t>
            </a:r>
          </a:p>
          <a:p>
            <a:r>
              <a:rPr lang="nl-BE" dirty="0"/>
              <a:t>002 A B C</a:t>
            </a:r>
          </a:p>
        </p:txBody>
      </p:sp>
      <p:sp>
        <p:nvSpPr>
          <p:cNvPr id="4" name="Tijdelijke aanduiding voor dianummer 3"/>
          <p:cNvSpPr>
            <a:spLocks noGrp="1"/>
          </p:cNvSpPr>
          <p:nvPr>
            <p:ph type="sldNum" sz="quarter" idx="10"/>
          </p:nvPr>
        </p:nvSpPr>
        <p:spPr/>
        <p:txBody>
          <a:bodyPr/>
          <a:lstStyle/>
          <a:p>
            <a:fld id="{27F4B78F-E025-4574-8C8E-84106065B185}" type="slidenum">
              <a:rPr lang="nl-BE" smtClean="0"/>
              <a:t>18</a:t>
            </a:fld>
            <a:endParaRPr lang="nl-BE"/>
          </a:p>
        </p:txBody>
      </p:sp>
    </p:spTree>
    <p:extLst>
      <p:ext uri="{BB962C8B-B14F-4D97-AF65-F5344CB8AC3E}">
        <p14:creationId xmlns:p14="http://schemas.microsoft.com/office/powerpoint/2010/main" val="111540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306B536-FECF-4AA9-BCA4-4F9144618A09}" type="datetime1">
              <a:rPr lang="nl-BE" smtClean="0"/>
              <a:t>22/03/2026</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47806F6-A384-4FD6-A469-B0B4E7E0C083}" type="slidenum">
              <a:rPr lang="nl-BE" smtClean="0"/>
              <a:t>‹nr.›</a:t>
            </a:fld>
            <a:endParaRPr lang="nl-BE"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nl-NL"/>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485A29D-8330-4066-A926-644BC2F7DD2E}" type="datetime1">
              <a:rPr lang="nl-BE" smtClean="0"/>
              <a:t>22/03/2026</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nl-NL"/>
              <a:t>Klik om de stijl te bewerken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B87AF9-7F78-4633-B097-C1FDEB3D3A3C}" type="datetime1">
              <a:rPr lang="nl-BE" smtClean="0"/>
              <a:t>22/03/2026</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B8AC5-FB54-4E7A-8AE2-203A07F59E13}"/>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0B14CE2E-6D9C-43E3-A9EF-9E75F5C90F6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776C13A-DE49-454C-B5FD-29509C50458E}"/>
              </a:ext>
            </a:extLst>
          </p:cNvPr>
          <p:cNvSpPr>
            <a:spLocks noGrp="1"/>
          </p:cNvSpPr>
          <p:nvPr>
            <p:ph type="dt" sz="half" idx="10"/>
          </p:nvPr>
        </p:nvSpPr>
        <p:spPr/>
        <p:txBody>
          <a:bodyPr/>
          <a:lstStyle/>
          <a:p>
            <a:fld id="{4306B536-FECF-4AA9-BCA4-4F9144618A09}"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4958B462-86ED-4A64-A2C4-E54AD9D5C366}"/>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D557B242-9B8A-475A-9ECE-C1807F7FA66D}"/>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91414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87A9B-0E48-4E21-8FB2-3563E1CCECF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4305DFC-F204-4592-AE61-45720F0B45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6849FC1-50E5-46EE-A76F-79C886051A30}"/>
              </a:ext>
            </a:extLst>
          </p:cNvPr>
          <p:cNvSpPr>
            <a:spLocks noGrp="1"/>
          </p:cNvSpPr>
          <p:nvPr>
            <p:ph type="dt" sz="half" idx="10"/>
          </p:nvPr>
        </p:nvSpPr>
        <p:spPr/>
        <p:txBody>
          <a:bodyPr/>
          <a:lstStyle/>
          <a:p>
            <a:fld id="{4F5E32E7-D981-4EB4-8CA9-38BBFB5D7747}"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AA6DF28C-D81A-4EB4-B601-5BEA723F25B6}"/>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AC1F16B2-289D-448F-8279-24736EE2D276}"/>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11127388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B92F4-F2CE-4E27-9AFC-426EBE5B04E0}"/>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AB37DED-73A3-479B-9C1B-4287181874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3213C6-B516-4F95-87D3-15FAA974379C}"/>
              </a:ext>
            </a:extLst>
          </p:cNvPr>
          <p:cNvSpPr>
            <a:spLocks noGrp="1"/>
          </p:cNvSpPr>
          <p:nvPr>
            <p:ph type="dt" sz="half" idx="10"/>
          </p:nvPr>
        </p:nvSpPr>
        <p:spPr/>
        <p:txBody>
          <a:bodyPr/>
          <a:lstStyle/>
          <a:p>
            <a:fld id="{B73A675F-E37F-4130-B844-D9ECD203E079}"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DABEDE59-E125-463B-AA2D-1962EE9FE30A}"/>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4AC60057-0E05-4BDF-A4DD-CDFCD8F4C9E5}"/>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282957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3157-B139-46A0-BAA2-20597378A79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7CCAE1E-9C0E-464F-8248-92FE3DB608C4}"/>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1102081-FCD5-4230-9A9A-2CBBE48B0E90}"/>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D7E79B0-46A6-49C9-9669-A1F8BA19B394}"/>
              </a:ext>
            </a:extLst>
          </p:cNvPr>
          <p:cNvSpPr>
            <a:spLocks noGrp="1"/>
          </p:cNvSpPr>
          <p:nvPr>
            <p:ph type="dt" sz="half" idx="10"/>
          </p:nvPr>
        </p:nvSpPr>
        <p:spPr/>
        <p:txBody>
          <a:bodyPr/>
          <a:lstStyle/>
          <a:p>
            <a:fld id="{4F5E32E7-D981-4EB4-8CA9-38BBFB5D7747}" type="datetime1">
              <a:rPr lang="nl-BE" smtClean="0"/>
              <a:t>22/03/2026</a:t>
            </a:fld>
            <a:endParaRPr lang="nl-BE" dirty="0"/>
          </a:p>
        </p:txBody>
      </p:sp>
      <p:sp>
        <p:nvSpPr>
          <p:cNvPr id="6" name="Tijdelijke aanduiding voor voettekst 5">
            <a:extLst>
              <a:ext uri="{FF2B5EF4-FFF2-40B4-BE49-F238E27FC236}">
                <a16:creationId xmlns:a16="http://schemas.microsoft.com/office/drawing/2014/main" id="{F9570D42-044A-4C97-BB34-B46996D75EBC}"/>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01BA9FD0-B3AF-4FE1-85F3-422ED9BDFB91}"/>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233242520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5856B-1FDD-4088-86AE-2AD06D7AC72D}"/>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55A1F48-9A8F-4445-854C-2DC8FAB2F9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AA18FFA-067C-4D53-8BA9-00B3FE8689CA}"/>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81FF6F53-116D-4CC2-9258-5C53D27B2F7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16372E-44AB-4A82-BCC5-4096C75847E1}"/>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90BE5CE-953B-4D4C-9225-08BDCFAF0396}"/>
              </a:ext>
            </a:extLst>
          </p:cNvPr>
          <p:cNvSpPr>
            <a:spLocks noGrp="1"/>
          </p:cNvSpPr>
          <p:nvPr>
            <p:ph type="dt" sz="half" idx="10"/>
          </p:nvPr>
        </p:nvSpPr>
        <p:spPr/>
        <p:txBody>
          <a:bodyPr/>
          <a:lstStyle/>
          <a:p>
            <a:fld id="{2F8E61E2-40F7-48EF-950A-15B4CC187A0E}" type="datetime1">
              <a:rPr lang="nl-BE" smtClean="0"/>
              <a:t>22/03/2026</a:t>
            </a:fld>
            <a:endParaRPr lang="nl-BE" dirty="0"/>
          </a:p>
        </p:txBody>
      </p:sp>
      <p:sp>
        <p:nvSpPr>
          <p:cNvPr id="8" name="Tijdelijke aanduiding voor voettekst 7">
            <a:extLst>
              <a:ext uri="{FF2B5EF4-FFF2-40B4-BE49-F238E27FC236}">
                <a16:creationId xmlns:a16="http://schemas.microsoft.com/office/drawing/2014/main" id="{4F1E7CD6-8D44-4B3F-898D-1C925439AD2E}"/>
              </a:ext>
            </a:extLst>
          </p:cNvPr>
          <p:cNvSpPr>
            <a:spLocks noGrp="1"/>
          </p:cNvSpPr>
          <p:nvPr>
            <p:ph type="ftr" sz="quarter" idx="11"/>
          </p:nvPr>
        </p:nvSpPr>
        <p:spPr/>
        <p:txBody>
          <a:bodyPr/>
          <a:lstStyle/>
          <a:p>
            <a:endParaRPr lang="nl-BE" dirty="0"/>
          </a:p>
        </p:txBody>
      </p:sp>
      <p:sp>
        <p:nvSpPr>
          <p:cNvPr id="9" name="Tijdelijke aanduiding voor dianummer 8">
            <a:extLst>
              <a:ext uri="{FF2B5EF4-FFF2-40B4-BE49-F238E27FC236}">
                <a16:creationId xmlns:a16="http://schemas.microsoft.com/office/drawing/2014/main" id="{1312AEE4-87BA-4111-A530-FC91D4D88542}"/>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110803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B0726-4062-4A53-B78C-A9EA25A7D167}"/>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3BE4CA7-ABA7-4B4F-8733-A873A32A9B55}"/>
              </a:ext>
            </a:extLst>
          </p:cNvPr>
          <p:cNvSpPr>
            <a:spLocks noGrp="1"/>
          </p:cNvSpPr>
          <p:nvPr>
            <p:ph type="dt" sz="half" idx="10"/>
          </p:nvPr>
        </p:nvSpPr>
        <p:spPr/>
        <p:txBody>
          <a:bodyPr/>
          <a:lstStyle/>
          <a:p>
            <a:fld id="{CAEC26D5-84B9-401F-81B0-E0555E659A34}" type="datetime1">
              <a:rPr lang="nl-BE" smtClean="0"/>
              <a:t>22/03/2026</a:t>
            </a:fld>
            <a:endParaRPr lang="nl-BE" dirty="0"/>
          </a:p>
        </p:txBody>
      </p:sp>
      <p:sp>
        <p:nvSpPr>
          <p:cNvPr id="4" name="Tijdelijke aanduiding voor voettekst 3">
            <a:extLst>
              <a:ext uri="{FF2B5EF4-FFF2-40B4-BE49-F238E27FC236}">
                <a16:creationId xmlns:a16="http://schemas.microsoft.com/office/drawing/2014/main" id="{429E9A8C-4A63-4B75-AAE9-5B0C95C98F8B}"/>
              </a:ext>
            </a:extLst>
          </p:cNvPr>
          <p:cNvSpPr>
            <a:spLocks noGrp="1"/>
          </p:cNvSpPr>
          <p:nvPr>
            <p:ph type="ftr" sz="quarter" idx="11"/>
          </p:nvPr>
        </p:nvSpPr>
        <p:spPr/>
        <p:txBody>
          <a:bodyPr/>
          <a:lstStyle/>
          <a:p>
            <a:endParaRPr lang="nl-BE" dirty="0"/>
          </a:p>
        </p:txBody>
      </p:sp>
      <p:sp>
        <p:nvSpPr>
          <p:cNvPr id="5" name="Tijdelijke aanduiding voor dianummer 4">
            <a:extLst>
              <a:ext uri="{FF2B5EF4-FFF2-40B4-BE49-F238E27FC236}">
                <a16:creationId xmlns:a16="http://schemas.microsoft.com/office/drawing/2014/main" id="{64BF37C9-0C3D-4EA1-9EDF-5A8431BE9CDB}"/>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9372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0CA1F3-DD80-4C38-B05D-C9C1939B2D1A}"/>
              </a:ext>
            </a:extLst>
          </p:cNvPr>
          <p:cNvSpPr>
            <a:spLocks noGrp="1"/>
          </p:cNvSpPr>
          <p:nvPr>
            <p:ph type="dt" sz="half" idx="10"/>
          </p:nvPr>
        </p:nvSpPr>
        <p:spPr/>
        <p:txBody>
          <a:bodyPr/>
          <a:lstStyle/>
          <a:p>
            <a:fld id="{B765374D-A70A-4A9D-B668-AC8AA361ABC3}" type="datetime1">
              <a:rPr lang="nl-BE" smtClean="0"/>
              <a:t>22/03/2026</a:t>
            </a:fld>
            <a:endParaRPr lang="nl-BE" dirty="0"/>
          </a:p>
        </p:txBody>
      </p:sp>
      <p:sp>
        <p:nvSpPr>
          <p:cNvPr id="3" name="Tijdelijke aanduiding voor voettekst 2">
            <a:extLst>
              <a:ext uri="{FF2B5EF4-FFF2-40B4-BE49-F238E27FC236}">
                <a16:creationId xmlns:a16="http://schemas.microsoft.com/office/drawing/2014/main" id="{7902AB64-8250-4CBD-A623-A325B71FD080}"/>
              </a:ext>
            </a:extLst>
          </p:cNvPr>
          <p:cNvSpPr>
            <a:spLocks noGrp="1"/>
          </p:cNvSpPr>
          <p:nvPr>
            <p:ph type="ftr" sz="quarter" idx="11"/>
          </p:nvPr>
        </p:nvSpPr>
        <p:spPr/>
        <p:txBody>
          <a:bodyPr/>
          <a:lstStyle/>
          <a:p>
            <a:endParaRPr lang="nl-BE" dirty="0"/>
          </a:p>
        </p:txBody>
      </p:sp>
      <p:sp>
        <p:nvSpPr>
          <p:cNvPr id="4" name="Tijdelijke aanduiding voor dianummer 3">
            <a:extLst>
              <a:ext uri="{FF2B5EF4-FFF2-40B4-BE49-F238E27FC236}">
                <a16:creationId xmlns:a16="http://schemas.microsoft.com/office/drawing/2014/main" id="{67600A1F-E10E-4EA4-BAB7-E50735C0545C}"/>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327930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21E7A-8774-4C33-BFB6-14E2F9F5F946}"/>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F522B6-19F1-4B46-B4D0-750F5495E8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E825D25-2489-424D-9D55-9E78950227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8AC71E-FBB9-425E-996B-F145F5B487F3}"/>
              </a:ext>
            </a:extLst>
          </p:cNvPr>
          <p:cNvSpPr>
            <a:spLocks noGrp="1"/>
          </p:cNvSpPr>
          <p:nvPr>
            <p:ph type="dt" sz="half" idx="10"/>
          </p:nvPr>
        </p:nvSpPr>
        <p:spPr/>
        <p:txBody>
          <a:bodyPr/>
          <a:lstStyle/>
          <a:p>
            <a:fld id="{B62F0E71-BA21-4CEA-91F6-71A114D1F2D8}" type="datetime1">
              <a:rPr lang="nl-BE" smtClean="0"/>
              <a:t>22/03/2026</a:t>
            </a:fld>
            <a:endParaRPr lang="nl-BE" dirty="0"/>
          </a:p>
        </p:txBody>
      </p:sp>
      <p:sp>
        <p:nvSpPr>
          <p:cNvPr id="6" name="Tijdelijke aanduiding voor voettekst 5">
            <a:extLst>
              <a:ext uri="{FF2B5EF4-FFF2-40B4-BE49-F238E27FC236}">
                <a16:creationId xmlns:a16="http://schemas.microsoft.com/office/drawing/2014/main" id="{FE8E345F-5E29-476C-8C66-CA900BA4F420}"/>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70F59CCA-E547-4E21-A711-558502CD0257}"/>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389119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6ACED4-B56E-47E4-8F37-4AA235BBF5D9}" type="datetime1">
              <a:rPr lang="nl-BE" smtClean="0"/>
              <a:t>22/03/2026</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47806F6-A384-4FD6-A469-B0B4E7E0C083}" type="slidenum">
              <a:rPr lang="nl-BE" smtClean="0"/>
              <a:t>‹nr.›</a:t>
            </a:fld>
            <a:endParaRPr lang="nl-BE" dirty="0"/>
          </a:p>
        </p:txBody>
      </p:sp>
      <p:sp>
        <p:nvSpPr>
          <p:cNvPr id="8" name="Title 7"/>
          <p:cNvSpPr>
            <a:spLocks noGrp="1"/>
          </p:cNvSpPr>
          <p:nvPr>
            <p:ph type="title"/>
          </p:nvPr>
        </p:nvSpPr>
        <p:spPr/>
        <p:txBody>
          <a:bodyPr/>
          <a:lstStyle/>
          <a:p>
            <a:r>
              <a:rPr lang="nl-NL"/>
              <a:t>Klik om de stijl te bewerken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7E7EA-83E6-4594-B74F-FEC31072F7CF}"/>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21ABD17-0588-4398-A84A-3D2480AA3D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D60CE60D-5901-407F-969A-79170F7D4D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C00C20-070A-4400-B9AB-4A5FE60C0A42}"/>
              </a:ext>
            </a:extLst>
          </p:cNvPr>
          <p:cNvSpPr>
            <a:spLocks noGrp="1"/>
          </p:cNvSpPr>
          <p:nvPr>
            <p:ph type="dt" sz="half" idx="10"/>
          </p:nvPr>
        </p:nvSpPr>
        <p:spPr/>
        <p:txBody>
          <a:bodyPr/>
          <a:lstStyle/>
          <a:p>
            <a:fld id="{BB284B31-56E7-443A-922C-7D879BC6D36C}" type="datetime1">
              <a:rPr lang="nl-BE" smtClean="0"/>
              <a:t>22/03/2026</a:t>
            </a:fld>
            <a:endParaRPr lang="nl-BE" dirty="0"/>
          </a:p>
        </p:txBody>
      </p:sp>
      <p:sp>
        <p:nvSpPr>
          <p:cNvPr id="6" name="Tijdelijke aanduiding voor voettekst 5">
            <a:extLst>
              <a:ext uri="{FF2B5EF4-FFF2-40B4-BE49-F238E27FC236}">
                <a16:creationId xmlns:a16="http://schemas.microsoft.com/office/drawing/2014/main" id="{8E8A9775-E95B-4B94-B004-22E22FA1BC92}"/>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96B1D0DB-668D-4A88-BF7B-722DD7A223A6}"/>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322186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5813B-9733-49A0-BA33-69A614BDAB3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0F1D00C-A57D-4F3A-8C6D-F1F78911B4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B39CAC-2937-40A1-A916-5C62405413AC}"/>
              </a:ext>
            </a:extLst>
          </p:cNvPr>
          <p:cNvSpPr>
            <a:spLocks noGrp="1"/>
          </p:cNvSpPr>
          <p:nvPr>
            <p:ph type="dt" sz="half" idx="10"/>
          </p:nvPr>
        </p:nvSpPr>
        <p:spPr/>
        <p:txBody>
          <a:bodyPr/>
          <a:lstStyle/>
          <a:p>
            <a:fld id="{7485A29D-8330-4066-A926-644BC2F7DD2E}"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EE3C56E8-76F8-491B-AC8F-50DAA777169B}"/>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F8DAD901-E875-493F-809A-8EB0B2CBF6B6}"/>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3354730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387368-E0EB-494F-B1F8-0E4FEF5D5EAA}"/>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F128109-1F84-465E-AAB2-349F97EF7BBA}"/>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9B27969-9200-4E49-A15A-C6E6F767E006}"/>
              </a:ext>
            </a:extLst>
          </p:cNvPr>
          <p:cNvSpPr>
            <a:spLocks noGrp="1"/>
          </p:cNvSpPr>
          <p:nvPr>
            <p:ph type="dt" sz="half" idx="10"/>
          </p:nvPr>
        </p:nvSpPr>
        <p:spPr/>
        <p:txBody>
          <a:bodyPr/>
          <a:lstStyle/>
          <a:p>
            <a:fld id="{0CB87AF9-7F78-4633-B097-C1FDEB3D3A3C}"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48424A74-44D2-4A15-B377-F58815DAEA78}"/>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E0E0F7EC-798A-4785-AC93-C04F031C0B92}"/>
              </a:ext>
            </a:extLst>
          </p:cNvPr>
          <p:cNvSpPr>
            <a:spLocks noGrp="1"/>
          </p:cNvSpPr>
          <p:nvPr>
            <p:ph type="sldNum" sz="quarter" idx="12"/>
          </p:nvPr>
        </p:nvSpPr>
        <p:spPr/>
        <p:txBody>
          <a:bodyPr/>
          <a:lstStyle/>
          <a:p>
            <a:fld id="{447806F6-A384-4FD6-A469-B0B4E7E0C083}" type="slidenum">
              <a:rPr lang="nl-BE" smtClean="0"/>
              <a:t>‹nr.›</a:t>
            </a:fld>
            <a:endParaRPr lang="nl-BE" dirty="0"/>
          </a:p>
        </p:txBody>
      </p:sp>
    </p:spTree>
    <p:extLst>
      <p:ext uri="{BB962C8B-B14F-4D97-AF65-F5344CB8AC3E}">
        <p14:creationId xmlns:p14="http://schemas.microsoft.com/office/powerpoint/2010/main" val="122691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36FB038-7DCB-4105-9D98-67C1332E31DC}"/>
              </a:ext>
            </a:extLst>
          </p:cNvPr>
          <p:cNvSpPr>
            <a:spLocks noGrp="1"/>
          </p:cNvSpPr>
          <p:nvPr>
            <p:ph type="body" sz="quarter" idx="10"/>
          </p:nvPr>
        </p:nvSpPr>
        <p:spPr>
          <a:xfrm>
            <a:off x="347529" y="1082757"/>
            <a:ext cx="8401938" cy="4993290"/>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BE" dirty="0"/>
          </a:p>
        </p:txBody>
      </p:sp>
      <p:sp>
        <p:nvSpPr>
          <p:cNvPr id="8" name="Title 7">
            <a:extLst>
              <a:ext uri="{FF2B5EF4-FFF2-40B4-BE49-F238E27FC236}">
                <a16:creationId xmlns:a16="http://schemas.microsoft.com/office/drawing/2014/main" id="{723A295A-722A-40BB-A806-C5A9E7F28E28}"/>
              </a:ext>
            </a:extLst>
          </p:cNvPr>
          <p:cNvSpPr>
            <a:spLocks noGrp="1"/>
          </p:cNvSpPr>
          <p:nvPr>
            <p:ph type="title"/>
          </p:nvPr>
        </p:nvSpPr>
        <p:spPr/>
        <p:txBody>
          <a:bodyPr/>
          <a:lstStyle/>
          <a:p>
            <a:r>
              <a:rPr lang="nl-BE"/>
              <a:t>Titelstijl van model bewerken</a:t>
            </a:r>
            <a:endParaRPr lang="nl-BE" dirty="0"/>
          </a:p>
        </p:txBody>
      </p:sp>
    </p:spTree>
    <p:extLst>
      <p:ext uri="{BB962C8B-B14F-4D97-AF65-F5344CB8AC3E}">
        <p14:creationId xmlns:p14="http://schemas.microsoft.com/office/powerpoint/2010/main" val="42247656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nl-NL"/>
              <a:t>Klik om de stijl te bewerken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73A675F-E37F-4130-B844-D9ECD203E079}" type="datetime1">
              <a:rPr lang="nl-BE" smtClean="0"/>
              <a:t>22/03/2026</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65271D-6A88-4545-84A5-EDD249D68556}" type="datetime1">
              <a:rPr lang="nl-BE" smtClean="0"/>
              <a:t>22/03/2026</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47806F6-A384-4FD6-A469-B0B4E7E0C083}" type="slidenum">
              <a:rPr lang="nl-BE" smtClean="0"/>
              <a:t>‹nr.›</a:t>
            </a:fld>
            <a:endParaRPr lang="nl-BE" dirty="0"/>
          </a:p>
        </p:txBody>
      </p:sp>
      <p:sp>
        <p:nvSpPr>
          <p:cNvPr id="8" name="Title 7"/>
          <p:cNvSpPr>
            <a:spLocks noGrp="1"/>
          </p:cNvSpPr>
          <p:nvPr>
            <p:ph type="title"/>
          </p:nvPr>
        </p:nvSpPr>
        <p:spPr/>
        <p:txBody>
          <a:bodyPr/>
          <a:lstStyle/>
          <a:p>
            <a:r>
              <a:rPr lang="nl-NL"/>
              <a:t>Klik om de stijl te bewerken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nl-NL"/>
              <a:t>Klik om de modelstijlen te bewerken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F8E61E2-40F7-48EF-950A-15B4CC187A0E}" type="datetime1">
              <a:rPr lang="nl-BE" smtClean="0"/>
              <a:t>22/03/2026</a:t>
            </a:fld>
            <a:endParaRPr lang="nl-BE" dirty="0"/>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447806F6-A384-4FD6-A469-B0B4E7E0C083}" type="slidenum">
              <a:rPr lang="nl-BE" smtClean="0"/>
              <a:t>‹nr.›</a:t>
            </a:fld>
            <a:endParaRPr lang="nl-BE" dirty="0"/>
          </a:p>
        </p:txBody>
      </p:sp>
      <p:sp>
        <p:nvSpPr>
          <p:cNvPr id="10" name="Title 9"/>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AEC26D5-84B9-401F-81B0-E0555E659A34}" type="datetime1">
              <a:rPr lang="nl-BE" smtClean="0"/>
              <a:t>22/03/2026</a:t>
            </a:fld>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5374D-A70A-4A9D-B668-AC8AA361ABC3}" type="datetime1">
              <a:rPr lang="nl-BE" smtClean="0"/>
              <a:t>22/03/2026</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nl-NL"/>
              <a:t>Klik om de stijl te bewerken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2F0E71-BA21-4CEA-91F6-71A114D1F2D8}" type="datetime1">
              <a:rPr lang="nl-BE" smtClean="0"/>
              <a:t>22/03/2026</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47806F6-A384-4FD6-A469-B0B4E7E0C083}" type="slidenum">
              <a:rPr lang="nl-BE" smtClean="0"/>
              <a:t>‹nr.›</a:t>
            </a:fld>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B284B31-56E7-443A-922C-7D879BC6D36C}" type="datetime1">
              <a:rPr lang="nl-BE" smtClean="0"/>
              <a:t>22/03/2026</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47806F6-A384-4FD6-A469-B0B4E7E0C083}" type="slidenum">
              <a:rPr lang="nl-BE" smtClean="0"/>
              <a:t>‹nr.›</a:t>
            </a:fld>
            <a:endParaRPr lang="nl-BE"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nl-NL"/>
              <a:t>Klik om de stijl te bewerken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nl-NL"/>
              <a:t>Klik om de stijl te bewerken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F5E32E7-D981-4EB4-8CA9-38BBFB5D7747}" type="datetime1">
              <a:rPr lang="nl-BE" smtClean="0"/>
              <a:t>22/03/2026</a:t>
            </a:fld>
            <a:endParaRPr lang="nl-BE"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nl-BE"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47806F6-A384-4FD6-A469-B0B4E7E0C083}" type="slidenum">
              <a:rPr lang="nl-BE" smtClean="0"/>
              <a:t>‹nr.›</a:t>
            </a:fld>
            <a:endParaRPr lang="nl-BE"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2E5D65-83BA-47F5-A836-A883A97D35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1D58162-718B-462B-9D45-03BAC9A526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F1A2EB5-799A-4FD0-B91F-C26B3BB0DA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5E32E7-D981-4EB4-8CA9-38BBFB5D7747}" type="datetime1">
              <a:rPr lang="nl-BE" smtClean="0"/>
              <a:t>22/03/2026</a:t>
            </a:fld>
            <a:endParaRPr lang="nl-BE" dirty="0"/>
          </a:p>
        </p:txBody>
      </p:sp>
      <p:sp>
        <p:nvSpPr>
          <p:cNvPr id="5" name="Tijdelijke aanduiding voor voettekst 4">
            <a:extLst>
              <a:ext uri="{FF2B5EF4-FFF2-40B4-BE49-F238E27FC236}">
                <a16:creationId xmlns:a16="http://schemas.microsoft.com/office/drawing/2014/main" id="{667E4AB0-277E-4DA0-A465-8B835F0410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dirty="0"/>
          </a:p>
        </p:txBody>
      </p:sp>
      <p:sp>
        <p:nvSpPr>
          <p:cNvPr id="6" name="Tijdelijke aanduiding voor dianummer 5">
            <a:extLst>
              <a:ext uri="{FF2B5EF4-FFF2-40B4-BE49-F238E27FC236}">
                <a16:creationId xmlns:a16="http://schemas.microsoft.com/office/drawing/2014/main" id="{3DA352CE-BC5E-4CC4-97F5-BD88312B61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7806F6-A384-4FD6-A469-B0B4E7E0C083}" type="slidenum">
              <a:rPr lang="nl-BE" smtClean="0"/>
              <a:t>‹nr.›</a:t>
            </a:fld>
            <a:endParaRPr lang="nl-BE" dirty="0"/>
          </a:p>
        </p:txBody>
      </p:sp>
    </p:spTree>
    <p:extLst>
      <p:ext uri="{BB962C8B-B14F-4D97-AF65-F5344CB8AC3E}">
        <p14:creationId xmlns:p14="http://schemas.microsoft.com/office/powerpoint/2010/main" val="33091318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23.xml"/><Relationship Id="rId6" Type="http://schemas.openxmlformats.org/officeDocument/2006/relationships/image" Target="../media/image99.jpg"/><Relationship Id="rId5" Type="http://schemas.openxmlformats.org/officeDocument/2006/relationships/image" Target="../media/image105.emf"/><Relationship Id="rId4" Type="http://schemas.openxmlformats.org/officeDocument/2006/relationships/image" Target="../media/image104.png"/></Relationships>
</file>

<file path=ppt/slides/_rels/slide10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10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10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10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8.png"/><Relationship Id="rId5" Type="http://schemas.openxmlformats.org/officeDocument/2006/relationships/image" Target="../media/image45.png"/><Relationship Id="rId4" Type="http://schemas.openxmlformats.org/officeDocument/2006/relationships/image" Target="../media/image1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9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9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94.png"/></Relationships>
</file>

<file path=ppt/slides/_rels/slide9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9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8C4D85B-607E-E8E3-4ECF-D886A458AEF4}"/>
              </a:ext>
            </a:extLst>
          </p:cNvPr>
          <p:cNvSpPr txBox="1"/>
          <p:nvPr/>
        </p:nvSpPr>
        <p:spPr>
          <a:xfrm>
            <a:off x="611560" y="2420888"/>
            <a:ext cx="8208912" cy="584775"/>
          </a:xfrm>
          <a:prstGeom prst="rect">
            <a:avLst/>
          </a:prstGeom>
          <a:noFill/>
        </p:spPr>
        <p:txBody>
          <a:bodyPr wrap="square">
            <a:spAutoFit/>
          </a:bodyPr>
          <a:lstStyle/>
          <a:p>
            <a:r>
              <a:rPr lang="nl-BE" sz="3200" dirty="0">
                <a:solidFill>
                  <a:srgbClr val="0070C0"/>
                </a:solidFill>
              </a:rPr>
              <a:t>Studievragen – Duikerhulpverlener NELOS</a:t>
            </a:r>
            <a:endParaRPr lang="nl-BE" sz="3200" dirty="0"/>
          </a:p>
        </p:txBody>
      </p:sp>
      <p:sp>
        <p:nvSpPr>
          <p:cNvPr id="8" name="Tekstvak 7"/>
          <p:cNvSpPr txBox="1"/>
          <p:nvPr/>
        </p:nvSpPr>
        <p:spPr>
          <a:xfrm>
            <a:off x="2915816" y="6220409"/>
            <a:ext cx="3373206" cy="276999"/>
          </a:xfrm>
          <a:prstGeom prst="rect">
            <a:avLst/>
          </a:prstGeom>
          <a:noFill/>
        </p:spPr>
        <p:txBody>
          <a:bodyPr wrap="square" rtlCol="0">
            <a:spAutoFit/>
          </a:bodyPr>
          <a:lstStyle/>
          <a:p>
            <a:pPr algn="ctr"/>
            <a:r>
              <a:rPr lang="nl-BE" sz="1200" dirty="0"/>
              <a:t>Laatste update: 22 maart 2026</a:t>
            </a:r>
          </a:p>
        </p:txBody>
      </p:sp>
      <p:sp>
        <p:nvSpPr>
          <p:cNvPr id="2" name="Tekstvak 1">
            <a:extLst>
              <a:ext uri="{FF2B5EF4-FFF2-40B4-BE49-F238E27FC236}">
                <a16:creationId xmlns:a16="http://schemas.microsoft.com/office/drawing/2014/main" id="{85E7752C-B63E-BD1B-CD16-A80E9655FDAC}"/>
              </a:ext>
            </a:extLst>
          </p:cNvPr>
          <p:cNvSpPr txBox="1"/>
          <p:nvPr/>
        </p:nvSpPr>
        <p:spPr>
          <a:xfrm>
            <a:off x="1619672" y="3933056"/>
            <a:ext cx="5760640" cy="923330"/>
          </a:xfrm>
          <a:prstGeom prst="rect">
            <a:avLst/>
          </a:prstGeom>
          <a:noFill/>
        </p:spPr>
        <p:txBody>
          <a:bodyPr wrap="square" rtlCol="0">
            <a:spAutoFit/>
          </a:bodyPr>
          <a:lstStyle/>
          <a:p>
            <a:r>
              <a:rPr lang="nl-BE" dirty="0"/>
              <a:t>Samenvatting van de vragen theoretisch examen DHV</a:t>
            </a:r>
          </a:p>
          <a:p>
            <a:r>
              <a:rPr lang="nl-BE" dirty="0"/>
              <a:t>Opgesteld door Danny </a:t>
            </a:r>
            <a:r>
              <a:rPr lang="nl-BE" dirty="0" err="1"/>
              <a:t>Vanparys</a:t>
            </a:r>
            <a:r>
              <a:rPr lang="nl-BE" dirty="0"/>
              <a:t>, Filip Gallant en Herman Van Bogaert</a:t>
            </a:r>
          </a:p>
        </p:txBody>
      </p:sp>
    </p:spTree>
    <p:extLst>
      <p:ext uri="{BB962C8B-B14F-4D97-AF65-F5344CB8AC3E}">
        <p14:creationId xmlns:p14="http://schemas.microsoft.com/office/powerpoint/2010/main" val="51050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116632"/>
            <a:ext cx="7919699" cy="2862322"/>
          </a:xfrm>
          <a:prstGeom prst="rect">
            <a:avLst/>
          </a:prstGeom>
        </p:spPr>
        <p:txBody>
          <a:bodyPr wrap="square">
            <a:spAutoFit/>
          </a:bodyPr>
          <a:lstStyle/>
          <a:p>
            <a:r>
              <a:rPr lang="nl-BE" sz="2000" dirty="0">
                <a:solidFill>
                  <a:srgbClr val="FF0000"/>
                </a:solidFill>
              </a:rPr>
              <a:t>Hart en bloedvaten. Welke bewering(en) is/zijn juist?</a:t>
            </a:r>
          </a:p>
          <a:p>
            <a:r>
              <a:rPr lang="nl-BE" sz="2000" dirty="0">
                <a:solidFill>
                  <a:srgbClr val="00B050"/>
                </a:solidFill>
              </a:rPr>
              <a:t>2021</a:t>
            </a:r>
          </a:p>
          <a:p>
            <a:pPr marL="457200" indent="-457200">
              <a:buFont typeface="+mj-lt"/>
              <a:buAutoNum type="alphaLcParenR"/>
            </a:pPr>
            <a:r>
              <a:rPr lang="nl-BE" sz="2000" dirty="0"/>
              <a:t>Het hart bestaat uit een linker en rechter voorkamer en kamer met hiertussen een klep.</a:t>
            </a:r>
          </a:p>
          <a:p>
            <a:pPr marL="457200" indent="-457200">
              <a:buFont typeface="+mj-lt"/>
              <a:buAutoNum type="alphaLcParenR"/>
            </a:pPr>
            <a:r>
              <a:rPr lang="nl-BE" sz="2000" dirty="0"/>
              <a:t>De grote bloedsomloop voert zuurstofarm bloed naar de longen.</a:t>
            </a:r>
          </a:p>
          <a:p>
            <a:pPr marL="457200" indent="-457200">
              <a:buFont typeface="+mj-lt"/>
              <a:buAutoNum type="alphaLcParenR"/>
            </a:pPr>
            <a:r>
              <a:rPr lang="nl-BE" sz="2000" dirty="0"/>
              <a:t>Alle slagaders vervoeren zuurstofrijk bloed weg uit het hart.</a:t>
            </a:r>
          </a:p>
          <a:p>
            <a:pPr marL="457200" indent="-457200">
              <a:buFont typeface="+mj-lt"/>
              <a:buAutoNum type="alphaLcParenR"/>
            </a:pPr>
            <a:r>
              <a:rPr lang="nl-BE" sz="2000" dirty="0"/>
              <a:t>De aorta voert het bloed vanuit het lichaam terug naar het hart.</a:t>
            </a:r>
          </a:p>
        </p:txBody>
      </p:sp>
      <p:sp>
        <p:nvSpPr>
          <p:cNvPr id="13" name="Tijdelijke aanduiding voor dianummer 2">
            <a:extLst>
              <a:ext uri="{FF2B5EF4-FFF2-40B4-BE49-F238E27FC236}">
                <a16:creationId xmlns:a16="http://schemas.microsoft.com/office/drawing/2014/main" id="{F6282829-E571-4E1D-A341-E8BEB6664151}"/>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10</a:t>
            </a:fld>
            <a:endParaRPr lang="nl-BE" dirty="0"/>
          </a:p>
        </p:txBody>
      </p:sp>
      <p:pic>
        <p:nvPicPr>
          <p:cNvPr id="3" name="Picture 1">
            <a:extLst>
              <a:ext uri="{FF2B5EF4-FFF2-40B4-BE49-F238E27FC236}">
                <a16:creationId xmlns:a16="http://schemas.microsoft.com/office/drawing/2014/main" id="{D9C0BDB4-DF40-1533-2451-7322FC606C72}"/>
              </a:ext>
            </a:extLst>
          </p:cNvPr>
          <p:cNvPicPr>
            <a:picLocks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878347" y="2724124"/>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hoek 15"/>
          <p:cNvSpPr/>
          <p:nvPr/>
        </p:nvSpPr>
        <p:spPr>
          <a:xfrm>
            <a:off x="539552" y="3393001"/>
            <a:ext cx="7992888" cy="2554545"/>
          </a:xfrm>
          <a:prstGeom prst="rect">
            <a:avLst/>
          </a:prstGeom>
        </p:spPr>
        <p:txBody>
          <a:bodyPr wrap="square">
            <a:spAutoFit/>
          </a:bodyPr>
          <a:lstStyle/>
          <a:p>
            <a:r>
              <a:rPr lang="nl-BE" sz="2000" dirty="0">
                <a:solidFill>
                  <a:srgbClr val="FF0000"/>
                </a:solidFill>
              </a:rPr>
              <a:t>Wat is </a:t>
            </a:r>
            <a:r>
              <a:rPr lang="nl-BE" sz="2000" dirty="0" err="1">
                <a:solidFill>
                  <a:srgbClr val="FF0000"/>
                </a:solidFill>
              </a:rPr>
              <a:t>surfactant</a:t>
            </a:r>
            <a:r>
              <a:rPr lang="nl-BE" sz="2000" dirty="0">
                <a:solidFill>
                  <a:srgbClr val="FF0000"/>
                </a:solidFill>
              </a:rPr>
              <a:t>?</a:t>
            </a:r>
          </a:p>
          <a:p>
            <a:r>
              <a:rPr lang="nl-BE" sz="2000" dirty="0">
                <a:solidFill>
                  <a:srgbClr val="00B050"/>
                </a:solidFill>
              </a:rPr>
              <a:t>2022</a:t>
            </a:r>
            <a:endParaRPr lang="nl-BE" sz="2000" dirty="0"/>
          </a:p>
          <a:p>
            <a:pPr marL="457200" indent="-457200">
              <a:buFont typeface="+mj-lt"/>
              <a:buAutoNum type="alphaLcParenR"/>
            </a:pPr>
            <a:r>
              <a:rPr lang="nl-BE" sz="2000" dirty="0"/>
              <a:t>De eiwit laag die zich vormt rond stikstofbellen bij decompressieziekte.</a:t>
            </a:r>
          </a:p>
          <a:p>
            <a:pPr marL="457200" indent="-457200">
              <a:buFont typeface="+mj-lt"/>
              <a:buAutoNum type="alphaLcParenR"/>
            </a:pPr>
            <a:r>
              <a:rPr lang="nl-BE" sz="2000" dirty="0"/>
              <a:t>De vetrijke isolatielaag rond de zenuwbanen in het    ruggenmerg.</a:t>
            </a:r>
          </a:p>
          <a:p>
            <a:pPr marL="457200" indent="-457200">
              <a:buFont typeface="+mj-lt"/>
              <a:buAutoNum type="alphaLcParenR"/>
            </a:pPr>
            <a:r>
              <a:rPr lang="nl-BE" sz="2000" dirty="0"/>
              <a:t>De detergensachtige stof die de longblaasjes openhoudt.</a:t>
            </a:r>
          </a:p>
          <a:p>
            <a:pPr marL="457200" indent="-457200">
              <a:buFont typeface="+mj-lt"/>
              <a:buAutoNum type="alphaLcParenR"/>
            </a:pPr>
            <a:r>
              <a:rPr lang="nl-BE" sz="2000" dirty="0"/>
              <a:t>De vloeistoflaag die zich in het slakkenhuis bevindt.</a:t>
            </a:r>
          </a:p>
        </p:txBody>
      </p:sp>
      <p:pic>
        <p:nvPicPr>
          <p:cNvPr id="17" name="Picture 1"/>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48288" y="5988777"/>
            <a:ext cx="1727928" cy="53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4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827584" y="99799"/>
            <a:ext cx="8748972" cy="1180708"/>
          </a:xfrm>
          <a:prstGeom prst="rect">
            <a:avLst/>
          </a:prstGeom>
        </p:spPr>
        <p:txBody>
          <a:bodyPr wrap="square">
            <a:spAutoFit/>
          </a:bodyPr>
          <a:lstStyle/>
          <a:p>
            <a:pPr>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   K</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OEL-</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EHANDELINGS-</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ECHNIEK</a:t>
            </a: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a:t>
            </a:r>
            <a:r>
              <a:rPr lang="nl-BE"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dirty="0"/>
              <a:t>Koude “</a:t>
            </a:r>
            <a:r>
              <a:rPr lang="nl-BE" b="1" dirty="0"/>
              <a:t>verlicht de pijn” </a:t>
            </a:r>
            <a:r>
              <a:rPr lang="nl-BE" dirty="0"/>
              <a:t>&amp; “</a:t>
            </a:r>
            <a:r>
              <a:rPr lang="nl-BE" b="1" dirty="0"/>
              <a:t>beperkt</a:t>
            </a:r>
            <a:r>
              <a:rPr lang="nl-BE" dirty="0"/>
              <a:t> de </a:t>
            </a:r>
            <a:r>
              <a:rPr lang="nl-BE" b="1" dirty="0"/>
              <a:t>zwelling”</a:t>
            </a:r>
            <a:endParaRPr lang="nl-B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14A7EC28-0E63-40CD-9FA7-EC6E6F1E40C1}"/>
              </a:ext>
            </a:extLst>
          </p:cNvPr>
          <p:cNvSpPr/>
          <p:nvPr/>
        </p:nvSpPr>
        <p:spPr>
          <a:xfrm>
            <a:off x="188294" y="4070305"/>
            <a:ext cx="8877710" cy="2680798"/>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WANNEER?</a:t>
            </a:r>
            <a:b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Uitslag, blaasjes, netelkoorts, tentakelafdrukken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(uitgezonderd allergische reacties)</a:t>
            </a:r>
          </a:p>
          <a:p>
            <a:pPr>
              <a:lnSpc>
                <a:spcPct val="107000"/>
              </a:lnSpc>
              <a:spcAft>
                <a:spcPts val="0"/>
              </a:spcAft>
            </a:pPr>
            <a:endParaRPr lang="nl-BE" sz="1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VUURKORAAL – PORTUGEES OORLOGSCHIP</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 CIPRES STEKEND ZEEWIER</a:t>
            </a:r>
            <a:b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b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HAARKWALLEN – ZEENETELS</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 KRUISKWALLEN</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 ZEEANEMONEN</a:t>
            </a:r>
          </a:p>
          <a:p>
            <a:pPr>
              <a:lnSpc>
                <a:spcPct val="107000"/>
              </a:lnSpc>
            </a:pPr>
            <a:br>
              <a:rPr lang="nl-BE" sz="1000"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nl-BE" b="1" dirty="0">
                <a:latin typeface="Calibri" panose="020F0502020204030204" pitchFamily="34" charset="0"/>
                <a:ea typeface="Calibri" panose="020F0502020204030204" pitchFamily="34" charset="0"/>
                <a:cs typeface="Times New Roman" panose="02020603050405020304" pitchFamily="18" charset="0"/>
              </a:rPr>
              <a:t>Groot oppervlakte. “Druk-Immobilisatie-Verband” (DIV)              . . . (zie verder)</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nl-BE" b="1" dirty="0">
                <a:latin typeface="Calibri" panose="020F0502020204030204" pitchFamily="34" charset="0"/>
                <a:ea typeface="Calibri" panose="020F0502020204030204" pitchFamily="34" charset="0"/>
                <a:cs typeface="Times New Roman" panose="02020603050405020304" pitchFamily="18" charset="0"/>
              </a:rPr>
              <a:t>Pasta zuiveringszout met water 1:1</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 </a:t>
            </a:r>
            <a:r>
              <a:rPr lang="nl-BE" b="1" dirty="0">
                <a:latin typeface="Calibri" panose="020F0502020204030204" pitchFamily="34" charset="0"/>
                <a:ea typeface="Calibri" panose="020F0502020204030204" pitchFamily="34" charset="0"/>
                <a:cs typeface="Times New Roman" panose="02020603050405020304" pitchFamily="18" charset="0"/>
              </a:rPr>
              <a:t>Besprenkelen met 70% Alcohol</a:t>
            </a:r>
          </a:p>
        </p:txBody>
      </p:sp>
      <p:sp>
        <p:nvSpPr>
          <p:cNvPr id="17" name="Rechthoek 16">
            <a:extLst>
              <a:ext uri="{FF2B5EF4-FFF2-40B4-BE49-F238E27FC236}">
                <a16:creationId xmlns:a16="http://schemas.microsoft.com/office/drawing/2014/main" id="{9C210C51-E50A-4BB9-96AC-D3A1583ADE13}"/>
              </a:ext>
            </a:extLst>
          </p:cNvPr>
          <p:cNvSpPr/>
          <p:nvPr/>
        </p:nvSpPr>
        <p:spPr>
          <a:xfrm>
            <a:off x="8043849" y="0"/>
            <a:ext cx="915122"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KBT</a:t>
            </a:r>
          </a:p>
        </p:txBody>
      </p:sp>
      <p:sp>
        <p:nvSpPr>
          <p:cNvPr id="23" name="Rectangle 6">
            <a:extLst>
              <a:ext uri="{FF2B5EF4-FFF2-40B4-BE49-F238E27FC236}">
                <a16:creationId xmlns:a16="http://schemas.microsoft.com/office/drawing/2014/main" id="{219FD747-EC3B-44C7-BA95-3236F3DE8682}"/>
              </a:ext>
            </a:extLst>
          </p:cNvPr>
          <p:cNvSpPr>
            <a:spLocks noChangeArrowheads="1"/>
          </p:cNvSpPr>
          <p:nvPr/>
        </p:nvSpPr>
        <p:spPr bwMode="auto">
          <a:xfrm>
            <a:off x="234226" y="1300316"/>
            <a:ext cx="8606414"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HOE?</a:t>
            </a:r>
            <a:r>
              <a:rPr lang="nl-BE"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lvl="0"/>
            <a:endParaRPr kumimoji="0" lang="nl-BE" altLang="nl-BE"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nl-BE" dirty="0"/>
              <a:t> • Koelen kan met ijsblokjes in een zakje water, ijsblokjes, </a:t>
            </a:r>
            <a:br>
              <a:rPr lang="nl-BE" dirty="0"/>
            </a:br>
            <a:r>
              <a:rPr lang="nl-BE" dirty="0"/>
              <a:t>   of bij gebrek aan met een “</a:t>
            </a:r>
            <a:r>
              <a:rPr lang="nl-BE" i="1" dirty="0"/>
              <a:t>coldpack”</a:t>
            </a:r>
            <a:r>
              <a:rPr lang="nl-BE" dirty="0"/>
              <a:t>.  </a:t>
            </a:r>
          </a:p>
          <a:p>
            <a:r>
              <a:rPr lang="nl-BE" dirty="0"/>
              <a:t> • Een </a:t>
            </a:r>
            <a:r>
              <a:rPr lang="nl-BE" i="1" dirty="0"/>
              <a:t>coldpack</a:t>
            </a:r>
            <a:r>
              <a:rPr lang="nl-BE" dirty="0"/>
              <a:t> voor éénmalig gebruik of koud water: Alleen voor extremiteiten. </a:t>
            </a:r>
          </a:p>
          <a:p>
            <a:r>
              <a:rPr lang="nl-BE" dirty="0"/>
              <a:t> • Gebruik “</a:t>
            </a:r>
            <a:r>
              <a:rPr lang="nl-BE" i="1" dirty="0"/>
              <a:t>coldspray”</a:t>
            </a:r>
            <a:r>
              <a:rPr lang="nl-BE" dirty="0"/>
              <a:t> als men op geen andere manier kan koelen:</a:t>
            </a:r>
            <a:br>
              <a:rPr lang="nl-BE" dirty="0"/>
            </a:br>
            <a:r>
              <a:rPr lang="nl-BE" dirty="0"/>
              <a:t>    </a:t>
            </a:r>
            <a:r>
              <a:rPr lang="nl-BE" dirty="0">
                <a:sym typeface="Wingdings" panose="05000000000000000000" pitchFamily="2" charset="2"/>
              </a:rPr>
              <a:t></a:t>
            </a:r>
            <a:r>
              <a:rPr lang="nl-BE" dirty="0"/>
              <a:t>   Koel je eigen vingers mee ter controle van de koelintensiteit.</a:t>
            </a:r>
          </a:p>
          <a:p>
            <a:r>
              <a:rPr lang="nl-BE" dirty="0"/>
              <a:t> • Koel max.  </a:t>
            </a:r>
            <a:r>
              <a:rPr lang="nl-BE" b="1" dirty="0"/>
              <a:t>15 (à 20) minuten.</a:t>
            </a:r>
            <a:r>
              <a:rPr lang="nl-BE" dirty="0"/>
              <a:t>. </a:t>
            </a:r>
          </a:p>
          <a:p>
            <a:r>
              <a:rPr lang="nl-BE" dirty="0"/>
              <a:t> • Onderbreek de afkoeling als het slachtoffer er hinder van ondervindt. </a:t>
            </a:r>
          </a:p>
          <a:p>
            <a:r>
              <a:rPr lang="nl-BE" dirty="0"/>
              <a:t> • Het koelen kan de eerste </a:t>
            </a:r>
            <a:r>
              <a:rPr lang="nl-BE" b="1" dirty="0"/>
              <a:t>48u</a:t>
            </a:r>
            <a:r>
              <a:rPr lang="nl-BE" dirty="0"/>
              <a:t> om de </a:t>
            </a:r>
            <a:r>
              <a:rPr lang="nl-BE" b="1" dirty="0"/>
              <a:t>2u</a:t>
            </a:r>
            <a:r>
              <a:rPr lang="nl-BE" dirty="0"/>
              <a:t> herhaald worden.  </a:t>
            </a:r>
          </a:p>
        </p:txBody>
      </p:sp>
      <p:pic>
        <p:nvPicPr>
          <p:cNvPr id="24" name="Afbeelding 23">
            <a:extLst>
              <a:ext uri="{FF2B5EF4-FFF2-40B4-BE49-F238E27FC236}">
                <a16:creationId xmlns:a16="http://schemas.microsoft.com/office/drawing/2014/main" id="{2BC27ABE-864B-4413-BDAE-911ED8019E3F}"/>
              </a:ext>
            </a:extLst>
          </p:cNvPr>
          <p:cNvPicPr>
            <a:picLocks noChangeAspect="1"/>
          </p:cNvPicPr>
          <p:nvPr/>
        </p:nvPicPr>
        <p:blipFill>
          <a:blip r:embed="rId2"/>
          <a:stretch>
            <a:fillRect/>
          </a:stretch>
        </p:blipFill>
        <p:spPr>
          <a:xfrm>
            <a:off x="5906178" y="1039092"/>
            <a:ext cx="3155454" cy="725306"/>
          </a:xfrm>
          <a:prstGeom prst="rect">
            <a:avLst/>
          </a:prstGeom>
        </p:spPr>
      </p:pic>
      <p:sp>
        <p:nvSpPr>
          <p:cNvPr id="2" name="Tijdelijke aanduiding voor dianummer 1">
            <a:extLst>
              <a:ext uri="{FF2B5EF4-FFF2-40B4-BE49-F238E27FC236}">
                <a16:creationId xmlns:a16="http://schemas.microsoft.com/office/drawing/2014/main" id="{D12C58A0-20D7-4E39-A88C-E58956047605}"/>
              </a:ext>
            </a:extLst>
          </p:cNvPr>
          <p:cNvSpPr>
            <a:spLocks noGrp="1"/>
          </p:cNvSpPr>
          <p:nvPr>
            <p:ph type="sldNum" sz="quarter" idx="12"/>
          </p:nvPr>
        </p:nvSpPr>
        <p:spPr>
          <a:xfrm>
            <a:off x="7126906" y="6393076"/>
            <a:ext cx="1828800" cy="365125"/>
          </a:xfrm>
        </p:spPr>
        <p:txBody>
          <a:bodyPr/>
          <a:lstStyle/>
          <a:p>
            <a:fld id="{447806F6-A384-4FD6-A469-B0B4E7E0C083}" type="slidenum">
              <a:rPr lang="nl-BE" smtClean="0"/>
              <a:t>100</a:t>
            </a:fld>
            <a:endParaRPr lang="nl-BE" dirty="0"/>
          </a:p>
        </p:txBody>
      </p:sp>
      <p:sp>
        <p:nvSpPr>
          <p:cNvPr id="8" name="Tekstvak 7">
            <a:extLst>
              <a:ext uri="{FF2B5EF4-FFF2-40B4-BE49-F238E27FC236}">
                <a16:creationId xmlns:a16="http://schemas.microsoft.com/office/drawing/2014/main" id="{009CA9E8-63DA-498E-9B18-36969BEFDEDD}"/>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3" name="Tekstvak 2">
            <a:extLst>
              <a:ext uri="{FF2B5EF4-FFF2-40B4-BE49-F238E27FC236}">
                <a16:creationId xmlns:a16="http://schemas.microsoft.com/office/drawing/2014/main" id="{0D16D94A-04C0-981A-FB75-05B383D816C3}"/>
              </a:ext>
            </a:extLst>
          </p:cNvPr>
          <p:cNvSpPr txBox="1"/>
          <p:nvPr/>
        </p:nvSpPr>
        <p:spPr>
          <a:xfrm>
            <a:off x="0" y="144751"/>
            <a:ext cx="4767262" cy="369332"/>
          </a:xfrm>
          <a:prstGeom prst="rect">
            <a:avLst/>
          </a:prstGeom>
          <a:noFill/>
        </p:spPr>
        <p:txBody>
          <a:bodyPr wrap="square">
            <a:spAutoFit/>
          </a:bodyPr>
          <a:lstStyle/>
          <a:p>
            <a:r>
              <a:rPr lang="nl-BE" dirty="0"/>
              <a:t>15F: </a:t>
            </a:r>
          </a:p>
        </p:txBody>
      </p:sp>
    </p:spTree>
    <p:extLst>
      <p:ext uri="{BB962C8B-B14F-4D97-AF65-F5344CB8AC3E}">
        <p14:creationId xmlns:p14="http://schemas.microsoft.com/office/powerpoint/2010/main" val="598106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par>
                          <p:cTn id="16" fill="hold">
                            <p:stCondLst>
                              <p:cond delay="6000"/>
                            </p:stCondLst>
                            <p:childTnLst>
                              <p:par>
                                <p:cTn id="17" presetID="6" presetClass="entr" presetSubtype="16"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755576" y="70482"/>
            <a:ext cx="8748972" cy="1679242"/>
          </a:xfrm>
          <a:prstGeom prst="rect">
            <a:avLst/>
          </a:prstGeom>
        </p:spPr>
        <p:txBody>
          <a:bodyPr wrap="square">
            <a:spAutoFit/>
          </a:bodyPr>
          <a:lstStyle/>
          <a:p>
            <a:pPr>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4.   D</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RUK-</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MMOBILISATIE-</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ERBAND (-techniek)</a:t>
            </a: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a:t>
            </a:r>
            <a:r>
              <a:rPr lang="nl-B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dirty="0"/>
              <a:t>Het “</a:t>
            </a:r>
            <a:r>
              <a:rPr lang="nl-BE" b="1" dirty="0"/>
              <a:t>DIV</a:t>
            </a:r>
            <a:r>
              <a:rPr lang="nl-BE" dirty="0"/>
              <a:t>” zorgt ervoor dat het </a:t>
            </a:r>
            <a:r>
              <a:rPr lang="nl-BE" b="1" dirty="0"/>
              <a:t>gif</a:t>
            </a:r>
            <a:r>
              <a:rPr lang="nl-BE" dirty="0"/>
              <a:t> zich </a:t>
            </a:r>
            <a:r>
              <a:rPr lang="nl-BE" b="1" dirty="0"/>
              <a:t>niet</a:t>
            </a:r>
            <a:r>
              <a:rPr lang="nl-BE" dirty="0"/>
              <a:t> verder </a:t>
            </a:r>
            <a:r>
              <a:rPr lang="nl-BE" b="1" dirty="0"/>
              <a:t>verspreidt</a:t>
            </a:r>
            <a:r>
              <a:rPr lang="nl-BE" dirty="0"/>
              <a:t> in het lichaam via de </a:t>
            </a:r>
            <a:r>
              <a:rPr lang="nl-BE" b="1" dirty="0"/>
              <a:t>lymfevaten</a:t>
            </a:r>
            <a:r>
              <a:rPr lang="nl-BE" dirty="0"/>
              <a:t> naar de vitale </a:t>
            </a:r>
            <a:r>
              <a:rPr lang="nl-BE" b="1" dirty="0"/>
              <a:t>lichaamsdelen</a:t>
            </a:r>
            <a:r>
              <a:rPr lang="nl-BE" dirty="0"/>
              <a:t>.</a:t>
            </a:r>
            <a:r>
              <a:rPr lang="nl-BE" b="1" dirty="0"/>
              <a:t>  </a:t>
            </a:r>
            <a:endParaRPr lang="nl-BE" dirty="0"/>
          </a:p>
          <a:p>
            <a:pPr>
              <a:lnSpc>
                <a:spcPct val="107000"/>
              </a:lnSpc>
              <a:spcAft>
                <a:spcPts val="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14A7EC28-0E63-40CD-9FA7-EC6E6F1E40C1}"/>
              </a:ext>
            </a:extLst>
          </p:cNvPr>
          <p:cNvSpPr/>
          <p:nvPr/>
        </p:nvSpPr>
        <p:spPr>
          <a:xfrm>
            <a:off x="187151" y="4797152"/>
            <a:ext cx="8769698" cy="1659813"/>
          </a:xfrm>
          <a:prstGeom prst="rect">
            <a:avLst/>
          </a:prstGeom>
        </p:spPr>
        <p:txBody>
          <a:bodyPr wrap="square">
            <a:spAutoFit/>
          </a:bodyPr>
          <a:lstStyle/>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WANNEER?</a:t>
            </a:r>
          </a:p>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Steek- en bijtwonden:</a:t>
            </a:r>
          </a:p>
          <a:p>
            <a:pPr>
              <a:lnSpc>
                <a:spcPct val="107000"/>
              </a:lnSpc>
              <a:spcAft>
                <a:spcPts val="0"/>
              </a:spcAft>
            </a:pPr>
            <a:r>
              <a:rPr lang="nl-BE" sz="24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BLAUWGERINGDE OCTOPUS – KEGELSLAK – ZEESLANG</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nl-BE" b="1" dirty="0">
                <a:latin typeface="Calibri" panose="020F0502020204030204" pitchFamily="34" charset="0"/>
                <a:ea typeface="Calibri" panose="020F0502020204030204" pitchFamily="34" charset="0"/>
                <a:cs typeface="Times New Roman" panose="02020603050405020304" pitchFamily="18" charset="0"/>
              </a:rPr>
              <a:t> Snel gespecialiseerde hulp = Gif-code 4: Er bestaat een ANTIGIF!</a:t>
            </a:r>
          </a:p>
        </p:txBody>
      </p:sp>
      <p:sp>
        <p:nvSpPr>
          <p:cNvPr id="17" name="Rechthoek 16">
            <a:extLst>
              <a:ext uri="{FF2B5EF4-FFF2-40B4-BE49-F238E27FC236}">
                <a16:creationId xmlns:a16="http://schemas.microsoft.com/office/drawing/2014/main" id="{9C210C51-E50A-4BB9-96AC-D3A1583ADE13}"/>
              </a:ext>
            </a:extLst>
          </p:cNvPr>
          <p:cNvSpPr/>
          <p:nvPr/>
        </p:nvSpPr>
        <p:spPr>
          <a:xfrm>
            <a:off x="8043849" y="0"/>
            <a:ext cx="872355"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DIV</a:t>
            </a:r>
          </a:p>
        </p:txBody>
      </p:sp>
      <p:pic>
        <p:nvPicPr>
          <p:cNvPr id="24" name="Afbeelding 23">
            <a:extLst>
              <a:ext uri="{FF2B5EF4-FFF2-40B4-BE49-F238E27FC236}">
                <a16:creationId xmlns:a16="http://schemas.microsoft.com/office/drawing/2014/main" id="{2BC27ABE-864B-4413-BDAE-911ED8019E3F}"/>
              </a:ext>
            </a:extLst>
          </p:cNvPr>
          <p:cNvPicPr>
            <a:picLocks noChangeAspect="1"/>
          </p:cNvPicPr>
          <p:nvPr/>
        </p:nvPicPr>
        <p:blipFill>
          <a:blip r:embed="rId2"/>
          <a:stretch>
            <a:fillRect/>
          </a:stretch>
        </p:blipFill>
        <p:spPr>
          <a:xfrm>
            <a:off x="2843808" y="1544468"/>
            <a:ext cx="3155454" cy="725306"/>
          </a:xfrm>
          <a:prstGeom prst="rect">
            <a:avLst/>
          </a:prstGeom>
        </p:spPr>
      </p:pic>
      <p:sp>
        <p:nvSpPr>
          <p:cNvPr id="2" name="Rechthoek 1">
            <a:extLst>
              <a:ext uri="{FF2B5EF4-FFF2-40B4-BE49-F238E27FC236}">
                <a16:creationId xmlns:a16="http://schemas.microsoft.com/office/drawing/2014/main" id="{A7E021F6-E358-419D-9B88-A3B77A9AE0A9}"/>
              </a:ext>
            </a:extLst>
          </p:cNvPr>
          <p:cNvSpPr/>
          <p:nvPr/>
        </p:nvSpPr>
        <p:spPr>
          <a:xfrm>
            <a:off x="305526" y="1954979"/>
            <a:ext cx="8532948" cy="2746457"/>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cs typeface="Times New Roman" panose="02020603050405020304" pitchFamily="18" charset="0"/>
              </a:rPr>
              <a:t>       HOE ?</a:t>
            </a:r>
          </a:p>
          <a:p>
            <a:pPr marL="342900" lvl="0" indent="-342900">
              <a:lnSpc>
                <a:spcPct val="107000"/>
              </a:lnSpc>
              <a:spcAft>
                <a:spcPts val="0"/>
              </a:spcAft>
              <a:buFont typeface="Symbol" panose="05050102010706020507" pitchFamily="18" charset="2"/>
              <a:buChar char=""/>
            </a:pPr>
            <a:r>
              <a:rPr lang="nl-BE" dirty="0">
                <a:latin typeface="Calibri" panose="020F0502020204030204" pitchFamily="34" charset="0"/>
                <a:ea typeface="Calibri" panose="020F0502020204030204" pitchFamily="34" charset="0"/>
                <a:cs typeface="Times New Roman" panose="02020603050405020304" pitchFamily="18" charset="0"/>
              </a:rPr>
              <a:t>Een “</a:t>
            </a:r>
            <a:r>
              <a:rPr lang="nl-BE" b="1" dirty="0">
                <a:latin typeface="Calibri" panose="020F0502020204030204" pitchFamily="34" charset="0"/>
                <a:ea typeface="Calibri" panose="020F0502020204030204" pitchFamily="34" charset="0"/>
                <a:cs typeface="Times New Roman" panose="02020603050405020304" pitchFamily="18" charset="0"/>
              </a:rPr>
              <a:t>Druk-Immobilisatie-Verband</a:t>
            </a:r>
            <a:r>
              <a:rPr lang="nl-BE" dirty="0">
                <a:latin typeface="Calibri" panose="020F0502020204030204" pitchFamily="34" charset="0"/>
                <a:ea typeface="Calibri" panose="020F0502020204030204" pitchFamily="34" charset="0"/>
                <a:cs typeface="Times New Roman" panose="02020603050405020304" pitchFamily="18" charset="0"/>
              </a:rPr>
              <a:t>” bestaat uit een drukverband en het immobiliseren van het getroffen lichaamsdeel door te spalken – </a:t>
            </a:r>
            <a:r>
              <a:rPr lang="nl-BE" b="1" dirty="0">
                <a:latin typeface="Calibri" panose="020F0502020204030204" pitchFamily="34" charset="0"/>
                <a:ea typeface="Calibri" panose="020F0502020204030204" pitchFamily="34" charset="0"/>
                <a:cs typeface="Times New Roman" panose="02020603050405020304" pitchFamily="18" charset="0"/>
              </a:rPr>
              <a:t>Vermijd beweging</a:t>
            </a: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dirty="0">
                <a:latin typeface="Calibri" panose="020F0502020204030204" pitchFamily="34" charset="0"/>
                <a:ea typeface="Calibri" panose="020F0502020204030204" pitchFamily="34" charset="0"/>
                <a:cs typeface="Times New Roman" panose="02020603050405020304" pitchFamily="18" charset="0"/>
              </a:rPr>
              <a:t>Leg het </a:t>
            </a:r>
            <a:r>
              <a:rPr lang="nl-BE" b="1" dirty="0">
                <a:latin typeface="Calibri" panose="020F0502020204030204" pitchFamily="34" charset="0"/>
                <a:ea typeface="Calibri" panose="020F0502020204030204" pitchFamily="34" charset="0"/>
                <a:cs typeface="Times New Roman" panose="02020603050405020304" pitchFamily="18" charset="0"/>
              </a:rPr>
              <a:t>slachtoffer neer</a:t>
            </a:r>
            <a:r>
              <a:rPr lang="nl-BE" dirty="0">
                <a:latin typeface="Calibri" panose="020F0502020204030204" pitchFamily="34" charset="0"/>
                <a:ea typeface="Calibri" panose="020F0502020204030204" pitchFamily="34" charset="0"/>
                <a:cs typeface="Times New Roman" panose="02020603050405020304" pitchFamily="18" charset="0"/>
              </a:rPr>
              <a:t>, bij voorkeur </a:t>
            </a:r>
            <a:r>
              <a:rPr lang="nl-BE" b="1" dirty="0">
                <a:latin typeface="Calibri" panose="020F0502020204030204" pitchFamily="34" charset="0"/>
                <a:ea typeface="Calibri" panose="020F0502020204030204" pitchFamily="34" charset="0"/>
                <a:cs typeface="Times New Roman" panose="02020603050405020304" pitchFamily="18" charset="0"/>
              </a:rPr>
              <a:t>op de rug</a:t>
            </a: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dirty="0">
                <a:latin typeface="Calibri" panose="020F0502020204030204" pitchFamily="34" charset="0"/>
                <a:ea typeface="Calibri" panose="020F0502020204030204" pitchFamily="34" charset="0"/>
                <a:cs typeface="Times New Roman" panose="02020603050405020304" pitchFamily="18" charset="0"/>
              </a:rPr>
              <a:t> </a:t>
            </a:r>
            <a:r>
              <a:rPr lang="nl-BE" b="1" dirty="0">
                <a:latin typeface="Calibri" panose="020F0502020204030204" pitchFamily="34" charset="0"/>
                <a:ea typeface="Calibri" panose="020F0502020204030204" pitchFamily="34" charset="0"/>
                <a:cs typeface="Times New Roman" panose="02020603050405020304" pitchFamily="18" charset="0"/>
              </a:rPr>
              <a:t>Controleer</a:t>
            </a:r>
            <a:r>
              <a:rPr lang="nl-BE" dirty="0">
                <a:latin typeface="Calibri" panose="020F0502020204030204" pitchFamily="34" charset="0"/>
                <a:ea typeface="Calibri" panose="020F0502020204030204" pitchFamily="34" charset="0"/>
                <a:cs typeface="Times New Roman" panose="02020603050405020304" pitchFamily="18" charset="0"/>
              </a:rPr>
              <a:t> regelmatig vingers of tenen op kleur en warmte: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Bij </a:t>
            </a:r>
            <a:r>
              <a:rPr lang="nl-BE" b="1" dirty="0">
                <a:latin typeface="Calibri" panose="020F0502020204030204" pitchFamily="34" charset="0"/>
                <a:ea typeface="Calibri" panose="020F0502020204030204" pitchFamily="34" charset="0"/>
                <a:cs typeface="Times New Roman" panose="02020603050405020304" pitchFamily="18" charset="0"/>
              </a:rPr>
              <a:t>blauwe verkleuring/koud aanvoelend</a:t>
            </a:r>
            <a:r>
              <a:rPr lang="nl-BE" dirty="0">
                <a:latin typeface="Calibri" panose="020F0502020204030204" pitchFamily="34" charset="0"/>
                <a:ea typeface="Calibri" panose="020F0502020204030204" pitchFamily="34" charset="0"/>
                <a:cs typeface="Times New Roman" panose="02020603050405020304" pitchFamily="18" charset="0"/>
              </a:rPr>
              <a:t> dan zit het verband </a:t>
            </a:r>
            <a:r>
              <a:rPr lang="nl-BE" b="1" dirty="0">
                <a:latin typeface="Calibri" panose="020F0502020204030204" pitchFamily="34" charset="0"/>
                <a:ea typeface="Calibri" panose="020F0502020204030204" pitchFamily="34" charset="0"/>
                <a:cs typeface="Times New Roman" panose="02020603050405020304" pitchFamily="18" charset="0"/>
              </a:rPr>
              <a:t>te strak</a:t>
            </a: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dirty="0">
                <a:latin typeface="Calibri" panose="020F0502020204030204" pitchFamily="34" charset="0"/>
                <a:ea typeface="Calibri" panose="020F0502020204030204" pitchFamily="34" charset="0"/>
                <a:cs typeface="Times New Roman" panose="02020603050405020304" pitchFamily="18" charset="0"/>
              </a:rPr>
              <a:t>Indien geen arts te bereiken </a:t>
            </a:r>
            <a:r>
              <a:rPr lang="nl-BE" b="1" dirty="0">
                <a:latin typeface="Calibri" panose="020F0502020204030204" pitchFamily="34" charset="0"/>
                <a:ea typeface="Calibri" panose="020F0502020204030204" pitchFamily="34" charset="0"/>
                <a:cs typeface="Times New Roman" panose="02020603050405020304" pitchFamily="18" charset="0"/>
              </a:rPr>
              <a:t>binnen de 18u</a:t>
            </a:r>
            <a:r>
              <a:rPr lang="nl-BE" dirty="0">
                <a:latin typeface="Calibri" panose="020F0502020204030204" pitchFamily="34" charset="0"/>
                <a:ea typeface="Calibri" panose="020F0502020204030204" pitchFamily="34" charset="0"/>
                <a:cs typeface="Times New Roman" panose="02020603050405020304" pitchFamily="18" charset="0"/>
              </a:rPr>
              <a:t> moet men het verband verwijderen!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dirty="0">
                <a:latin typeface="Calibri" panose="020F0502020204030204" pitchFamily="34" charset="0"/>
                <a:ea typeface="Calibri" panose="020F0502020204030204" pitchFamily="34" charset="0"/>
                <a:cs typeface="Times New Roman" panose="02020603050405020304" pitchFamily="18" charset="0"/>
              </a:rPr>
              <a:t>Bij gebrek aan drukverband of spalkmateriaal hou het neopreen pak aan, gebruik gewone zwachtels, kledingstukken, panty’s als drukmiddel.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dianummer 2">
            <a:extLst>
              <a:ext uri="{FF2B5EF4-FFF2-40B4-BE49-F238E27FC236}">
                <a16:creationId xmlns:a16="http://schemas.microsoft.com/office/drawing/2014/main" id="{AB9E1D5F-2461-4DE4-9F4C-94CC58C7B9F4}"/>
              </a:ext>
            </a:extLst>
          </p:cNvPr>
          <p:cNvSpPr>
            <a:spLocks noGrp="1"/>
          </p:cNvSpPr>
          <p:nvPr>
            <p:ph type="sldNum" sz="quarter" idx="12"/>
          </p:nvPr>
        </p:nvSpPr>
        <p:spPr>
          <a:xfrm>
            <a:off x="6876256" y="6370118"/>
            <a:ext cx="1828800" cy="365125"/>
          </a:xfrm>
        </p:spPr>
        <p:txBody>
          <a:bodyPr/>
          <a:lstStyle/>
          <a:p>
            <a:fld id="{447806F6-A384-4FD6-A469-B0B4E7E0C083}" type="slidenum">
              <a:rPr lang="nl-BE" smtClean="0"/>
              <a:t>101</a:t>
            </a:fld>
            <a:endParaRPr lang="nl-BE" dirty="0"/>
          </a:p>
        </p:txBody>
      </p:sp>
      <p:sp>
        <p:nvSpPr>
          <p:cNvPr id="8" name="Tekstvak 7">
            <a:extLst>
              <a:ext uri="{FF2B5EF4-FFF2-40B4-BE49-F238E27FC236}">
                <a16:creationId xmlns:a16="http://schemas.microsoft.com/office/drawing/2014/main" id="{6424540B-DAD4-4E80-AB29-C7D3780EE113}"/>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6" name="Tekstvak 5">
            <a:extLst>
              <a:ext uri="{FF2B5EF4-FFF2-40B4-BE49-F238E27FC236}">
                <a16:creationId xmlns:a16="http://schemas.microsoft.com/office/drawing/2014/main" id="{D909279B-26AD-DE38-9577-195CF178129A}"/>
              </a:ext>
            </a:extLst>
          </p:cNvPr>
          <p:cNvSpPr txBox="1"/>
          <p:nvPr/>
        </p:nvSpPr>
        <p:spPr>
          <a:xfrm>
            <a:off x="0" y="144751"/>
            <a:ext cx="4767262" cy="369332"/>
          </a:xfrm>
          <a:prstGeom prst="rect">
            <a:avLst/>
          </a:prstGeom>
          <a:noFill/>
        </p:spPr>
        <p:txBody>
          <a:bodyPr wrap="square">
            <a:spAutoFit/>
          </a:bodyPr>
          <a:lstStyle/>
          <a:p>
            <a:r>
              <a:rPr lang="nl-BE" dirty="0"/>
              <a:t>15G: </a:t>
            </a:r>
          </a:p>
        </p:txBody>
      </p:sp>
    </p:spTree>
    <p:extLst>
      <p:ext uri="{BB962C8B-B14F-4D97-AF65-F5344CB8AC3E}">
        <p14:creationId xmlns:p14="http://schemas.microsoft.com/office/powerpoint/2010/main" val="83734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6" presetClass="entr" presetSubtype="16"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683568" y="287298"/>
            <a:ext cx="8748972" cy="1147750"/>
          </a:xfrm>
          <a:prstGeom prst="rect">
            <a:avLst/>
          </a:prstGeom>
        </p:spPr>
        <p:txBody>
          <a:bodyPr wrap="square">
            <a:spAutoFit/>
          </a:bodyPr>
          <a:lstStyle/>
          <a:p>
            <a:pPr>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5.   H</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EETWATER-</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NDERDOMPELINGHANDELINGS-</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ECHNIEK</a:t>
            </a: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a:t>
            </a:r>
            <a:r>
              <a:rPr lang="nl-B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dirty="0"/>
              <a:t>Sommige gif-soorten, van zeedieren zijn </a:t>
            </a:r>
            <a:r>
              <a:rPr lang="nl-BE" b="1" dirty="0"/>
              <a:t>“thermolabiel</a:t>
            </a:r>
            <a:r>
              <a:rPr lang="nl-BE" dirty="0"/>
              <a:t>” of </a:t>
            </a:r>
            <a:r>
              <a:rPr lang="nl-BE" b="1" dirty="0"/>
              <a:t>“hittegevoelig”</a:t>
            </a:r>
            <a:r>
              <a:rPr lang="nl-BE" dirty="0"/>
              <a:t>. </a:t>
            </a: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14A7EC28-0E63-40CD-9FA7-EC6E6F1E40C1}"/>
              </a:ext>
            </a:extLst>
          </p:cNvPr>
          <p:cNvSpPr/>
          <p:nvPr/>
        </p:nvSpPr>
        <p:spPr>
          <a:xfrm>
            <a:off x="125510" y="4149080"/>
            <a:ext cx="9073000" cy="2614818"/>
          </a:xfrm>
          <a:prstGeom prst="rect">
            <a:avLst/>
          </a:prstGeom>
        </p:spPr>
        <p:txBody>
          <a:bodyPr wrap="square">
            <a:spAutoFit/>
          </a:bodyPr>
          <a:lstStyle/>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WANNEER?</a:t>
            </a:r>
          </a:p>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Steek- of bijtwonden:</a:t>
            </a:r>
          </a:p>
          <a:p>
            <a:pPr>
              <a:lnSpc>
                <a:spcPct val="107000"/>
              </a:lnSpc>
              <a:spcAft>
                <a:spcPts val="0"/>
              </a:spcAft>
            </a:pPr>
            <a:r>
              <a:rPr lang="nl-BE" sz="24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DOORNKROONSTER</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ZEEEGEL – PIJLSTAARTROG – ADELAARSROG </a:t>
            </a:r>
            <a:b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br>
            <a: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STEENVIS</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 KORAALDUIVEL</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nl-BE" sz="20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 SCHORPIOENVIS – DOKTERVIS – PIETERMAN – PADDEVIS – STERRENKIJKER – HORSMAKREEL – KONIJNVIS - KORAALMEERVAL</a:t>
            </a:r>
          </a:p>
          <a:p>
            <a:pPr>
              <a:lnSpc>
                <a:spcPct val="107000"/>
              </a:lnSpc>
            </a:pPr>
            <a:r>
              <a:rPr lang="nl-BE" b="1" dirty="0">
                <a:latin typeface="Calibri" panose="020F0502020204030204" pitchFamily="34" charset="0"/>
                <a:ea typeface="Calibri" panose="020F0502020204030204" pitchFamily="34" charset="0"/>
                <a:cs typeface="Times New Roman" panose="02020603050405020304" pitchFamily="18" charset="0"/>
              </a:rPr>
              <a:t>Gevolgd “Algemene Wond-Behandeling” (AWB) en “</a:t>
            </a:r>
            <a:r>
              <a:rPr lang="nl-BE" b="1" dirty="0" err="1">
                <a:latin typeface="Calibri" panose="020F0502020204030204" pitchFamily="34" charset="0"/>
                <a:ea typeface="Calibri" panose="020F0502020204030204" pitchFamily="34" charset="0"/>
                <a:cs typeface="Times New Roman" panose="02020603050405020304" pitchFamily="18" charset="0"/>
              </a:rPr>
              <a:t>Koudwater</a:t>
            </a:r>
            <a:r>
              <a:rPr lang="nl-BE" b="1" dirty="0">
                <a:latin typeface="Calibri" panose="020F0502020204030204" pitchFamily="34" charset="0"/>
                <a:ea typeface="Calibri" panose="020F0502020204030204" pitchFamily="34" charset="0"/>
                <a:cs typeface="Times New Roman" panose="02020603050405020304" pitchFamily="18" charset="0"/>
              </a:rPr>
              <a:t>-Behandeling-Techniek” (KBT) </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nl-BE" b="1" dirty="0">
                <a:latin typeface="Calibri" panose="020F0502020204030204" pitchFamily="34" charset="0"/>
                <a:ea typeface="Calibri" panose="020F0502020204030204" pitchFamily="34" charset="0"/>
                <a:cs typeface="Times New Roman" panose="02020603050405020304" pitchFamily="18" charset="0"/>
              </a:rPr>
              <a:t>Meermaals per dag sodabadje</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nl-BE" b="1" dirty="0">
                <a:latin typeface="Calibri" panose="020F0502020204030204" pitchFamily="34" charset="0"/>
                <a:ea typeface="Calibri" panose="020F0502020204030204" pitchFamily="34" charset="0"/>
                <a:cs typeface="Times New Roman" panose="02020603050405020304" pitchFamily="18" charset="0"/>
              </a:rPr>
              <a:t>Snel gespecialiseerde hulp = Gif-code 4: Er bestaat een ANTIGIF!</a:t>
            </a:r>
          </a:p>
        </p:txBody>
      </p:sp>
      <p:sp>
        <p:nvSpPr>
          <p:cNvPr id="17" name="Rechthoek 16">
            <a:extLst>
              <a:ext uri="{FF2B5EF4-FFF2-40B4-BE49-F238E27FC236}">
                <a16:creationId xmlns:a16="http://schemas.microsoft.com/office/drawing/2014/main" id="{9C210C51-E50A-4BB9-96AC-D3A1583ADE13}"/>
              </a:ext>
            </a:extLst>
          </p:cNvPr>
          <p:cNvSpPr/>
          <p:nvPr/>
        </p:nvSpPr>
        <p:spPr>
          <a:xfrm>
            <a:off x="8043849" y="0"/>
            <a:ext cx="1008096"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HOT</a:t>
            </a:r>
          </a:p>
        </p:txBody>
      </p:sp>
      <p:sp>
        <p:nvSpPr>
          <p:cNvPr id="23" name="Rectangle 6">
            <a:extLst>
              <a:ext uri="{FF2B5EF4-FFF2-40B4-BE49-F238E27FC236}">
                <a16:creationId xmlns:a16="http://schemas.microsoft.com/office/drawing/2014/main" id="{219FD747-EC3B-44C7-BA95-3236F3DE8682}"/>
              </a:ext>
            </a:extLst>
          </p:cNvPr>
          <p:cNvSpPr>
            <a:spLocks noChangeArrowheads="1"/>
          </p:cNvSpPr>
          <p:nvPr/>
        </p:nvSpPr>
        <p:spPr bwMode="auto">
          <a:xfrm>
            <a:off x="195469" y="1890358"/>
            <a:ext cx="88564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HOE?</a:t>
            </a:r>
            <a:r>
              <a:rPr lang="nl-B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kumimoji="0" lang="nl-BE" altLang="nl-B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kumimoji="0" lang="nl-BE" altLang="nl-B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a:t>
            </a: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steeds de </a:t>
            </a:r>
            <a:r>
              <a:rPr kumimoji="0" lang="nl-BE" altLang="nl-BE" b="1" i="0" u="none" strike="noStrike" cap="none" normalizeH="0" baseline="0" dirty="0">
                <a:ln>
                  <a:noFill/>
                </a:ln>
                <a:solidFill>
                  <a:srgbClr val="0033CC"/>
                </a:solidFill>
                <a:effectLst/>
                <a:latin typeface="Calibri" panose="020F0502020204030204" pitchFamily="34" charset="0"/>
                <a:ea typeface="Calibri" panose="020F0502020204030204" pitchFamily="34" charset="0"/>
                <a:cs typeface="Times New Roman" panose="02020603050405020304" pitchFamily="18" charset="0"/>
              </a:rPr>
              <a:t>watertemperatuur</a:t>
            </a:r>
            <a:r>
              <a:rPr kumimoji="0" lang="nl-BE" altLang="nl-BE" b="0" i="0" u="none" strike="noStrike" cap="none" normalizeH="0" baseline="0" dirty="0">
                <a:ln>
                  <a:noFill/>
                </a:ln>
                <a:solidFill>
                  <a:srgbClr val="0033CC"/>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door te voelen met de </a:t>
            </a:r>
            <a:r>
              <a:rPr kumimoji="0" lang="nl-BE" altLang="nl-BE" b="1" i="0" u="none" strike="noStrike" cap="none" normalizeH="0" baseline="0" dirty="0">
                <a:ln>
                  <a:noFill/>
                </a:ln>
                <a:solidFill>
                  <a:srgbClr val="0033CC"/>
                </a:solidFill>
                <a:effectLst/>
                <a:latin typeface="Calibri" panose="020F0502020204030204" pitchFamily="34" charset="0"/>
                <a:ea typeface="Calibri" panose="020F0502020204030204" pitchFamily="34" charset="0"/>
                <a:cs typeface="Times New Roman" panose="02020603050405020304" pitchFamily="18" charset="0"/>
              </a:rPr>
              <a:t>elleboog </a:t>
            </a:r>
            <a:r>
              <a:rPr kumimoji="0" lang="nl-BE" altLang="nl-BE"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(van de hulpverlener)! </a:t>
            </a:r>
          </a:p>
          <a:p>
            <a:pPr marL="0" marR="0" lvl="0" indent="0"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Het getroffen lichaamsdeel onderdompelen in verhit (drink-) water tot:</a:t>
            </a:r>
            <a:endParaRPr kumimoji="0" lang="nl-BE" altLang="nl-BE"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nl-BE" b="1" i="0" u="sng" strike="noStrike" cap="none" normalizeH="0" baseline="0" dirty="0">
                <a:ln>
                  <a:noFill/>
                </a:ln>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 45°C gedurende 30 tot 90 minuten</a:t>
            </a: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BE" altLang="nl-BE"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Bij verwonding aan het gezicht of de romp kan men in heet water ondergedompelde kompressen of met heet water gevulde plastiek zak gebruiken.  </a:t>
            </a:r>
            <a:endParaRPr kumimoji="0" lang="nl-BE" altLang="nl-BE"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nl-BE" altLang="nl-B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Indien geen heet water ter beschikking kan men uit voorzorg heet water in thermoskan meenemen of koffie. desnoods koelend zeewater dat uit buitenboordmotor komt. </a:t>
            </a:r>
            <a:endParaRPr kumimoji="0" lang="nl-BE" altLang="nl-BE" b="0" i="0" u="none" strike="noStrike" cap="none" normalizeH="0" baseline="0" dirty="0">
              <a:ln>
                <a:noFill/>
              </a:ln>
              <a:solidFill>
                <a:schemeClr val="tx1"/>
              </a:solidFill>
              <a:effectLst/>
              <a:latin typeface="Arial" panose="020B0604020202020204" pitchFamily="34" charset="0"/>
            </a:endParaRPr>
          </a:p>
        </p:txBody>
      </p:sp>
      <p:pic>
        <p:nvPicPr>
          <p:cNvPr id="24" name="Afbeelding 23">
            <a:extLst>
              <a:ext uri="{FF2B5EF4-FFF2-40B4-BE49-F238E27FC236}">
                <a16:creationId xmlns:a16="http://schemas.microsoft.com/office/drawing/2014/main" id="{2BC27ABE-864B-4413-BDAE-911ED8019E3F}"/>
              </a:ext>
            </a:extLst>
          </p:cNvPr>
          <p:cNvPicPr>
            <a:picLocks noChangeAspect="1"/>
          </p:cNvPicPr>
          <p:nvPr/>
        </p:nvPicPr>
        <p:blipFill>
          <a:blip r:embed="rId2"/>
          <a:stretch>
            <a:fillRect/>
          </a:stretch>
        </p:blipFill>
        <p:spPr>
          <a:xfrm>
            <a:off x="2915816" y="1434038"/>
            <a:ext cx="3155454" cy="725306"/>
          </a:xfrm>
          <a:prstGeom prst="rect">
            <a:avLst/>
          </a:prstGeom>
        </p:spPr>
      </p:pic>
      <p:sp>
        <p:nvSpPr>
          <p:cNvPr id="2" name="Tijdelijke aanduiding voor dianummer 1">
            <a:extLst>
              <a:ext uri="{FF2B5EF4-FFF2-40B4-BE49-F238E27FC236}">
                <a16:creationId xmlns:a16="http://schemas.microsoft.com/office/drawing/2014/main" id="{DC1CEB89-ACA4-4E71-8EE9-11A5A9E3DCF7}"/>
              </a:ext>
            </a:extLst>
          </p:cNvPr>
          <p:cNvSpPr>
            <a:spLocks noGrp="1"/>
          </p:cNvSpPr>
          <p:nvPr>
            <p:ph type="sldNum" sz="quarter" idx="12"/>
          </p:nvPr>
        </p:nvSpPr>
        <p:spPr>
          <a:xfrm>
            <a:off x="7129449" y="6309320"/>
            <a:ext cx="1828800" cy="365125"/>
          </a:xfrm>
        </p:spPr>
        <p:txBody>
          <a:bodyPr/>
          <a:lstStyle/>
          <a:p>
            <a:fld id="{447806F6-A384-4FD6-A469-B0B4E7E0C083}" type="slidenum">
              <a:rPr lang="nl-BE" smtClean="0"/>
              <a:t>102</a:t>
            </a:fld>
            <a:endParaRPr lang="nl-BE" dirty="0"/>
          </a:p>
        </p:txBody>
      </p:sp>
      <p:sp>
        <p:nvSpPr>
          <p:cNvPr id="8" name="Tekstvak 7">
            <a:extLst>
              <a:ext uri="{FF2B5EF4-FFF2-40B4-BE49-F238E27FC236}">
                <a16:creationId xmlns:a16="http://schemas.microsoft.com/office/drawing/2014/main" id="{FAC59A4B-B1BF-4154-A605-68926156DEBC}"/>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3" name="Tekstvak 2">
            <a:extLst>
              <a:ext uri="{FF2B5EF4-FFF2-40B4-BE49-F238E27FC236}">
                <a16:creationId xmlns:a16="http://schemas.microsoft.com/office/drawing/2014/main" id="{FCB94309-9418-7EC9-54F4-20984973EF2E}"/>
              </a:ext>
            </a:extLst>
          </p:cNvPr>
          <p:cNvSpPr txBox="1"/>
          <p:nvPr/>
        </p:nvSpPr>
        <p:spPr>
          <a:xfrm>
            <a:off x="0" y="144751"/>
            <a:ext cx="4767262" cy="369332"/>
          </a:xfrm>
          <a:prstGeom prst="rect">
            <a:avLst/>
          </a:prstGeom>
          <a:noFill/>
        </p:spPr>
        <p:txBody>
          <a:bodyPr wrap="square">
            <a:spAutoFit/>
          </a:bodyPr>
          <a:lstStyle/>
          <a:p>
            <a:r>
              <a:rPr lang="nl-BE" dirty="0"/>
              <a:t>15H: </a:t>
            </a:r>
          </a:p>
        </p:txBody>
      </p:sp>
    </p:spTree>
    <p:extLst>
      <p:ext uri="{BB962C8B-B14F-4D97-AF65-F5344CB8AC3E}">
        <p14:creationId xmlns:p14="http://schemas.microsoft.com/office/powerpoint/2010/main" val="1449942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7000"/>
                            </p:stCondLst>
                            <p:childTnLst>
                              <p:par>
                                <p:cTn id="13" presetID="21"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par>
                          <p:cTn id="16" fill="hold">
                            <p:stCondLst>
                              <p:cond delay="9000"/>
                            </p:stCondLst>
                            <p:childTnLst>
                              <p:par>
                                <p:cTn id="17" presetID="6" presetClass="entr" presetSubtype="16" fill="hold" grpId="0" nodeType="afterEffect">
                                  <p:stCondLst>
                                    <p:cond delay="30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440075-2DB2-4D03-8923-1A625E1344BD}"/>
              </a:ext>
            </a:extLst>
          </p:cNvPr>
          <p:cNvSpPr>
            <a:spLocks noChangeArrowheads="1"/>
          </p:cNvSpPr>
          <p:nvPr/>
        </p:nvSpPr>
        <p:spPr bwMode="auto">
          <a:xfrm>
            <a:off x="-324544" y="1283251"/>
            <a:ext cx="138584" cy="323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90" tIns="114282" rIns="68590" bIns="0" numCol="1" anchor="ctr" anchorCtr="0" compatLnSpc="1">
            <a:prstTxWarp prst="textNoShape">
              <a:avLst/>
            </a:prstTxWarp>
            <a:spAutoFit/>
          </a:bodyPr>
          <a:lstStyle/>
          <a:p>
            <a:endParaRPr lang="nl-BE" sz="1350"/>
          </a:p>
        </p:txBody>
      </p:sp>
      <p:sp>
        <p:nvSpPr>
          <p:cNvPr id="9" name="Rectangle 8">
            <a:extLst>
              <a:ext uri="{FF2B5EF4-FFF2-40B4-BE49-F238E27FC236}">
                <a16:creationId xmlns:a16="http://schemas.microsoft.com/office/drawing/2014/main" id="{2B9C7BF3-9194-4F40-BD55-B2A406481EF7}"/>
              </a:ext>
            </a:extLst>
          </p:cNvPr>
          <p:cNvSpPr>
            <a:spLocks noChangeArrowheads="1"/>
          </p:cNvSpPr>
          <p:nvPr/>
        </p:nvSpPr>
        <p:spPr bwMode="auto">
          <a:xfrm>
            <a:off x="2573511" y="1211921"/>
            <a:ext cx="6402501" cy="4985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90" tIns="34295" rIns="68590" bIns="3429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910"/>
            <a:r>
              <a:rPr lang="nl-BE" altLang="nl-BE" dirty="0">
                <a:solidFill>
                  <a:srgbClr val="FF0000"/>
                </a:solidFill>
                <a:latin typeface="+mn-lt"/>
                <a:ea typeface="Calibri" panose="020F0502020204030204" pitchFamily="34" charset="0"/>
                <a:cs typeface="Times New Roman" panose="02020603050405020304" pitchFamily="18" charset="0"/>
              </a:rPr>
              <a:t>1. </a:t>
            </a:r>
            <a:r>
              <a:rPr lang="nl-BE" altLang="nl-BE" dirty="0">
                <a:latin typeface="+mn-lt"/>
                <a:ea typeface="Calibri" panose="020F0502020204030204" pitchFamily="34" charset="0"/>
                <a:cs typeface="Times New Roman" panose="02020603050405020304" pitchFamily="18" charset="0"/>
              </a:rPr>
              <a:t>Zorgt voor </a:t>
            </a:r>
            <a:r>
              <a:rPr lang="nl-BE" altLang="nl-BE" b="1" u="sng" dirty="0">
                <a:solidFill>
                  <a:srgbClr val="FF0000"/>
                </a:solidFill>
                <a:latin typeface="+mn-lt"/>
                <a:ea typeface="Calibri" panose="020F0502020204030204" pitchFamily="34" charset="0"/>
                <a:cs typeface="Times New Roman" panose="02020603050405020304" pitchFamily="18" charset="0"/>
              </a:rPr>
              <a:t>irritatie</a:t>
            </a:r>
            <a:endParaRPr lang="nl-BE" altLang="nl-BE" b="1" u="sng" dirty="0">
              <a:latin typeface="+mn-lt"/>
              <a:ea typeface="Calibri" panose="020F0502020204030204" pitchFamily="34" charset="0"/>
              <a:cs typeface="Times New Roman" panose="02020603050405020304" pitchFamily="18" charset="0"/>
            </a:endParaRPr>
          </a:p>
          <a:p>
            <a:pPr defTabSz="685910"/>
            <a:endParaRPr lang="nl-BE" altLang="nl-BE" b="1" u="sng" dirty="0">
              <a:latin typeface="+mn-lt"/>
              <a:ea typeface="Calibri" panose="020F0502020204030204" pitchFamily="34" charset="0"/>
              <a:cs typeface="Times New Roman" panose="02020603050405020304" pitchFamily="18" charset="0"/>
            </a:endParaRPr>
          </a:p>
          <a:p>
            <a:pPr defTabSz="685910"/>
            <a:br>
              <a:rPr lang="nl-BE" altLang="nl-BE" dirty="0">
                <a:solidFill>
                  <a:srgbClr val="FF0000"/>
                </a:solidFill>
                <a:latin typeface="+mn-lt"/>
                <a:cs typeface="Times New Roman" panose="02020603050405020304" pitchFamily="18" charset="0"/>
              </a:rPr>
            </a:br>
            <a:r>
              <a:rPr lang="nl-BE" altLang="nl-BE" dirty="0">
                <a:solidFill>
                  <a:srgbClr val="FF0000"/>
                </a:solidFill>
                <a:latin typeface="+mn-lt"/>
                <a:cs typeface="Times New Roman" panose="02020603050405020304" pitchFamily="18" charset="0"/>
              </a:rPr>
              <a:t>2. </a:t>
            </a:r>
            <a:r>
              <a:rPr lang="nl-BE" altLang="nl-BE" dirty="0">
                <a:latin typeface="+mn-lt"/>
                <a:ea typeface="Calibri" panose="020F0502020204030204" pitchFamily="34" charset="0"/>
                <a:cs typeface="Times New Roman" panose="02020603050405020304" pitchFamily="18" charset="0"/>
              </a:rPr>
              <a:t>Veroorzaakt </a:t>
            </a:r>
            <a:r>
              <a:rPr lang="nl-BE" altLang="nl-BE" b="1" u="sng" dirty="0">
                <a:solidFill>
                  <a:srgbClr val="FF0000"/>
                </a:solidFill>
                <a:latin typeface="+mn-lt"/>
                <a:ea typeface="Calibri" panose="020F0502020204030204" pitchFamily="34" charset="0"/>
                <a:cs typeface="Times New Roman" panose="02020603050405020304" pitchFamily="18" charset="0"/>
              </a:rPr>
              <a:t>pijnlijke</a:t>
            </a:r>
            <a:r>
              <a:rPr lang="nl-BE" altLang="nl-BE" dirty="0">
                <a:latin typeface="+mn-lt"/>
                <a:ea typeface="Calibri" panose="020F0502020204030204" pitchFamily="34" charset="0"/>
                <a:cs typeface="Times New Roman" panose="02020603050405020304" pitchFamily="18" charset="0"/>
              </a:rPr>
              <a:t> vergiftiging </a:t>
            </a:r>
            <a:br>
              <a:rPr lang="nl-BE" altLang="nl-BE" dirty="0">
                <a:latin typeface="+mn-lt"/>
                <a:ea typeface="Calibri" panose="020F0502020204030204" pitchFamily="34" charset="0"/>
                <a:cs typeface="Times New Roman" panose="02020603050405020304" pitchFamily="18" charset="0"/>
              </a:rPr>
            </a:br>
            <a:r>
              <a:rPr lang="nl-BE" altLang="nl-BE" dirty="0">
                <a:latin typeface="+mn-lt"/>
                <a:ea typeface="Calibri" panose="020F0502020204030204" pitchFamily="34" charset="0"/>
                <a:cs typeface="Times New Roman" panose="02020603050405020304" pitchFamily="18" charset="0"/>
              </a:rPr>
              <a:t>      </a:t>
            </a:r>
            <a: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t> </a:t>
            </a:r>
            <a:r>
              <a:rPr lang="nl-BE" altLang="nl-BE" dirty="0">
                <a:latin typeface="+mn-lt"/>
                <a:ea typeface="Calibri" panose="020F0502020204030204" pitchFamily="34" charset="0"/>
                <a:cs typeface="Times New Roman" panose="02020603050405020304" pitchFamily="18" charset="0"/>
              </a:rPr>
              <a:t>met </a:t>
            </a:r>
            <a:r>
              <a:rPr lang="nl-BE" altLang="nl-BE" b="1" dirty="0">
                <a:solidFill>
                  <a:srgbClr val="00B050"/>
                </a:solidFill>
                <a:latin typeface="+mn-lt"/>
                <a:ea typeface="Calibri" panose="020F0502020204030204" pitchFamily="34" charset="0"/>
                <a:cs typeface="Times New Roman" panose="02020603050405020304" pitchFamily="18" charset="0"/>
              </a:rPr>
              <a:t>eenvoudige eerste hulp </a:t>
            </a:r>
            <a:r>
              <a:rPr lang="nl-BE" altLang="nl-BE" dirty="0">
                <a:latin typeface="+mn-lt"/>
                <a:ea typeface="Calibri" panose="020F0502020204030204" pitchFamily="34" charset="0"/>
                <a:cs typeface="Times New Roman" panose="02020603050405020304" pitchFamily="18" charset="0"/>
              </a:rPr>
              <a:t>te behandelen</a:t>
            </a:r>
            <a:br>
              <a:rPr lang="nl-BE" altLang="nl-BE" dirty="0">
                <a:latin typeface="+mn-lt"/>
                <a:ea typeface="Calibri" panose="020F0502020204030204" pitchFamily="34" charset="0"/>
                <a:cs typeface="Times New Roman" panose="02020603050405020304" pitchFamily="18" charset="0"/>
              </a:rPr>
            </a:br>
            <a:r>
              <a:rPr lang="nl-BE" altLang="nl-BE" dirty="0">
                <a:latin typeface="+mn-lt"/>
                <a:ea typeface="Calibri" panose="020F0502020204030204" pitchFamily="34" charset="0"/>
                <a:cs typeface="Times New Roman" panose="02020603050405020304" pitchFamily="18" charset="0"/>
              </a:rPr>
              <a:t>           of slechts van </a:t>
            </a:r>
            <a:r>
              <a:rPr lang="nl-BE" altLang="nl-BE" b="1" dirty="0">
                <a:solidFill>
                  <a:srgbClr val="00B050"/>
                </a:solidFill>
                <a:latin typeface="+mn-lt"/>
                <a:ea typeface="Calibri" panose="020F0502020204030204" pitchFamily="34" charset="0"/>
                <a:cs typeface="Times New Roman" panose="02020603050405020304" pitchFamily="18" charset="0"/>
              </a:rPr>
              <a:t>tijdelijke aard </a:t>
            </a:r>
            <a:r>
              <a:rPr lang="nl-BE" altLang="nl-BE" dirty="0">
                <a:latin typeface="+mn-lt"/>
                <a:ea typeface="Calibri" panose="020F0502020204030204" pitchFamily="34" charset="0"/>
                <a:cs typeface="Times New Roman" panose="02020603050405020304" pitchFamily="18" charset="0"/>
              </a:rPr>
              <a:t>zijn.</a:t>
            </a:r>
            <a:endParaRPr lang="nl-BE" altLang="nl-BE" dirty="0">
              <a:latin typeface="+mn-lt"/>
            </a:endParaRPr>
          </a:p>
          <a:p>
            <a:pPr defTabSz="685910"/>
            <a:br>
              <a:rPr lang="nl-BE" altLang="nl-BE" dirty="0">
                <a:solidFill>
                  <a:srgbClr val="FF0000"/>
                </a:solidFill>
                <a:latin typeface="+mn-lt"/>
                <a:cs typeface="Times New Roman" panose="02020603050405020304" pitchFamily="18" charset="0"/>
              </a:rPr>
            </a:br>
            <a:r>
              <a:rPr lang="nl-BE" altLang="nl-BE" dirty="0">
                <a:solidFill>
                  <a:srgbClr val="FF0000"/>
                </a:solidFill>
                <a:latin typeface="+mn-lt"/>
                <a:cs typeface="Times New Roman" panose="02020603050405020304" pitchFamily="18" charset="0"/>
              </a:rPr>
              <a:t>3. </a:t>
            </a:r>
            <a:r>
              <a:rPr lang="nl-BE" altLang="nl-BE" dirty="0">
                <a:latin typeface="+mn-lt"/>
                <a:ea typeface="Calibri" panose="020F0502020204030204" pitchFamily="34" charset="0"/>
                <a:cs typeface="Times New Roman" panose="02020603050405020304" pitchFamily="18" charset="0"/>
              </a:rPr>
              <a:t>Veroorzaakt </a:t>
            </a:r>
            <a:r>
              <a:rPr lang="nl-BE" altLang="nl-BE" b="1" u="sng" dirty="0">
                <a:solidFill>
                  <a:srgbClr val="FF0000"/>
                </a:solidFill>
                <a:latin typeface="+mn-lt"/>
                <a:ea typeface="Calibri" panose="020F0502020204030204" pitchFamily="34" charset="0"/>
                <a:cs typeface="Times New Roman" panose="02020603050405020304" pitchFamily="18" charset="0"/>
              </a:rPr>
              <a:t>pijnlijke</a:t>
            </a:r>
            <a:r>
              <a:rPr lang="nl-BE" altLang="nl-BE" dirty="0">
                <a:latin typeface="+mn-lt"/>
                <a:ea typeface="Calibri" panose="020F0502020204030204" pitchFamily="34" charset="0"/>
                <a:cs typeface="Times New Roman" panose="02020603050405020304" pitchFamily="18" charset="0"/>
              </a:rPr>
              <a:t> vergiftiging</a:t>
            </a:r>
            <a:b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br>
            <a: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t>        een </a:t>
            </a:r>
            <a:r>
              <a:rPr lang="nl-BE" altLang="nl-BE" b="1" dirty="0">
                <a:solidFill>
                  <a:srgbClr val="00B050"/>
                </a:solidFill>
                <a:latin typeface="+mn-lt"/>
                <a:ea typeface="Calibri" panose="020F0502020204030204" pitchFamily="34" charset="0"/>
                <a:cs typeface="Times New Roman" panose="02020603050405020304" pitchFamily="18" charset="0"/>
              </a:rPr>
              <a:t>uitgebreide eerste hulp</a:t>
            </a:r>
            <a:r>
              <a:rPr lang="nl-BE" altLang="nl-BE" dirty="0">
                <a:solidFill>
                  <a:srgbClr val="00B050"/>
                </a:solidFill>
                <a:latin typeface="+mn-lt"/>
                <a:ea typeface="Calibri" panose="020F0502020204030204" pitchFamily="34" charset="0"/>
                <a:cs typeface="Times New Roman" panose="02020603050405020304" pitchFamily="18" charset="0"/>
              </a:rPr>
              <a:t> </a:t>
            </a:r>
            <a:r>
              <a:rPr lang="nl-BE" altLang="nl-BE" dirty="0">
                <a:latin typeface="+mn-lt"/>
                <a:ea typeface="Calibri" panose="020F0502020204030204" pitchFamily="34" charset="0"/>
                <a:cs typeface="Times New Roman" panose="02020603050405020304" pitchFamily="18" charset="0"/>
              </a:rPr>
              <a:t>noodzakelijk. </a:t>
            </a:r>
          </a:p>
          <a:p>
            <a:pPr defTabSz="685910"/>
            <a:endParaRPr lang="nl-BE" altLang="nl-BE" dirty="0">
              <a:latin typeface="+mn-lt"/>
            </a:endParaRPr>
          </a:p>
          <a:p>
            <a:pPr defTabSz="685910"/>
            <a:r>
              <a:rPr lang="nl-BE" altLang="nl-BE" i="1" dirty="0">
                <a:latin typeface="+mn-lt"/>
                <a:ea typeface="Calibri" panose="020F0502020204030204" pitchFamily="34" charset="0"/>
                <a:cs typeface="Times New Roman" panose="02020603050405020304" pitchFamily="18" charset="0"/>
              </a:rPr>
              <a:t>                                                                                    </a:t>
            </a:r>
            <a:endParaRPr lang="nl-BE" altLang="nl-BE" dirty="0">
              <a:latin typeface="+mn-lt"/>
              <a:ea typeface="Calibri" panose="020F0502020204030204" pitchFamily="34" charset="0"/>
              <a:cs typeface="Times New Roman" panose="02020603050405020304" pitchFamily="18" charset="0"/>
            </a:endParaRPr>
          </a:p>
          <a:p>
            <a:pPr defTabSz="685910"/>
            <a:r>
              <a:rPr lang="nl-BE" altLang="nl-BE" dirty="0">
                <a:solidFill>
                  <a:srgbClr val="FF0000"/>
                </a:solidFill>
                <a:latin typeface="+mn-lt"/>
                <a:cs typeface="Times New Roman" panose="02020603050405020304" pitchFamily="18" charset="0"/>
              </a:rPr>
              <a:t>4.</a:t>
            </a:r>
            <a:r>
              <a:rPr lang="nl-BE" altLang="nl-BE" dirty="0">
                <a:latin typeface="+mn-lt"/>
                <a:ea typeface="Calibri" panose="020F0502020204030204" pitchFamily="34" charset="0"/>
                <a:cs typeface="Times New Roman" panose="02020603050405020304" pitchFamily="18" charset="0"/>
              </a:rPr>
              <a:t> Een </a:t>
            </a:r>
            <a:r>
              <a:rPr lang="nl-BE" altLang="nl-BE" b="1" u="sng" dirty="0">
                <a:solidFill>
                  <a:srgbClr val="FF0000"/>
                </a:solidFill>
                <a:latin typeface="+mn-lt"/>
                <a:ea typeface="Calibri" panose="020F0502020204030204" pitchFamily="34" charset="0"/>
                <a:cs typeface="Times New Roman" panose="02020603050405020304" pitchFamily="18" charset="0"/>
              </a:rPr>
              <a:t>levensbedreigende</a:t>
            </a:r>
            <a:r>
              <a:rPr lang="nl-BE" altLang="nl-BE" dirty="0">
                <a:latin typeface="+mn-lt"/>
                <a:ea typeface="Calibri" panose="020F0502020204030204" pitchFamily="34" charset="0"/>
                <a:cs typeface="Times New Roman" panose="02020603050405020304" pitchFamily="18" charset="0"/>
              </a:rPr>
              <a:t> vergiftiging</a:t>
            </a:r>
            <a:b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br>
            <a: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t>       </a:t>
            </a:r>
            <a:r>
              <a:rPr lang="nl-BE" altLang="nl-BE" b="1" u="sng" dirty="0">
                <a:solidFill>
                  <a:srgbClr val="00B050"/>
                </a:solidFill>
                <a:latin typeface="+mn-lt"/>
                <a:ea typeface="Calibri" panose="020F0502020204030204" pitchFamily="34" charset="0"/>
                <a:cs typeface="Times New Roman" panose="02020603050405020304" pitchFamily="18" charset="0"/>
              </a:rPr>
              <a:t>antigif</a:t>
            </a:r>
            <a:r>
              <a:rPr lang="nl-BE" altLang="nl-BE" dirty="0">
                <a:latin typeface="+mn-lt"/>
                <a:ea typeface="Calibri" panose="020F0502020204030204" pitchFamily="34" charset="0"/>
                <a:cs typeface="Times New Roman" panose="02020603050405020304" pitchFamily="18" charset="0"/>
              </a:rPr>
              <a:t> ter beschikking is. </a:t>
            </a:r>
            <a:endParaRPr lang="nl-BE" altLang="nl-BE" dirty="0">
              <a:latin typeface="+mn-lt"/>
            </a:endParaRPr>
          </a:p>
          <a:p>
            <a:pPr defTabSz="685910"/>
            <a:r>
              <a:rPr lang="nl-BE" altLang="nl-BE" dirty="0">
                <a:latin typeface="+mn-lt"/>
                <a:ea typeface="Calibri" panose="020F0502020204030204" pitchFamily="34" charset="0"/>
                <a:cs typeface="Times New Roman" panose="02020603050405020304" pitchFamily="18" charset="0"/>
              </a:rPr>
              <a:t> </a:t>
            </a:r>
            <a:endParaRPr lang="nl-BE" altLang="nl-BE" dirty="0">
              <a:latin typeface="+mn-lt"/>
            </a:endParaRPr>
          </a:p>
          <a:p>
            <a:pPr defTabSz="685910"/>
            <a:r>
              <a:rPr lang="nl-BE" altLang="nl-BE" dirty="0">
                <a:latin typeface="+mn-lt"/>
                <a:ea typeface="Calibri" panose="020F0502020204030204" pitchFamily="34" charset="0"/>
                <a:cs typeface="Times New Roman" panose="02020603050405020304" pitchFamily="18" charset="0"/>
              </a:rPr>
              <a:t> </a:t>
            </a:r>
            <a:endParaRPr lang="nl-BE" altLang="nl-BE" dirty="0">
              <a:latin typeface="+mn-lt"/>
            </a:endParaRPr>
          </a:p>
          <a:p>
            <a:pPr defTabSz="685910"/>
            <a:r>
              <a:rPr lang="nl-BE" altLang="nl-BE" dirty="0">
                <a:solidFill>
                  <a:srgbClr val="FF0000"/>
                </a:solidFill>
                <a:latin typeface="+mn-lt"/>
                <a:cs typeface="Times New Roman" panose="02020603050405020304" pitchFamily="18" charset="0"/>
              </a:rPr>
              <a:t>5. </a:t>
            </a:r>
            <a:r>
              <a:rPr lang="nl-BE" altLang="nl-BE" dirty="0">
                <a:latin typeface="+mn-lt"/>
                <a:ea typeface="Calibri" panose="020F0502020204030204" pitchFamily="34" charset="0"/>
                <a:cs typeface="Times New Roman" panose="02020603050405020304" pitchFamily="18" charset="0"/>
              </a:rPr>
              <a:t>Een </a:t>
            </a:r>
            <a:r>
              <a:rPr lang="nl-BE" altLang="nl-BE" b="1" u="sng" dirty="0">
                <a:solidFill>
                  <a:srgbClr val="FF0000"/>
                </a:solidFill>
                <a:latin typeface="+mn-lt"/>
                <a:ea typeface="Calibri" panose="020F0502020204030204" pitchFamily="34" charset="0"/>
                <a:cs typeface="Times New Roman" panose="02020603050405020304" pitchFamily="18" charset="0"/>
              </a:rPr>
              <a:t>levensbedreigende</a:t>
            </a:r>
            <a:r>
              <a:rPr lang="nl-BE" altLang="nl-BE" dirty="0">
                <a:latin typeface="+mn-lt"/>
                <a:ea typeface="Calibri" panose="020F0502020204030204" pitchFamily="34" charset="0"/>
                <a:cs typeface="Times New Roman" panose="02020603050405020304" pitchFamily="18" charset="0"/>
              </a:rPr>
              <a:t> vergiftiging</a:t>
            </a:r>
            <a:b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br>
            <a:r>
              <a:rPr lang="nl-BE" altLang="nl-BE" dirty="0">
                <a:latin typeface="+mn-lt"/>
                <a:ea typeface="Calibri" panose="020F0502020204030204" pitchFamily="34" charset="0"/>
                <a:cs typeface="Times New Roman" panose="02020603050405020304" pitchFamily="18" charset="0"/>
                <a:sym typeface="Wingdings" panose="05000000000000000000" pitchFamily="2" charset="2"/>
              </a:rPr>
              <a:t>      </a:t>
            </a:r>
            <a:r>
              <a:rPr lang="nl-BE" altLang="nl-BE" dirty="0">
                <a:latin typeface="+mn-lt"/>
                <a:ea typeface="Calibri" panose="020F0502020204030204" pitchFamily="34" charset="0"/>
                <a:cs typeface="Times New Roman" panose="02020603050405020304" pitchFamily="18" charset="0"/>
              </a:rPr>
              <a:t> </a:t>
            </a:r>
            <a:r>
              <a:rPr lang="nl-BE" altLang="nl-BE" b="1" u="sng" dirty="0">
                <a:solidFill>
                  <a:srgbClr val="00B050"/>
                </a:solidFill>
                <a:latin typeface="+mn-lt"/>
                <a:ea typeface="Calibri" panose="020F0502020204030204" pitchFamily="34" charset="0"/>
                <a:cs typeface="Times New Roman" panose="02020603050405020304" pitchFamily="18" charset="0"/>
              </a:rPr>
              <a:t>géén antigif</a:t>
            </a:r>
            <a:r>
              <a:rPr lang="nl-BE" altLang="nl-BE" dirty="0">
                <a:latin typeface="+mn-lt"/>
                <a:ea typeface="Calibri" panose="020F0502020204030204" pitchFamily="34" charset="0"/>
                <a:cs typeface="Times New Roman" panose="02020603050405020304" pitchFamily="18" charset="0"/>
              </a:rPr>
              <a:t> ter beschikking is. </a:t>
            </a:r>
            <a:endParaRPr lang="nl-BE" altLang="nl-BE" dirty="0">
              <a:latin typeface="+mn-lt"/>
            </a:endParaRPr>
          </a:p>
          <a:p>
            <a:pPr defTabSz="685910"/>
            <a:endParaRPr lang="nl-BE" altLang="nl-BE" sz="1350" dirty="0">
              <a:latin typeface="+mn-lt"/>
            </a:endParaRPr>
          </a:p>
        </p:txBody>
      </p:sp>
      <p:pic>
        <p:nvPicPr>
          <p:cNvPr id="11" name="Afbeelding 10">
            <a:extLst>
              <a:ext uri="{FF2B5EF4-FFF2-40B4-BE49-F238E27FC236}">
                <a16:creationId xmlns:a16="http://schemas.microsoft.com/office/drawing/2014/main" id="{6C2B3241-AB94-40EF-96CB-4875EE449B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9713" y="1150680"/>
            <a:ext cx="1293798" cy="5118562"/>
          </a:xfrm>
          <a:prstGeom prst="rect">
            <a:avLst/>
          </a:prstGeom>
          <a:ln>
            <a:noFill/>
          </a:ln>
          <a:effectLst>
            <a:softEdge rad="112500"/>
          </a:effectLst>
        </p:spPr>
      </p:pic>
      <p:pic>
        <p:nvPicPr>
          <p:cNvPr id="12" name="Afbeelding 11">
            <a:extLst>
              <a:ext uri="{FF2B5EF4-FFF2-40B4-BE49-F238E27FC236}">
                <a16:creationId xmlns:a16="http://schemas.microsoft.com/office/drawing/2014/main" id="{44915F4D-472B-452E-8819-47BDA770BBB4}"/>
              </a:ext>
            </a:extLst>
          </p:cNvPr>
          <p:cNvPicPr/>
          <p:nvPr/>
        </p:nvPicPr>
        <p:blipFill>
          <a:blip r:embed="rId4">
            <a:clrChange>
              <a:clrFrom>
                <a:srgbClr val="FFFFFF"/>
              </a:clrFrom>
              <a:clrTo>
                <a:srgbClr val="FFFFFF">
                  <a:alpha val="0"/>
                </a:srgbClr>
              </a:clrTo>
            </a:clrChange>
          </a:blip>
          <a:stretch>
            <a:fillRect/>
          </a:stretch>
        </p:blipFill>
        <p:spPr>
          <a:xfrm>
            <a:off x="5652120" y="603949"/>
            <a:ext cx="611721" cy="546730"/>
          </a:xfrm>
          <a:prstGeom prst="rect">
            <a:avLst/>
          </a:prstGeom>
        </p:spPr>
      </p:pic>
      <p:grpSp>
        <p:nvGrpSpPr>
          <p:cNvPr id="4" name="Groep 3">
            <a:extLst>
              <a:ext uri="{FF2B5EF4-FFF2-40B4-BE49-F238E27FC236}">
                <a16:creationId xmlns:a16="http://schemas.microsoft.com/office/drawing/2014/main" id="{BE0CC906-E253-4A3E-AE6A-31171363EDC7}"/>
              </a:ext>
            </a:extLst>
          </p:cNvPr>
          <p:cNvGrpSpPr/>
          <p:nvPr/>
        </p:nvGrpSpPr>
        <p:grpSpPr>
          <a:xfrm>
            <a:off x="167988" y="1211920"/>
            <a:ext cx="1117405" cy="4985989"/>
            <a:chOff x="1005512" y="1923009"/>
            <a:chExt cx="957876" cy="3673189"/>
          </a:xfrm>
        </p:grpSpPr>
        <p:pic>
          <p:nvPicPr>
            <p:cNvPr id="3077" name="Afbeelding 196098">
              <a:extLst>
                <a:ext uri="{FF2B5EF4-FFF2-40B4-BE49-F238E27FC236}">
                  <a16:creationId xmlns:a16="http://schemas.microsoft.com/office/drawing/2014/main" id="{E555BF4D-4143-4874-9465-7E7CECAA8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382" y="3413020"/>
              <a:ext cx="716136" cy="218317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Groep 12">
              <a:extLst>
                <a:ext uri="{FF2B5EF4-FFF2-40B4-BE49-F238E27FC236}">
                  <a16:creationId xmlns:a16="http://schemas.microsoft.com/office/drawing/2014/main" id="{83DC7475-0B9A-454B-BBE7-E10258A922BF}"/>
                </a:ext>
              </a:extLst>
            </p:cNvPr>
            <p:cNvGrpSpPr/>
            <p:nvPr/>
          </p:nvGrpSpPr>
          <p:grpSpPr>
            <a:xfrm>
              <a:off x="1005512" y="1923009"/>
              <a:ext cx="957876" cy="855417"/>
              <a:chOff x="0" y="19706"/>
              <a:chExt cx="1171574" cy="936611"/>
            </a:xfrm>
          </p:grpSpPr>
          <p:sp>
            <p:nvSpPr>
              <p:cNvPr id="14" name="Rechthoek: afgeronde hoeken 13">
                <a:extLst>
                  <a:ext uri="{FF2B5EF4-FFF2-40B4-BE49-F238E27FC236}">
                    <a16:creationId xmlns:a16="http://schemas.microsoft.com/office/drawing/2014/main" id="{AF6C3ADB-49BA-41D7-8EBB-4038640B939E}"/>
                  </a:ext>
                </a:extLst>
              </p:cNvPr>
              <p:cNvSpPr/>
              <p:nvPr/>
            </p:nvSpPr>
            <p:spPr>
              <a:xfrm>
                <a:off x="116844" y="19706"/>
                <a:ext cx="939177" cy="856636"/>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8" tIns="34299" rIns="68598" bIns="34299" numCol="1" spcCol="0" rtlCol="0" fromWordArt="0" anchor="ctr" anchorCtr="0" forceAA="0" compatLnSpc="1">
                <a:prstTxWarp prst="textNoShape">
                  <a:avLst/>
                </a:prstTxWarp>
                <a:noAutofit/>
              </a:bodyPr>
              <a:lstStyle/>
              <a:p>
                <a:endParaRPr lang="nl-BE" sz="1350"/>
              </a:p>
            </p:txBody>
          </p:sp>
          <p:pic>
            <p:nvPicPr>
              <p:cNvPr id="15" name="Afbeelding 14">
                <a:extLst>
                  <a:ext uri="{FF2B5EF4-FFF2-40B4-BE49-F238E27FC236}">
                    <a16:creationId xmlns:a16="http://schemas.microsoft.com/office/drawing/2014/main" id="{E8B0ED74-316F-4628-9AB2-3E9C19AA815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21" y="93364"/>
                <a:ext cx="748615" cy="565784"/>
              </a:xfrm>
              <a:prstGeom prst="rect">
                <a:avLst/>
              </a:prstGeom>
            </p:spPr>
          </p:pic>
          <p:sp>
            <p:nvSpPr>
              <p:cNvPr id="16" name="Tekstvak 15">
                <a:extLst>
                  <a:ext uri="{FF2B5EF4-FFF2-40B4-BE49-F238E27FC236}">
                    <a16:creationId xmlns:a16="http://schemas.microsoft.com/office/drawing/2014/main" id="{C95551D9-6506-480D-ACAF-CDA6363DE27D}"/>
                  </a:ext>
                </a:extLst>
              </p:cNvPr>
              <p:cNvSpPr txBox="1"/>
              <p:nvPr/>
            </p:nvSpPr>
            <p:spPr>
              <a:xfrm>
                <a:off x="0" y="646513"/>
                <a:ext cx="1171574" cy="309804"/>
              </a:xfrm>
              <a:prstGeom prst="rect">
                <a:avLst/>
              </a:prstGeom>
              <a:noFill/>
            </p:spPr>
            <p:txBody>
              <a:bodyPr wrap="square" rtlCol="0">
                <a:noAutofit/>
              </a:bodyPr>
              <a:lstStyle/>
              <a:p>
                <a:pPr algn="ctr"/>
                <a:r>
                  <a:rPr lang="nl-BE" sz="600" b="1" dirty="0">
                    <a:solidFill>
                      <a:srgbClr val="00B050"/>
                    </a:solidFill>
                    <a:latin typeface="Arial Black" panose="020B0A04020102020204" pitchFamily="34" charset="0"/>
                    <a:ea typeface="Times New Roman" panose="02020603050405020304" pitchFamily="18" charset="0"/>
                  </a:rPr>
                  <a:t>Wat doe je !</a:t>
                </a:r>
                <a:endParaRPr lang="nl-BE" sz="600" dirty="0">
                  <a:latin typeface="Times New Roman" panose="02020603050405020304" pitchFamily="18" charset="0"/>
                  <a:ea typeface="Times New Roman" panose="02020603050405020304" pitchFamily="18" charset="0"/>
                </a:endParaRPr>
              </a:p>
            </p:txBody>
          </p:sp>
        </p:grpSp>
        <p:sp>
          <p:nvSpPr>
            <p:cNvPr id="2" name="Pijl: omlaag 1">
              <a:extLst>
                <a:ext uri="{FF2B5EF4-FFF2-40B4-BE49-F238E27FC236}">
                  <a16:creationId xmlns:a16="http://schemas.microsoft.com/office/drawing/2014/main" id="{5D1514C0-6464-4BC6-A5B3-F72399B0EB15}"/>
                </a:ext>
              </a:extLst>
            </p:cNvPr>
            <p:cNvSpPr/>
            <p:nvPr/>
          </p:nvSpPr>
          <p:spPr>
            <a:xfrm>
              <a:off x="1332924" y="2828643"/>
              <a:ext cx="271938" cy="437924"/>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8" name="Groep 7">
            <a:extLst>
              <a:ext uri="{FF2B5EF4-FFF2-40B4-BE49-F238E27FC236}">
                <a16:creationId xmlns:a16="http://schemas.microsoft.com/office/drawing/2014/main" id="{4FB8B50D-3CB8-498A-A097-B060D542337E}"/>
              </a:ext>
            </a:extLst>
          </p:cNvPr>
          <p:cNvGrpSpPr/>
          <p:nvPr/>
        </p:nvGrpSpPr>
        <p:grpSpPr>
          <a:xfrm>
            <a:off x="7193050" y="1269681"/>
            <a:ext cx="1798556" cy="2159319"/>
            <a:chOff x="8113320" y="2302112"/>
            <a:chExt cx="1897233" cy="2834172"/>
          </a:xfrm>
        </p:grpSpPr>
        <p:sp>
          <p:nvSpPr>
            <p:cNvPr id="6" name="Rechthoek 5">
              <a:extLst>
                <a:ext uri="{FF2B5EF4-FFF2-40B4-BE49-F238E27FC236}">
                  <a16:creationId xmlns:a16="http://schemas.microsoft.com/office/drawing/2014/main" id="{A6C1A77A-972B-4E89-9C59-3C2182EA66DB}"/>
                </a:ext>
              </a:extLst>
            </p:cNvPr>
            <p:cNvSpPr/>
            <p:nvPr/>
          </p:nvSpPr>
          <p:spPr>
            <a:xfrm>
              <a:off x="8113320" y="3222667"/>
              <a:ext cx="1897233" cy="939222"/>
            </a:xfrm>
            <a:prstGeom prst="rect">
              <a:avLst/>
            </a:prstGeom>
          </p:spPr>
          <p:txBody>
            <a:bodyPr wrap="square">
              <a:spAutoFit/>
            </a:bodyPr>
            <a:lstStyle/>
            <a:p>
              <a:pPr algn="ctr" defTabSz="685910"/>
              <a:r>
                <a:rPr lang="nl-BE" altLang="nl-BE" sz="1350" i="1" dirty="0">
                  <a:solidFill>
                    <a:srgbClr val="0033CC"/>
                  </a:solidFill>
                  <a:ea typeface="Calibri" panose="020F0502020204030204" pitchFamily="34" charset="0"/>
                  <a:cs typeface="Times New Roman" panose="02020603050405020304" pitchFamily="18" charset="0"/>
                </a:rPr>
                <a:t>Bij allergie, overgevoelig </a:t>
              </a:r>
              <a:br>
                <a:rPr lang="nl-BE" altLang="nl-BE" sz="1350" i="1" dirty="0">
                  <a:solidFill>
                    <a:srgbClr val="0033CC"/>
                  </a:solidFill>
                  <a:ea typeface="Calibri" panose="020F0502020204030204" pitchFamily="34" charset="0"/>
                  <a:cs typeface="Times New Roman" panose="02020603050405020304" pitchFamily="18" charset="0"/>
                </a:rPr>
              </a:br>
              <a:r>
                <a:rPr lang="nl-BE" altLang="nl-BE" sz="1350" i="1" dirty="0">
                  <a:solidFill>
                    <a:srgbClr val="0033CC"/>
                  </a:solidFill>
                  <a:ea typeface="Calibri" panose="020F0502020204030204" pitchFamily="34" charset="0"/>
                  <a:cs typeface="Times New Roman" panose="02020603050405020304" pitchFamily="18" charset="0"/>
                </a:rPr>
                <a:t>een hogere categorie</a:t>
              </a:r>
              <a:endParaRPr lang="nl-BE" altLang="nl-BE" sz="1350" b="1" i="1" u="sng" dirty="0">
                <a:solidFill>
                  <a:srgbClr val="0033CC"/>
                </a:solidFill>
                <a:ea typeface="Calibri" panose="020F0502020204030204" pitchFamily="34" charset="0"/>
                <a:cs typeface="Times New Roman" panose="02020603050405020304" pitchFamily="18" charset="0"/>
              </a:endParaRPr>
            </a:p>
          </p:txBody>
        </p:sp>
        <p:sp>
          <p:nvSpPr>
            <p:cNvPr id="7" name="Pijl: omhoog 6">
              <a:extLst>
                <a:ext uri="{FF2B5EF4-FFF2-40B4-BE49-F238E27FC236}">
                  <a16:creationId xmlns:a16="http://schemas.microsoft.com/office/drawing/2014/main" id="{10624564-81E7-48EF-885E-6D5DFEEEF6CA}"/>
                </a:ext>
              </a:extLst>
            </p:cNvPr>
            <p:cNvSpPr/>
            <p:nvPr/>
          </p:nvSpPr>
          <p:spPr>
            <a:xfrm>
              <a:off x="8918925" y="2302112"/>
              <a:ext cx="410547" cy="816070"/>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ln>
                  <a:solidFill>
                    <a:srgbClr val="0033CC"/>
                  </a:solidFill>
                </a:ln>
              </a:endParaRPr>
            </a:p>
          </p:txBody>
        </p:sp>
        <p:sp>
          <p:nvSpPr>
            <p:cNvPr id="18" name="Pijl: omhoog 17">
              <a:extLst>
                <a:ext uri="{FF2B5EF4-FFF2-40B4-BE49-F238E27FC236}">
                  <a16:creationId xmlns:a16="http://schemas.microsoft.com/office/drawing/2014/main" id="{15D285A7-81C4-4F36-A648-58251C0456CA}"/>
                </a:ext>
              </a:extLst>
            </p:cNvPr>
            <p:cNvSpPr/>
            <p:nvPr/>
          </p:nvSpPr>
          <p:spPr>
            <a:xfrm rot="10800000">
              <a:off x="8918925" y="4305052"/>
              <a:ext cx="410547" cy="831232"/>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n>
                  <a:solidFill>
                    <a:srgbClr val="0033CC"/>
                  </a:solidFill>
                </a:ln>
              </a:endParaRPr>
            </a:p>
          </p:txBody>
        </p:sp>
      </p:grpSp>
      <p:sp>
        <p:nvSpPr>
          <p:cNvPr id="19" name="Titel 18"/>
          <p:cNvSpPr>
            <a:spLocks noGrp="1"/>
          </p:cNvSpPr>
          <p:nvPr>
            <p:ph type="title"/>
          </p:nvPr>
        </p:nvSpPr>
        <p:spPr>
          <a:xfrm>
            <a:off x="279430" y="188425"/>
            <a:ext cx="8830408" cy="1154085"/>
          </a:xfrm>
        </p:spPr>
        <p:txBody>
          <a:bodyPr>
            <a:normAutofit fontScale="90000"/>
          </a:bodyPr>
          <a:lstStyle/>
          <a:p>
            <a:pPr marL="0" indent="0" algn="ctr">
              <a:buNone/>
            </a:pPr>
            <a:r>
              <a:rPr lang="nl-BE" altLang="nl-BE" sz="2000" b="0" dirty="0" bmk="_Toc491098972">
                <a:ln w="0"/>
                <a:solidFill>
                  <a:srgbClr val="FF0000"/>
                </a:solidFill>
                <a:effectLst>
                  <a:outerShdw blurRad="38100" dist="25400" dir="5400000" algn="ctr" rotWithShape="0">
                    <a:srgbClr val="6E747A">
                      <a:alpha val="43000"/>
                    </a:srgbClr>
                  </a:outerShdw>
                </a:effectLst>
                <a:latin typeface="Arial Rounded MT Bold" panose="020F0704030504030204" pitchFamily="34" charset="0"/>
                <a:cs typeface="Calibri" panose="020F0502020204030204" pitchFamily="34" charset="0"/>
              </a:rPr>
              <a:t>Indicatie volgens de ernst van het (vergiftigend) effect op het lichaam</a:t>
            </a:r>
            <a:br>
              <a:rPr lang="nl-BE" altLang="nl-BE" sz="2000" b="0" dirty="0" bmk="_Toc491098972">
                <a:ln w="0"/>
                <a:solidFill>
                  <a:srgbClr val="FF0000"/>
                </a:solidFill>
                <a:effectLst>
                  <a:outerShdw blurRad="38100" dist="25400" dir="5400000" algn="ctr" rotWithShape="0">
                    <a:srgbClr val="6E747A">
                      <a:alpha val="43000"/>
                    </a:srgbClr>
                  </a:outerShdw>
                </a:effectLst>
                <a:latin typeface="Arial Rounded MT Bold" panose="020F0704030504030204" pitchFamily="34" charset="0"/>
                <a:cs typeface="Calibri" panose="020F0502020204030204" pitchFamily="34" charset="0"/>
              </a:rPr>
            </a:br>
            <a:br>
              <a:rPr lang="nl-BE" altLang="nl-BE" sz="2000" b="0" dirty="0" bmk="_Toc491098972">
                <a:ln w="0"/>
                <a:solidFill>
                  <a:srgbClr val="FF0000"/>
                </a:solidFill>
                <a:effectLst>
                  <a:outerShdw blurRad="38100" dist="25400" dir="5400000" algn="ctr" rotWithShape="0">
                    <a:srgbClr val="6E747A">
                      <a:alpha val="43000"/>
                    </a:srgbClr>
                  </a:outerShdw>
                </a:effectLst>
                <a:latin typeface="Arial Rounded MT Bold" panose="020F0704030504030204" pitchFamily="34" charset="0"/>
                <a:cs typeface="Calibri" panose="020F0502020204030204" pitchFamily="34" charset="0"/>
              </a:rPr>
            </a:br>
            <a:r>
              <a:rPr lang="nl-BE" altLang="nl-BE" sz="2800" dirty="0" bmk="_Toc491098972">
                <a:ln w="0"/>
                <a:solidFill>
                  <a:srgbClr val="FF0000"/>
                </a:solidFill>
                <a:effectLst>
                  <a:outerShdw blurRad="38100" dist="25400" dir="5400000" algn="ctr" rotWithShape="0">
                    <a:srgbClr val="6E747A">
                      <a:alpha val="43000"/>
                    </a:srgbClr>
                  </a:outerShdw>
                </a:effectLst>
                <a:latin typeface="Arial Rounded MT Bold" panose="020F0704030504030204" pitchFamily="34" charset="0"/>
                <a:cs typeface="Calibri" panose="020F0502020204030204" pitchFamily="34" charset="0"/>
              </a:rPr>
              <a:t>GIFCODE</a:t>
            </a:r>
            <a:br>
              <a:rPr lang="nl-BE" altLang="nl-BE" sz="1500" dirty="0">
                <a:solidFill>
                  <a:srgbClr val="FFFFFF"/>
                </a:solidFill>
                <a:cs typeface="Calibri" panose="020F0502020204030204" pitchFamily="34" charset="0"/>
              </a:rPr>
            </a:br>
            <a:endParaRPr lang="nl-NL" sz="1350" dirty="0">
              <a:solidFill>
                <a:srgbClr val="FFFFFF"/>
              </a:solidFill>
            </a:endParaRPr>
          </a:p>
        </p:txBody>
      </p:sp>
      <p:sp>
        <p:nvSpPr>
          <p:cNvPr id="10" name="Tijdelijke aanduiding voor dianummer 9">
            <a:extLst>
              <a:ext uri="{FF2B5EF4-FFF2-40B4-BE49-F238E27FC236}">
                <a16:creationId xmlns:a16="http://schemas.microsoft.com/office/drawing/2014/main" id="{635C935C-45A5-4FB6-B017-F745EF555B70}"/>
              </a:ext>
            </a:extLst>
          </p:cNvPr>
          <p:cNvSpPr>
            <a:spLocks noGrp="1"/>
          </p:cNvSpPr>
          <p:nvPr>
            <p:ph type="sldNum" sz="quarter" idx="4294967295"/>
          </p:nvPr>
        </p:nvSpPr>
        <p:spPr>
          <a:xfrm flipH="1">
            <a:off x="8244406" y="6453335"/>
            <a:ext cx="491605" cy="373105"/>
          </a:xfrm>
          <a:prstGeom prst="rect">
            <a:avLst/>
          </a:prstGeom>
        </p:spPr>
        <p:txBody>
          <a:bodyPr vert="horz" lIns="68590" tIns="34295" rIns="68590" bIns="34295" rtlCol="0" anchor="ctr"/>
          <a:lstStyle/>
          <a:p>
            <a:fld id="{90F364E3-D1FC-4E98-AF37-7938BDCB06D8}" type="slidenum">
              <a:rPr lang="nl-BE" smtClean="0"/>
              <a:t>103</a:t>
            </a:fld>
            <a:endParaRPr lang="nl-BE" dirty="0"/>
          </a:p>
        </p:txBody>
      </p:sp>
      <p:pic>
        <p:nvPicPr>
          <p:cNvPr id="20" name="Afbeelding 19">
            <a:extLst>
              <a:ext uri="{FF2B5EF4-FFF2-40B4-BE49-F238E27FC236}">
                <a16:creationId xmlns:a16="http://schemas.microsoft.com/office/drawing/2014/main" id="{1C231A76-AD98-4E14-9F78-FFFBC053DA28}"/>
              </a:ext>
            </a:extLst>
          </p:cNvPr>
          <p:cNvPicPr/>
          <p:nvPr/>
        </p:nvPicPr>
        <p:blipFill>
          <a:blip r:embed="rId4">
            <a:clrChange>
              <a:clrFrom>
                <a:srgbClr val="FFFFFF"/>
              </a:clrFrom>
              <a:clrTo>
                <a:srgbClr val="FFFFFF">
                  <a:alpha val="0"/>
                </a:srgbClr>
              </a:clrTo>
            </a:clrChange>
          </a:blip>
          <a:stretch>
            <a:fillRect/>
          </a:stretch>
        </p:blipFill>
        <p:spPr>
          <a:xfrm>
            <a:off x="3131840" y="618965"/>
            <a:ext cx="611721" cy="546730"/>
          </a:xfrm>
          <a:prstGeom prst="rect">
            <a:avLst/>
          </a:prstGeom>
        </p:spPr>
      </p:pic>
      <p:sp>
        <p:nvSpPr>
          <p:cNvPr id="21" name="Tekstvak 20">
            <a:extLst>
              <a:ext uri="{FF2B5EF4-FFF2-40B4-BE49-F238E27FC236}">
                <a16:creationId xmlns:a16="http://schemas.microsoft.com/office/drawing/2014/main" id="{33BE1F37-6303-43F1-9367-E31F323AA4A3}"/>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5" name="Tekstvak 4">
            <a:extLst>
              <a:ext uri="{FF2B5EF4-FFF2-40B4-BE49-F238E27FC236}">
                <a16:creationId xmlns:a16="http://schemas.microsoft.com/office/drawing/2014/main" id="{8442712D-B3C1-586A-2F8B-745D851AB700}"/>
              </a:ext>
            </a:extLst>
          </p:cNvPr>
          <p:cNvSpPr txBox="1"/>
          <p:nvPr/>
        </p:nvSpPr>
        <p:spPr>
          <a:xfrm>
            <a:off x="0" y="144751"/>
            <a:ext cx="4767262" cy="369332"/>
          </a:xfrm>
          <a:prstGeom prst="rect">
            <a:avLst/>
          </a:prstGeom>
          <a:noFill/>
        </p:spPr>
        <p:txBody>
          <a:bodyPr wrap="square">
            <a:spAutoFit/>
          </a:bodyPr>
          <a:lstStyle/>
          <a:p>
            <a:r>
              <a:rPr lang="nl-BE" dirty="0"/>
              <a:t>15I: </a:t>
            </a:r>
          </a:p>
        </p:txBody>
      </p:sp>
    </p:spTree>
    <p:extLst>
      <p:ext uri="{BB962C8B-B14F-4D97-AF65-F5344CB8AC3E}">
        <p14:creationId xmlns:p14="http://schemas.microsoft.com/office/powerpoint/2010/main" val="550475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64EE794-6369-4954-A8B2-3AE105B46722}"/>
              </a:ext>
            </a:extLst>
          </p:cNvPr>
          <p:cNvSpPr/>
          <p:nvPr/>
        </p:nvSpPr>
        <p:spPr>
          <a:xfrm>
            <a:off x="143508" y="188640"/>
            <a:ext cx="9000492" cy="2677656"/>
          </a:xfrm>
          <a:prstGeom prst="rect">
            <a:avLst/>
          </a:prstGeom>
        </p:spPr>
        <p:txBody>
          <a:bodyPr wrap="square">
            <a:spAutoFit/>
          </a:bodyPr>
          <a:lstStyle/>
          <a:p>
            <a:r>
              <a:rPr lang="nl-BE" b="1" dirty="0">
                <a:solidFill>
                  <a:srgbClr val="FF0000"/>
                </a:solidFill>
              </a:rPr>
              <a:t>221</a:t>
            </a:r>
            <a:r>
              <a:rPr lang="nl-BE" sz="2400" b="1" dirty="0">
                <a:solidFill>
                  <a:srgbClr val="FF0000"/>
                </a:solidFill>
              </a:rPr>
              <a:t>  Een man loopt blootsvoets in het zeewater aan de kust</a:t>
            </a:r>
            <a:br>
              <a:rPr lang="nl-BE" sz="2400" b="1" dirty="0">
                <a:solidFill>
                  <a:srgbClr val="FF0000"/>
                </a:solidFill>
              </a:rPr>
            </a:br>
            <a:r>
              <a:rPr lang="nl-BE" sz="2400" b="1" dirty="0">
                <a:solidFill>
                  <a:srgbClr val="FF0000"/>
                </a:solidFill>
              </a:rPr>
              <a:t>          en wordt gestoken door een “pieterman”?</a:t>
            </a:r>
            <a:endParaRPr lang="nl-BE" sz="2400" dirty="0">
              <a:solidFill>
                <a:srgbClr val="FF0000"/>
              </a:solidFill>
            </a:endParaRPr>
          </a:p>
          <a:p>
            <a:endParaRPr lang="nl-BE" sz="2400" dirty="0"/>
          </a:p>
          <a:p>
            <a:r>
              <a:rPr lang="nl-BE" sz="2400" dirty="0"/>
              <a:t>A: Ik pas de “Heetwater-Onderdompelings-Techniek” toe.</a:t>
            </a:r>
          </a:p>
          <a:p>
            <a:r>
              <a:rPr lang="nl-BE" sz="2400" dirty="0"/>
              <a:t>B: Dit is banaal, na voldoende rust gaat dit vanzelf over.</a:t>
            </a:r>
          </a:p>
          <a:p>
            <a:r>
              <a:rPr lang="nl-BE" sz="2400" dirty="0"/>
              <a:t>C: Onmiddellijk doorverwijzen naar een arts is aangewezen.</a:t>
            </a:r>
            <a:endParaRPr lang="nl-BE" sz="2400" dirty="0">
              <a:solidFill>
                <a:srgbClr val="00B050"/>
              </a:solidFill>
            </a:endParaRPr>
          </a:p>
          <a:p>
            <a:r>
              <a:rPr lang="nl-BE" sz="2400" dirty="0"/>
              <a:t>D: Spoel het gebied minimum 30 à 40 sec met huishoudazijn.</a:t>
            </a:r>
          </a:p>
        </p:txBody>
      </p:sp>
      <p:pic>
        <p:nvPicPr>
          <p:cNvPr id="3" name="Afbeelding 2">
            <a:extLst>
              <a:ext uri="{FF2B5EF4-FFF2-40B4-BE49-F238E27FC236}">
                <a16:creationId xmlns:a16="http://schemas.microsoft.com/office/drawing/2014/main" id="{7DE671D8-0243-4006-9981-CFD7C3EA4B49}"/>
              </a:ext>
            </a:extLst>
          </p:cNvPr>
          <p:cNvPicPr>
            <a:picLocks noChangeAspect="1"/>
          </p:cNvPicPr>
          <p:nvPr/>
        </p:nvPicPr>
        <p:blipFill>
          <a:blip r:embed="rId3"/>
          <a:stretch>
            <a:fillRect/>
          </a:stretch>
        </p:blipFill>
        <p:spPr>
          <a:xfrm>
            <a:off x="6660232" y="2957201"/>
            <a:ext cx="2160000" cy="476375"/>
          </a:xfrm>
          <a:prstGeom prst="rect">
            <a:avLst/>
          </a:prstGeom>
        </p:spPr>
      </p:pic>
      <p:sp>
        <p:nvSpPr>
          <p:cNvPr id="4" name="Rechthoek 3">
            <a:extLst>
              <a:ext uri="{FF2B5EF4-FFF2-40B4-BE49-F238E27FC236}">
                <a16:creationId xmlns:a16="http://schemas.microsoft.com/office/drawing/2014/main" id="{B4F88D4E-1499-40CA-90E5-920EE15ACED1}"/>
              </a:ext>
            </a:extLst>
          </p:cNvPr>
          <p:cNvSpPr/>
          <p:nvPr/>
        </p:nvSpPr>
        <p:spPr>
          <a:xfrm>
            <a:off x="151548" y="3492473"/>
            <a:ext cx="9000492" cy="2677656"/>
          </a:xfrm>
          <a:prstGeom prst="rect">
            <a:avLst/>
          </a:prstGeom>
        </p:spPr>
        <p:txBody>
          <a:bodyPr wrap="square">
            <a:spAutoFit/>
          </a:bodyPr>
          <a:lstStyle/>
          <a:p>
            <a:pPr lvl="0"/>
            <a:r>
              <a:rPr lang="nl-BE" sz="2400" b="1" dirty="0">
                <a:solidFill>
                  <a:srgbClr val="FF0000"/>
                </a:solidFill>
              </a:rPr>
              <a:t> </a:t>
            </a:r>
            <a:r>
              <a:rPr lang="nl-BE" b="1" dirty="0">
                <a:solidFill>
                  <a:srgbClr val="FF0000"/>
                </a:solidFill>
              </a:rPr>
              <a:t>222</a:t>
            </a:r>
            <a:r>
              <a:rPr lang="nl-BE" sz="2400" b="1" dirty="0">
                <a:solidFill>
                  <a:srgbClr val="FF0000"/>
                </a:solidFill>
              </a:rPr>
              <a:t> Een duiker kwam in aanraking met de tentakels van</a:t>
            </a:r>
            <a:br>
              <a:rPr lang="nl-BE" sz="2400" b="1" dirty="0">
                <a:solidFill>
                  <a:srgbClr val="FF0000"/>
                </a:solidFill>
              </a:rPr>
            </a:br>
            <a:r>
              <a:rPr lang="nl-BE" sz="2400" b="1" dirty="0">
                <a:solidFill>
                  <a:srgbClr val="FF0000"/>
                </a:solidFill>
              </a:rPr>
              <a:t>         een aangespoeld “Portugees oorlogschip”.</a:t>
            </a:r>
          </a:p>
          <a:p>
            <a:r>
              <a:rPr lang="nl-BE" sz="2400" dirty="0"/>
              <a:t>A:  Pas (onder andere) de “Koude-Behandelings-Techniek” toe.</a:t>
            </a:r>
          </a:p>
          <a:p>
            <a:r>
              <a:rPr lang="nl-BE" sz="2400" dirty="0"/>
              <a:t>B:  Nooit “Azijn-Behandeling-Techniek”!- werkt averechts.</a:t>
            </a:r>
            <a:br>
              <a:rPr lang="nl-BE" sz="2400" dirty="0"/>
            </a:br>
            <a:r>
              <a:rPr lang="nl-BE" sz="2400" dirty="0"/>
              <a:t>C:  Groot oppervlak: Pas de “Druk-Immobilisatie-Verband” toe.</a:t>
            </a:r>
          </a:p>
          <a:p>
            <a:r>
              <a:rPr lang="nl-BE" sz="2400" dirty="0"/>
              <a:t>D: Aangespoelde exemplaren kunnen zijn niet meer gevaarlijk</a:t>
            </a:r>
            <a:br>
              <a:rPr lang="nl-BE" sz="2400" dirty="0"/>
            </a:br>
            <a:r>
              <a:rPr lang="nl-BE" sz="2400" dirty="0"/>
              <a:t>    zijn om aan te raken.</a:t>
            </a:r>
          </a:p>
        </p:txBody>
      </p:sp>
      <p:pic>
        <p:nvPicPr>
          <p:cNvPr id="5" name="Afbeelding 4">
            <a:extLst>
              <a:ext uri="{FF2B5EF4-FFF2-40B4-BE49-F238E27FC236}">
                <a16:creationId xmlns:a16="http://schemas.microsoft.com/office/drawing/2014/main" id="{BEA33E02-C279-4DF1-8DCA-5B980CF4A63A}"/>
              </a:ext>
            </a:extLst>
          </p:cNvPr>
          <p:cNvPicPr>
            <a:picLocks noChangeAspect="1"/>
          </p:cNvPicPr>
          <p:nvPr/>
        </p:nvPicPr>
        <p:blipFill>
          <a:blip r:embed="rId4"/>
          <a:stretch>
            <a:fillRect/>
          </a:stretch>
        </p:blipFill>
        <p:spPr>
          <a:xfrm>
            <a:off x="6659048" y="6048518"/>
            <a:ext cx="2160000" cy="488807"/>
          </a:xfrm>
          <a:prstGeom prst="rect">
            <a:avLst/>
          </a:prstGeom>
        </p:spPr>
      </p:pic>
      <p:sp>
        <p:nvSpPr>
          <p:cNvPr id="6" name="Tijdelijke aanduiding voor dianummer 5">
            <a:extLst>
              <a:ext uri="{FF2B5EF4-FFF2-40B4-BE49-F238E27FC236}">
                <a16:creationId xmlns:a16="http://schemas.microsoft.com/office/drawing/2014/main" id="{07106CE9-4E5E-4754-BD79-13A01E19B198}"/>
              </a:ext>
            </a:extLst>
          </p:cNvPr>
          <p:cNvSpPr>
            <a:spLocks noGrp="1"/>
          </p:cNvSpPr>
          <p:nvPr>
            <p:ph type="sldNum" sz="quarter" idx="12"/>
          </p:nvPr>
        </p:nvSpPr>
        <p:spPr/>
        <p:txBody>
          <a:bodyPr/>
          <a:lstStyle/>
          <a:p>
            <a:fld id="{447806F6-A384-4FD6-A469-B0B4E7E0C083}" type="slidenum">
              <a:rPr lang="nl-BE" smtClean="0"/>
              <a:t>104</a:t>
            </a:fld>
            <a:endParaRPr lang="nl-BE" dirty="0"/>
          </a:p>
        </p:txBody>
      </p:sp>
      <p:sp>
        <p:nvSpPr>
          <p:cNvPr id="7" name="Tekstvak 6">
            <a:extLst>
              <a:ext uri="{FF2B5EF4-FFF2-40B4-BE49-F238E27FC236}">
                <a16:creationId xmlns:a16="http://schemas.microsoft.com/office/drawing/2014/main" id="{0FB467B4-8895-4242-B5BB-0EBBDEBAC9CF}"/>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9899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9D6E6C9-B12B-43A6-ACAF-C482E7D21CB1}"/>
              </a:ext>
            </a:extLst>
          </p:cNvPr>
          <p:cNvSpPr/>
          <p:nvPr/>
        </p:nvSpPr>
        <p:spPr>
          <a:xfrm>
            <a:off x="179512" y="-27384"/>
            <a:ext cx="8964488" cy="2610523"/>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223</a:t>
            </a:r>
            <a:r>
              <a:rPr lang="nl-B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Een duiker raakt met de blote huid tijdens een duik een </a:t>
            </a:r>
            <a:b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“vuur- of brandkoraal” aan in de Rode zee.</a:t>
            </a:r>
          </a:p>
          <a:p>
            <a:pPr lvl="0">
              <a:lnSpc>
                <a:spcPct val="107000"/>
              </a:lnSpc>
              <a:spcAft>
                <a:spcPts val="0"/>
              </a:spcAft>
            </a:pPr>
            <a:endParaRPr lang="nl-BE"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A: Pas (onder andere) de “Azijn-Behandeling-Techniek” toe.</a:t>
            </a:r>
          </a:p>
          <a:p>
            <a:pPr lvl="0">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B: Pas (onder andere) de “Druk-Immobilisatie-Verband” toe.</a:t>
            </a:r>
          </a:p>
          <a:p>
            <a:pPr lvl="0">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C: Pas (onder andere) de “Heetwater-Onderdompelings-Techniek” toe.</a:t>
            </a:r>
          </a:p>
          <a:p>
            <a:pPr lvl="0">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D: Pas (onder andere) de “Koel-Behandeling-Techniek” toe.</a:t>
            </a:r>
          </a:p>
        </p:txBody>
      </p:sp>
      <p:sp>
        <p:nvSpPr>
          <p:cNvPr id="4" name="Rechthoek 3">
            <a:extLst>
              <a:ext uri="{FF2B5EF4-FFF2-40B4-BE49-F238E27FC236}">
                <a16:creationId xmlns:a16="http://schemas.microsoft.com/office/drawing/2014/main" id="{5B3CD134-8306-4A7D-A0B9-4886C3E70D62}"/>
              </a:ext>
            </a:extLst>
          </p:cNvPr>
          <p:cNvSpPr/>
          <p:nvPr/>
        </p:nvSpPr>
        <p:spPr>
          <a:xfrm>
            <a:off x="193540" y="3284984"/>
            <a:ext cx="8964488" cy="3040319"/>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224</a:t>
            </a:r>
            <a:r>
              <a:rPr lang="nl-BE"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nl-BE" sz="2400" b="1" dirty="0">
                <a:solidFill>
                  <a:srgbClr val="FF0000"/>
                </a:solidFill>
                <a:latin typeface="Calibri" panose="020F0502020204030204" pitchFamily="34" charset="0"/>
                <a:cs typeface="Times New Roman" panose="02020603050405020304" pitchFamily="18" charset="0"/>
              </a:rPr>
              <a:t>Tijdens een duik in onze wateren wordt iemand gestraald</a:t>
            </a:r>
            <a:br>
              <a:rPr lang="nl-BE" sz="2400" b="1" dirty="0">
                <a:solidFill>
                  <a:srgbClr val="FF0000"/>
                </a:solidFill>
                <a:latin typeface="Calibri" panose="020F0502020204030204" pitchFamily="34" charset="0"/>
                <a:cs typeface="Times New Roman" panose="02020603050405020304" pitchFamily="18" charset="0"/>
              </a:rPr>
            </a:br>
            <a:r>
              <a:rPr lang="nl-BE" sz="2400" b="1" dirty="0">
                <a:solidFill>
                  <a:srgbClr val="FF0000"/>
                </a:solidFill>
                <a:latin typeface="Calibri" panose="020F0502020204030204" pitchFamily="34" charset="0"/>
                <a:cs typeface="Times New Roman" panose="02020603050405020304" pitchFamily="18" charset="0"/>
              </a:rPr>
              <a:t>               door een “kompaskwal” in de Oosterschelde.</a:t>
            </a: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A: Even op de wonde urineren het verzacht de pijn, </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indien geen andere middelen ter beschikking.</a:t>
            </a: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B: Is de “Druk-Immobilisatie-Verband” de meest correcte behandeling.</a:t>
            </a: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C: Koel het getroffen gebied 15 min met ijs in plastic zak of Coldpack.</a:t>
            </a: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D: Na contact met gevaarlijke dieren kan ik voor informatie terecht bij </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antigifcentrum: 070-245245.</a:t>
            </a:r>
          </a:p>
        </p:txBody>
      </p:sp>
      <p:pic>
        <p:nvPicPr>
          <p:cNvPr id="5" name="Afbeelding 4">
            <a:extLst>
              <a:ext uri="{FF2B5EF4-FFF2-40B4-BE49-F238E27FC236}">
                <a16:creationId xmlns:a16="http://schemas.microsoft.com/office/drawing/2014/main" id="{A37807FA-6DDC-492B-A8AC-DE07ACAF6468}"/>
              </a:ext>
            </a:extLst>
          </p:cNvPr>
          <p:cNvPicPr>
            <a:picLocks noChangeAspect="1"/>
          </p:cNvPicPr>
          <p:nvPr/>
        </p:nvPicPr>
        <p:blipFill>
          <a:blip r:embed="rId3"/>
          <a:stretch>
            <a:fillRect/>
          </a:stretch>
        </p:blipFill>
        <p:spPr>
          <a:xfrm>
            <a:off x="6516216" y="2610680"/>
            <a:ext cx="2160000" cy="507073"/>
          </a:xfrm>
          <a:prstGeom prst="rect">
            <a:avLst/>
          </a:prstGeom>
        </p:spPr>
      </p:pic>
      <p:pic>
        <p:nvPicPr>
          <p:cNvPr id="6" name="Afbeelding 5">
            <a:extLst>
              <a:ext uri="{FF2B5EF4-FFF2-40B4-BE49-F238E27FC236}">
                <a16:creationId xmlns:a16="http://schemas.microsoft.com/office/drawing/2014/main" id="{00D38446-C8CE-4749-9890-BD097F685BE5}"/>
              </a:ext>
            </a:extLst>
          </p:cNvPr>
          <p:cNvPicPr>
            <a:picLocks noChangeAspect="1"/>
          </p:cNvPicPr>
          <p:nvPr/>
        </p:nvPicPr>
        <p:blipFill>
          <a:blip r:embed="rId4"/>
          <a:stretch>
            <a:fillRect/>
          </a:stretch>
        </p:blipFill>
        <p:spPr>
          <a:xfrm>
            <a:off x="6500589" y="6067064"/>
            <a:ext cx="2160000" cy="495413"/>
          </a:xfrm>
          <a:prstGeom prst="rect">
            <a:avLst/>
          </a:prstGeom>
        </p:spPr>
      </p:pic>
      <p:sp>
        <p:nvSpPr>
          <p:cNvPr id="3" name="Tijdelijke aanduiding voor dianummer 2">
            <a:extLst>
              <a:ext uri="{FF2B5EF4-FFF2-40B4-BE49-F238E27FC236}">
                <a16:creationId xmlns:a16="http://schemas.microsoft.com/office/drawing/2014/main" id="{014372F9-CC45-4C7B-B56D-AA0061B35ACB}"/>
              </a:ext>
            </a:extLst>
          </p:cNvPr>
          <p:cNvSpPr>
            <a:spLocks noGrp="1"/>
          </p:cNvSpPr>
          <p:nvPr>
            <p:ph type="sldNum" sz="quarter" idx="12"/>
          </p:nvPr>
        </p:nvSpPr>
        <p:spPr/>
        <p:txBody>
          <a:bodyPr/>
          <a:lstStyle/>
          <a:p>
            <a:fld id="{447806F6-A384-4FD6-A469-B0B4E7E0C083}" type="slidenum">
              <a:rPr lang="nl-BE" smtClean="0"/>
              <a:t>105</a:t>
            </a:fld>
            <a:endParaRPr lang="nl-BE" dirty="0"/>
          </a:p>
        </p:txBody>
      </p:sp>
      <p:sp>
        <p:nvSpPr>
          <p:cNvPr id="7" name="Tekstvak 6">
            <a:extLst>
              <a:ext uri="{FF2B5EF4-FFF2-40B4-BE49-F238E27FC236}">
                <a16:creationId xmlns:a16="http://schemas.microsoft.com/office/drawing/2014/main" id="{6AD770AA-3BC9-43A1-88CE-2CEBD7B84B04}"/>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4658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30C0B40-8426-4DE6-B9EA-9589794BC129}"/>
              </a:ext>
            </a:extLst>
          </p:cNvPr>
          <p:cNvSpPr/>
          <p:nvPr/>
        </p:nvSpPr>
        <p:spPr>
          <a:xfrm>
            <a:off x="251520" y="116632"/>
            <a:ext cx="8892480" cy="2190536"/>
          </a:xfrm>
          <a:prstGeom prst="rect">
            <a:avLst/>
          </a:prstGeom>
        </p:spPr>
        <p:txBody>
          <a:bodyPr wrap="square">
            <a:spAutoFit/>
          </a:bodyPr>
          <a:lstStyle/>
          <a:p>
            <a:pPr lvl="0">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225 </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Welke onderstaande zeedieren - gif-soorten,  zijn “thermolabiel”? </a:t>
            </a:r>
          </a:p>
          <a:p>
            <a:pPr lvl="0">
              <a:lnSpc>
                <a:spcPct val="107000"/>
              </a:lnSpc>
              <a:spcAft>
                <a:spcPts val="0"/>
              </a:spcAft>
            </a:pPr>
            <a:br>
              <a:rPr lang="nl-BE" sz="900" dirty="0">
                <a:latin typeface="Calibri" panose="020F0502020204030204" pitchFamily="34" charset="0"/>
                <a:ea typeface="Calibri" panose="020F0502020204030204" pitchFamily="34" charset="0"/>
                <a:cs typeface="Times New Roman" panose="02020603050405020304" pitchFamily="18" charset="0"/>
              </a:rPr>
            </a:br>
            <a:r>
              <a:rPr lang="nl-BE" sz="2400" dirty="0">
                <a:latin typeface="Calibri" panose="020F0502020204030204" pitchFamily="34" charset="0"/>
                <a:ea typeface="Calibri" panose="020F0502020204030204" pitchFamily="34" charset="0"/>
                <a:cs typeface="Times New Roman" panose="02020603050405020304" pitchFamily="18" charset="0"/>
              </a:rPr>
              <a:t>A: De pieterman.</a:t>
            </a:r>
          </a:p>
          <a:p>
            <a:pPr>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B: Dokstervissen.</a:t>
            </a:r>
          </a:p>
          <a:p>
            <a:pPr>
              <a:lnSpc>
                <a:spcPct val="107000"/>
              </a:lnSpc>
              <a:spcAft>
                <a:spcPts val="0"/>
              </a:spcAft>
            </a:pPr>
            <a:r>
              <a:rPr lang="nl-BE" sz="2400" dirty="0">
                <a:latin typeface="Calibri" panose="020F0502020204030204" pitchFamily="34" charset="0"/>
                <a:ea typeface="Calibri" panose="020F0502020204030204" pitchFamily="34" charset="0"/>
                <a:cs typeface="Times New Roman" panose="02020603050405020304" pitchFamily="18" charset="0"/>
              </a:rPr>
              <a:t>C: Koraalduivels.</a:t>
            </a:r>
          </a:p>
          <a:p>
            <a:r>
              <a:rPr lang="nl-BE" sz="2400" dirty="0">
                <a:latin typeface="Calibri" panose="020F0502020204030204" pitchFamily="34" charset="0"/>
                <a:ea typeface="Calibri" panose="020F0502020204030204" pitchFamily="34" charset="0"/>
                <a:cs typeface="Times New Roman" panose="02020603050405020304" pitchFamily="18" charset="0"/>
              </a:rPr>
              <a:t>D: Trekkersvis.</a:t>
            </a:r>
            <a:endParaRPr lang="nl-BE" sz="2400" dirty="0"/>
          </a:p>
        </p:txBody>
      </p:sp>
      <p:sp>
        <p:nvSpPr>
          <p:cNvPr id="4" name="Rechthoek 3">
            <a:extLst>
              <a:ext uri="{FF2B5EF4-FFF2-40B4-BE49-F238E27FC236}">
                <a16:creationId xmlns:a16="http://schemas.microsoft.com/office/drawing/2014/main" id="{ECD769E1-CB1E-4573-B77F-07CEBFCB954D}"/>
              </a:ext>
            </a:extLst>
          </p:cNvPr>
          <p:cNvSpPr/>
          <p:nvPr/>
        </p:nvSpPr>
        <p:spPr>
          <a:xfrm>
            <a:off x="254952" y="2483209"/>
            <a:ext cx="8640960" cy="3534365"/>
          </a:xfrm>
          <a:prstGeom prst="rect">
            <a:avLst/>
          </a:prstGeom>
        </p:spPr>
        <p:txBody>
          <a:bodyPr wrap="square">
            <a:spAutoFit/>
          </a:bodyPr>
          <a:lstStyle/>
          <a:p>
            <a:pPr lvl="0">
              <a:lnSpc>
                <a:spcPct val="107000"/>
              </a:lnSpc>
              <a:spcAft>
                <a:spcPts val="0"/>
              </a:spcAft>
            </a:pPr>
            <a:r>
              <a:rPr lang="nl-BE" sz="2400" b="1" dirty="0">
                <a:solidFill>
                  <a:srgbClr val="FF0000"/>
                </a:solidFill>
                <a:latin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cs typeface="Times New Roman" panose="02020603050405020304" pitchFamily="18" charset="0"/>
              </a:rPr>
              <a:t>226</a:t>
            </a:r>
            <a:r>
              <a:rPr lang="nl-BE" sz="2400" b="1" dirty="0">
                <a:solidFill>
                  <a:srgbClr val="FF0000"/>
                </a:solidFill>
                <a:latin typeface="Calibri" panose="020F0502020204030204" pitchFamily="34" charset="0"/>
                <a:cs typeface="Times New Roman" panose="02020603050405020304" pitchFamily="18" charset="0"/>
              </a:rPr>
              <a:t> </a:t>
            </a:r>
            <a:r>
              <a:rPr lang="nl-BE" sz="2200" b="1" dirty="0">
                <a:solidFill>
                  <a:srgbClr val="FF0000"/>
                </a:solidFill>
                <a:latin typeface="Calibri" panose="020F0502020204030204" pitchFamily="34" charset="0"/>
                <a:cs typeface="Times New Roman" panose="02020603050405020304" pitchFamily="18" charset="0"/>
              </a:rPr>
              <a:t>Het contact met “kubuskwallen”, de “</a:t>
            </a:r>
            <a:r>
              <a:rPr lang="nl-BE" sz="2200" b="1" dirty="0" err="1">
                <a:solidFill>
                  <a:srgbClr val="FF0000"/>
                </a:solidFill>
                <a:latin typeface="Calibri" panose="020F0502020204030204" pitchFamily="34" charset="0"/>
                <a:cs typeface="Times New Roman" panose="02020603050405020304" pitchFamily="18" charset="0"/>
              </a:rPr>
              <a:t>zeewesp</a:t>
            </a:r>
            <a:r>
              <a:rPr lang="nl-BE" sz="2200" b="1" dirty="0">
                <a:solidFill>
                  <a:srgbClr val="FF0000"/>
                </a:solidFill>
                <a:latin typeface="Calibri" panose="020F0502020204030204" pitchFamily="34" charset="0"/>
                <a:cs typeface="Times New Roman" panose="02020603050405020304" pitchFamily="18" charset="0"/>
              </a:rPr>
              <a:t>” zijn te vrezen!</a:t>
            </a:r>
          </a:p>
          <a:p>
            <a:pPr lvl="0">
              <a:lnSpc>
                <a:spcPct val="107000"/>
              </a:lnSpc>
              <a:spcAft>
                <a:spcPts val="0"/>
              </a:spcAft>
            </a:pPr>
            <a:endParaRPr lang="nl-BE" sz="1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A: Omdat het </a:t>
            </a:r>
            <a:r>
              <a:rPr lang="nl-BE" sz="2200" b="1" dirty="0">
                <a:latin typeface="Calibri" panose="020F0502020204030204" pitchFamily="34" charset="0"/>
                <a:ea typeface="Calibri" panose="020F0502020204030204" pitchFamily="34" charset="0"/>
                <a:cs typeface="Times New Roman" panose="02020603050405020304" pitchFamily="18" charset="0"/>
              </a:rPr>
              <a:t>levensbedreigende</a:t>
            </a:r>
            <a:r>
              <a:rPr lang="nl-BE" sz="2200" dirty="0">
                <a:latin typeface="Calibri" panose="020F0502020204030204" pitchFamily="34" charset="0"/>
                <a:ea typeface="Calibri" panose="020F0502020204030204" pitchFamily="34" charset="0"/>
                <a:cs typeface="Times New Roman" panose="02020603050405020304" pitchFamily="18" charset="0"/>
              </a:rPr>
              <a:t> vergiftigingen kan</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veroorzaken, waarvoor </a:t>
            </a:r>
            <a:r>
              <a:rPr lang="nl-BE" sz="2200" b="1" dirty="0">
                <a:latin typeface="Calibri" panose="020F0502020204030204" pitchFamily="34" charset="0"/>
                <a:ea typeface="Calibri" panose="020F0502020204030204" pitchFamily="34" charset="0"/>
                <a:cs typeface="Times New Roman" panose="02020603050405020304" pitchFamily="18" charset="0"/>
              </a:rPr>
              <a:t>géén antigif </a:t>
            </a:r>
            <a:r>
              <a:rPr lang="nl-BE" sz="2200" dirty="0">
                <a:latin typeface="Calibri" panose="020F0502020204030204" pitchFamily="34" charset="0"/>
                <a:ea typeface="Calibri" panose="020F0502020204030204" pitchFamily="34" charset="0"/>
                <a:cs typeface="Times New Roman" panose="02020603050405020304" pitchFamily="18" charset="0"/>
              </a:rPr>
              <a:t>ter beschikking is.</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B: Omdat het </a:t>
            </a:r>
            <a:r>
              <a:rPr lang="nl-BE" sz="2200" b="1" dirty="0">
                <a:latin typeface="Calibri" panose="020F0502020204030204" pitchFamily="34" charset="0"/>
                <a:ea typeface="Calibri" panose="020F0502020204030204" pitchFamily="34" charset="0"/>
                <a:cs typeface="Times New Roman" panose="02020603050405020304" pitchFamily="18" charset="0"/>
              </a:rPr>
              <a:t>levensbedreigende</a:t>
            </a:r>
            <a:r>
              <a:rPr lang="nl-BE" sz="2200" dirty="0">
                <a:latin typeface="Calibri" panose="020F0502020204030204" pitchFamily="34" charset="0"/>
                <a:ea typeface="Calibri" panose="020F0502020204030204" pitchFamily="34" charset="0"/>
                <a:cs typeface="Times New Roman" panose="02020603050405020304" pitchFamily="18" charset="0"/>
              </a:rPr>
              <a:t> vergiftigingen kan</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veroorzaken, waarvoor </a:t>
            </a:r>
            <a:r>
              <a:rPr lang="nl-BE" sz="2200" b="1" dirty="0">
                <a:latin typeface="Calibri" panose="020F0502020204030204" pitchFamily="34" charset="0"/>
                <a:ea typeface="Calibri" panose="020F0502020204030204" pitchFamily="34" charset="0"/>
                <a:cs typeface="Times New Roman" panose="02020603050405020304" pitchFamily="18" charset="0"/>
              </a:rPr>
              <a:t>antigif ter beschikking </a:t>
            </a:r>
            <a:r>
              <a:rPr lang="nl-BE" sz="2200" dirty="0">
                <a:latin typeface="Calibri" panose="020F0502020204030204" pitchFamily="34" charset="0"/>
                <a:ea typeface="Calibri" panose="020F0502020204030204" pitchFamily="34" charset="0"/>
                <a:cs typeface="Times New Roman" panose="02020603050405020304" pitchFamily="18" charset="0"/>
              </a:rPr>
              <a:t>is.</a:t>
            </a:r>
          </a:p>
          <a:p>
            <a:pPr lvl="0">
              <a:lnSpc>
                <a:spcPct val="107000"/>
              </a:lnSpc>
              <a:spcAft>
                <a:spcPts val="0"/>
              </a:spcAft>
            </a:pPr>
            <a:r>
              <a:rPr lang="nl-BE" sz="2200" dirty="0">
                <a:latin typeface="Calibri" panose="020F0502020204030204" pitchFamily="34" charset="0"/>
                <a:ea typeface="Calibri" panose="020F0502020204030204" pitchFamily="34" charset="0"/>
                <a:cs typeface="Times New Roman" panose="02020603050405020304" pitchFamily="18" charset="0"/>
              </a:rPr>
              <a:t>C: Omdat steeds onmiddellijk transport naar</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gespecialiseerde hulp (arts) noodzakelijk is.</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D: Omdat eerder een banaal incident en transport naar arts daarom niet</a:t>
            </a:r>
            <a:br>
              <a:rPr lang="nl-BE" sz="2200" dirty="0">
                <a:latin typeface="Calibri" panose="020F0502020204030204" pitchFamily="34" charset="0"/>
                <a:ea typeface="Calibri" panose="020F0502020204030204" pitchFamily="34" charset="0"/>
                <a:cs typeface="Times New Roman" panose="02020603050405020304" pitchFamily="18" charset="0"/>
              </a:rPr>
            </a:br>
            <a:r>
              <a:rPr lang="nl-BE" sz="2200" dirty="0">
                <a:latin typeface="Calibri" panose="020F0502020204030204" pitchFamily="34" charset="0"/>
                <a:ea typeface="Calibri" panose="020F0502020204030204" pitchFamily="34" charset="0"/>
                <a:cs typeface="Times New Roman" panose="02020603050405020304" pitchFamily="18" charset="0"/>
              </a:rPr>
              <a:t>     altijd nodig is.</a:t>
            </a:r>
          </a:p>
        </p:txBody>
      </p:sp>
      <p:sp>
        <p:nvSpPr>
          <p:cNvPr id="6" name="Tijdelijke aanduiding voor dianummer 5">
            <a:extLst>
              <a:ext uri="{FF2B5EF4-FFF2-40B4-BE49-F238E27FC236}">
                <a16:creationId xmlns:a16="http://schemas.microsoft.com/office/drawing/2014/main" id="{99CE4DBA-9152-4C80-9F6E-3DE8450C285F}"/>
              </a:ext>
            </a:extLst>
          </p:cNvPr>
          <p:cNvSpPr>
            <a:spLocks noGrp="1"/>
          </p:cNvSpPr>
          <p:nvPr>
            <p:ph type="sldNum" sz="quarter" idx="12"/>
          </p:nvPr>
        </p:nvSpPr>
        <p:spPr>
          <a:xfrm>
            <a:off x="3810000" y="5884168"/>
            <a:ext cx="1828800" cy="365125"/>
          </a:xfrm>
        </p:spPr>
        <p:txBody>
          <a:bodyPr/>
          <a:lstStyle/>
          <a:p>
            <a:fld id="{447806F6-A384-4FD6-A469-B0B4E7E0C083}" type="slidenum">
              <a:rPr lang="nl-BE" smtClean="0"/>
              <a:t>106</a:t>
            </a:fld>
            <a:endParaRPr lang="nl-BE" dirty="0"/>
          </a:p>
        </p:txBody>
      </p:sp>
      <p:pic>
        <p:nvPicPr>
          <p:cNvPr id="7" name="Afbeelding 6">
            <a:extLst>
              <a:ext uri="{FF2B5EF4-FFF2-40B4-BE49-F238E27FC236}">
                <a16:creationId xmlns:a16="http://schemas.microsoft.com/office/drawing/2014/main" id="{95D2887D-BE7A-487E-9498-55ACC647F999}"/>
              </a:ext>
            </a:extLst>
          </p:cNvPr>
          <p:cNvPicPr>
            <a:picLocks/>
          </p:cNvPicPr>
          <p:nvPr/>
        </p:nvPicPr>
        <p:blipFill>
          <a:blip r:embed="rId3"/>
          <a:stretch>
            <a:fillRect/>
          </a:stretch>
        </p:blipFill>
        <p:spPr>
          <a:xfrm>
            <a:off x="6580963" y="1425743"/>
            <a:ext cx="2160000" cy="540000"/>
          </a:xfrm>
          <a:prstGeom prst="rect">
            <a:avLst/>
          </a:prstGeom>
        </p:spPr>
      </p:pic>
      <p:sp>
        <p:nvSpPr>
          <p:cNvPr id="8" name="Tekstvak 7">
            <a:extLst>
              <a:ext uri="{FF2B5EF4-FFF2-40B4-BE49-F238E27FC236}">
                <a16:creationId xmlns:a16="http://schemas.microsoft.com/office/drawing/2014/main" id="{8CCFEBE3-2E5C-4FEE-B77C-E4FF8A250908}"/>
              </a:ext>
            </a:extLst>
          </p:cNvPr>
          <p:cNvSpPr txBox="1"/>
          <p:nvPr/>
        </p:nvSpPr>
        <p:spPr>
          <a:xfrm>
            <a:off x="2320015" y="1882155"/>
            <a:ext cx="2736304" cy="369332"/>
          </a:xfrm>
          <a:prstGeom prst="rect">
            <a:avLst/>
          </a:prstGeom>
          <a:noFill/>
        </p:spPr>
        <p:txBody>
          <a:bodyPr wrap="square" rtlCol="0">
            <a:spAutoFit/>
          </a:bodyPr>
          <a:lstStyle/>
          <a:p>
            <a:r>
              <a:rPr lang="nl-BE" b="1" dirty="0">
                <a:solidFill>
                  <a:schemeClr val="accent1">
                    <a:lumMod val="75000"/>
                  </a:schemeClr>
                </a:solidFill>
              </a:rPr>
              <a:t>= bijtende vissen</a:t>
            </a:r>
          </a:p>
        </p:txBody>
      </p:sp>
      <p:pic>
        <p:nvPicPr>
          <p:cNvPr id="3" name="Afbeelding 2">
            <a:extLst>
              <a:ext uri="{FF2B5EF4-FFF2-40B4-BE49-F238E27FC236}">
                <a16:creationId xmlns:a16="http://schemas.microsoft.com/office/drawing/2014/main" id="{F2859B6B-6B69-4D08-BB19-238F374F7A75}"/>
              </a:ext>
            </a:extLst>
          </p:cNvPr>
          <p:cNvPicPr>
            <a:picLocks/>
          </p:cNvPicPr>
          <p:nvPr/>
        </p:nvPicPr>
        <p:blipFill>
          <a:blip r:embed="rId4"/>
          <a:stretch>
            <a:fillRect/>
          </a:stretch>
        </p:blipFill>
        <p:spPr>
          <a:xfrm>
            <a:off x="6493239" y="5747574"/>
            <a:ext cx="2160000" cy="540000"/>
          </a:xfrm>
          <a:prstGeom prst="rect">
            <a:avLst/>
          </a:prstGeom>
        </p:spPr>
      </p:pic>
      <p:pic>
        <p:nvPicPr>
          <p:cNvPr id="9" name="Afbeelding 8">
            <a:extLst>
              <a:ext uri="{FF2B5EF4-FFF2-40B4-BE49-F238E27FC236}">
                <a16:creationId xmlns:a16="http://schemas.microsoft.com/office/drawing/2014/main" id="{FBCEC1B7-318C-4AB6-B7D0-5AB594E1D85B}"/>
              </a:ext>
            </a:extLst>
          </p:cNvPr>
          <p:cNvPicPr>
            <a:picLocks noChangeAspect="1"/>
          </p:cNvPicPr>
          <p:nvPr/>
        </p:nvPicPr>
        <p:blipFill>
          <a:blip r:embed="rId5"/>
          <a:stretch>
            <a:fillRect/>
          </a:stretch>
        </p:blipFill>
        <p:spPr>
          <a:xfrm>
            <a:off x="6948264" y="2978142"/>
            <a:ext cx="1704975" cy="1762125"/>
          </a:xfrm>
          <a:prstGeom prst="rect">
            <a:avLst/>
          </a:prstGeom>
        </p:spPr>
      </p:pic>
      <p:sp>
        <p:nvSpPr>
          <p:cNvPr id="10" name="Tekstvak 9">
            <a:extLst>
              <a:ext uri="{FF2B5EF4-FFF2-40B4-BE49-F238E27FC236}">
                <a16:creationId xmlns:a16="http://schemas.microsoft.com/office/drawing/2014/main" id="{8ED0C133-0B75-4380-992C-E8674C81AC3F}"/>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3065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21"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4BC28A0-2C19-4752-AAA5-4B08D8037EAB}"/>
              </a:ext>
            </a:extLst>
          </p:cNvPr>
          <p:cNvSpPr/>
          <p:nvPr/>
        </p:nvSpPr>
        <p:spPr>
          <a:xfrm>
            <a:off x="539552" y="44624"/>
            <a:ext cx="8498872" cy="1831784"/>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230 </a:t>
            </a:r>
            <a:r>
              <a:rPr lang="nl-BE" b="1" dirty="0">
                <a:solidFill>
                  <a:srgbClr val="FF0000"/>
                </a:solidFill>
              </a:rPr>
              <a:t>Koel- Behandeling-Techniek na contact met gevaarlijke mariene dieren.</a:t>
            </a:r>
            <a:br>
              <a:rPr lang="nl-BE" b="1" dirty="0">
                <a:solidFill>
                  <a:srgbClr val="FF0000"/>
                </a:solidFill>
              </a:rPr>
            </a:br>
            <a:r>
              <a:rPr lang="nl-BE" dirty="0">
                <a:latin typeface="Calibri" panose="020F0502020204030204" pitchFamily="34" charset="0"/>
                <a:ea typeface="Calibri" panose="020F0502020204030204" pitchFamily="34" charset="0"/>
                <a:cs typeface="Times New Roman" panose="02020603050405020304" pitchFamily="18" charset="0"/>
              </a:rPr>
              <a:t>A: Passen we maximum 15 à 20 min toe.</a:t>
            </a:r>
          </a:p>
          <a:p>
            <a:pPr>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B: Onderbreken we indien het slachtoffer er hinder van ondervindt.</a:t>
            </a:r>
          </a:p>
          <a:p>
            <a:pPr>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C: Kunnen we om de 2u herhalen indien nodig en dit binnen de 48u.</a:t>
            </a:r>
          </a:p>
          <a:p>
            <a:r>
              <a:rPr lang="nl-BE" dirty="0">
                <a:latin typeface="Calibri" panose="020F0502020204030204" pitchFamily="34" charset="0"/>
                <a:ea typeface="Calibri" panose="020F0502020204030204" pitchFamily="34" charset="0"/>
                <a:cs typeface="Times New Roman" panose="02020603050405020304" pitchFamily="18" charset="0"/>
              </a:rPr>
              <a:t>D: Het koelen zullen we nooit onderbreken tot er gespecialiseerde hulp bij gekomen is.</a:t>
            </a:r>
            <a:endParaRPr lang="nl-BE" b="1" dirty="0">
              <a:solidFill>
                <a:srgbClr val="FF0000"/>
              </a:solidFill>
            </a:endParaRPr>
          </a:p>
          <a:p>
            <a:endParaRPr lang="nl-BE" dirty="0">
              <a:solidFill>
                <a:srgbClr val="FF0000"/>
              </a:solidFill>
            </a:endParaRPr>
          </a:p>
        </p:txBody>
      </p:sp>
      <p:pic>
        <p:nvPicPr>
          <p:cNvPr id="10" name="Afbeelding 9">
            <a:extLst>
              <a:ext uri="{FF2B5EF4-FFF2-40B4-BE49-F238E27FC236}">
                <a16:creationId xmlns:a16="http://schemas.microsoft.com/office/drawing/2014/main" id="{BB1915F0-6FA3-44CD-8D98-7E533C88F489}"/>
              </a:ext>
            </a:extLst>
          </p:cNvPr>
          <p:cNvPicPr>
            <a:picLocks noChangeAspect="1"/>
          </p:cNvPicPr>
          <p:nvPr/>
        </p:nvPicPr>
        <p:blipFill>
          <a:blip r:embed="rId3"/>
          <a:stretch>
            <a:fillRect/>
          </a:stretch>
        </p:blipFill>
        <p:spPr>
          <a:xfrm>
            <a:off x="6722627" y="1639605"/>
            <a:ext cx="2160000" cy="502477"/>
          </a:xfrm>
          <a:prstGeom prst="rect">
            <a:avLst/>
          </a:prstGeom>
        </p:spPr>
      </p:pic>
      <p:sp>
        <p:nvSpPr>
          <p:cNvPr id="11" name="Rechthoek 10">
            <a:extLst>
              <a:ext uri="{FF2B5EF4-FFF2-40B4-BE49-F238E27FC236}">
                <a16:creationId xmlns:a16="http://schemas.microsoft.com/office/drawing/2014/main" id="{58B5AF58-78A7-4010-8AED-67924B0F8B01}"/>
              </a:ext>
            </a:extLst>
          </p:cNvPr>
          <p:cNvSpPr/>
          <p:nvPr/>
        </p:nvSpPr>
        <p:spPr>
          <a:xfrm>
            <a:off x="576520" y="2092941"/>
            <a:ext cx="8424936" cy="2128147"/>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231 </a:t>
            </a:r>
            <a:r>
              <a:rPr lang="nl-BE" b="1" dirty="0">
                <a:solidFill>
                  <a:srgbClr val="FF0000"/>
                </a:solidFill>
              </a:rPr>
              <a:t>Heetwater-Onderdompelings-Techniek na contact met sommige gevaarlijke mariene dieren.</a:t>
            </a:r>
            <a:br>
              <a:rPr lang="nl-BE" b="1" dirty="0">
                <a:solidFill>
                  <a:srgbClr val="FF0000"/>
                </a:solidFill>
              </a:rPr>
            </a:br>
            <a:r>
              <a:rPr lang="nl-BE" dirty="0">
                <a:latin typeface="Calibri" panose="020F0502020204030204" pitchFamily="34" charset="0"/>
                <a:ea typeface="Calibri" panose="020F0502020204030204" pitchFamily="34" charset="0"/>
                <a:cs typeface="Times New Roman" panose="02020603050405020304" pitchFamily="18" charset="0"/>
              </a:rPr>
              <a:t>A: Passen we maximum 15 à 20 min toe.</a:t>
            </a:r>
          </a:p>
          <a:p>
            <a:pPr>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B: </a:t>
            </a:r>
            <a:r>
              <a:rPr lang="nl-BE" dirty="0"/>
              <a:t> </a:t>
            </a:r>
            <a:r>
              <a:rPr lang="nl-BE" dirty="0">
                <a:latin typeface="Calibri" panose="020F0502020204030204" pitchFamily="34" charset="0"/>
                <a:cs typeface="Times New Roman" panose="02020603050405020304" pitchFamily="18" charset="0"/>
              </a:rPr>
              <a:t>± 45°C gedurende 30 tot 90 minuten.</a:t>
            </a:r>
            <a:br>
              <a:rPr lang="nl-BE" b="1" u="sng" dirty="0"/>
            </a:br>
            <a:r>
              <a:rPr lang="nl-BE" dirty="0">
                <a:latin typeface="Calibri" panose="020F0502020204030204" pitchFamily="34" charset="0"/>
                <a:ea typeface="Calibri" panose="020F0502020204030204" pitchFamily="34" charset="0"/>
                <a:cs typeface="Times New Roman" panose="02020603050405020304" pitchFamily="18" charset="0"/>
              </a:rPr>
              <a:t>C: Kunnen we om de 2u herhalen indien nodig en dit binnen de 48u.</a:t>
            </a:r>
          </a:p>
          <a:p>
            <a:r>
              <a:rPr lang="nl-BE" dirty="0">
                <a:latin typeface="Calibri" panose="020F0502020204030204" pitchFamily="34" charset="0"/>
                <a:ea typeface="Calibri" panose="020F0502020204030204" pitchFamily="34" charset="0"/>
                <a:cs typeface="Times New Roman" panose="02020603050405020304" pitchFamily="18" charset="0"/>
              </a:rPr>
              <a:t>D: Watertemperatuur wordt eerst getest, door de hulpverlener, met de </a:t>
            </a:r>
            <a:r>
              <a:rPr lang="nl-BE" dirty="0" err="1">
                <a:latin typeface="Calibri" panose="020F0502020204030204" pitchFamily="34" charset="0"/>
                <a:ea typeface="Calibri" panose="020F0502020204030204" pitchFamily="34" charset="0"/>
                <a:cs typeface="Times New Roman" panose="02020603050405020304" pitchFamily="18" charset="0"/>
              </a:rPr>
              <a:t>elleboog</a:t>
            </a:r>
            <a:r>
              <a:rPr lang="nl-BE" dirty="0">
                <a:latin typeface="Calibri" panose="020F0502020204030204" pitchFamily="34" charset="0"/>
                <a:ea typeface="Calibri" panose="020F0502020204030204" pitchFamily="34" charset="0"/>
                <a:cs typeface="Times New Roman" panose="02020603050405020304" pitchFamily="18" charset="0"/>
              </a:rPr>
              <a:t>.</a:t>
            </a:r>
            <a:endParaRPr lang="nl-BE" b="1" dirty="0">
              <a:solidFill>
                <a:srgbClr val="FF0000"/>
              </a:solidFill>
            </a:endParaRPr>
          </a:p>
          <a:p>
            <a:endParaRPr lang="nl-BE" dirty="0">
              <a:solidFill>
                <a:srgbClr val="FF0000"/>
              </a:solidFill>
            </a:endParaRPr>
          </a:p>
        </p:txBody>
      </p:sp>
      <p:pic>
        <p:nvPicPr>
          <p:cNvPr id="13" name="Afbeelding 12">
            <a:extLst>
              <a:ext uri="{FF2B5EF4-FFF2-40B4-BE49-F238E27FC236}">
                <a16:creationId xmlns:a16="http://schemas.microsoft.com/office/drawing/2014/main" id="{8678F0BA-CD94-4B17-8AA7-A640F2D18007}"/>
              </a:ext>
            </a:extLst>
          </p:cNvPr>
          <p:cNvPicPr>
            <a:picLocks noChangeAspect="1"/>
          </p:cNvPicPr>
          <p:nvPr/>
        </p:nvPicPr>
        <p:blipFill>
          <a:blip r:embed="rId4"/>
          <a:stretch>
            <a:fillRect/>
          </a:stretch>
        </p:blipFill>
        <p:spPr>
          <a:xfrm>
            <a:off x="6722627" y="3919129"/>
            <a:ext cx="2160000" cy="513659"/>
          </a:xfrm>
          <a:prstGeom prst="rect">
            <a:avLst/>
          </a:prstGeom>
        </p:spPr>
      </p:pic>
      <p:sp>
        <p:nvSpPr>
          <p:cNvPr id="14" name="Rechthoek 13">
            <a:extLst>
              <a:ext uri="{FF2B5EF4-FFF2-40B4-BE49-F238E27FC236}">
                <a16:creationId xmlns:a16="http://schemas.microsoft.com/office/drawing/2014/main" id="{3116E8A4-A6C8-4343-9217-7B0B701747BF}"/>
              </a:ext>
            </a:extLst>
          </p:cNvPr>
          <p:cNvSpPr/>
          <p:nvPr/>
        </p:nvSpPr>
        <p:spPr>
          <a:xfrm>
            <a:off x="539552" y="4328173"/>
            <a:ext cx="8424936" cy="2128147"/>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232 </a:t>
            </a:r>
            <a:r>
              <a:rPr lang="nl-BE" b="1" dirty="0">
                <a:solidFill>
                  <a:srgbClr val="FF0000"/>
                </a:solidFill>
              </a:rPr>
              <a:t>Azijn-Behandelings-Techniek na contact met </a:t>
            </a:r>
            <a:br>
              <a:rPr lang="nl-BE" b="1" dirty="0">
                <a:solidFill>
                  <a:srgbClr val="FF0000"/>
                </a:solidFill>
              </a:rPr>
            </a:br>
            <a:r>
              <a:rPr lang="nl-BE" b="1" dirty="0">
                <a:solidFill>
                  <a:srgbClr val="FF0000"/>
                </a:solidFill>
              </a:rPr>
              <a:t>      sommige gevaarlijke mariene dieren.</a:t>
            </a:r>
            <a:br>
              <a:rPr lang="nl-BE" b="1" dirty="0">
                <a:solidFill>
                  <a:srgbClr val="FF0000"/>
                </a:solidFill>
              </a:rPr>
            </a:br>
            <a:r>
              <a:rPr lang="nl-BE" dirty="0">
                <a:latin typeface="Calibri" panose="020F0502020204030204" pitchFamily="34" charset="0"/>
                <a:ea typeface="Calibri" panose="020F0502020204030204" pitchFamily="34" charset="0"/>
                <a:cs typeface="Times New Roman" panose="02020603050405020304" pitchFamily="18" charset="0"/>
              </a:rPr>
              <a:t>A: Passen we toe indien we gestraald zijn door het “Portugees oorlogschip”.</a:t>
            </a:r>
          </a:p>
          <a:p>
            <a:pPr>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B: </a:t>
            </a:r>
            <a:r>
              <a:rPr lang="nl-BE" dirty="0">
                <a:latin typeface="Calibri" panose="020F0502020204030204" pitchFamily="34" charset="0"/>
                <a:cs typeface="Times New Roman" panose="02020603050405020304" pitchFamily="18" charset="0"/>
              </a:rPr>
              <a:t>Passen we toe nadat we gestraald zijn door een kubuskwal .</a:t>
            </a:r>
            <a:br>
              <a:rPr lang="nl-BE" b="1" u="sng" dirty="0"/>
            </a:br>
            <a:r>
              <a:rPr lang="nl-BE" dirty="0">
                <a:latin typeface="Calibri" panose="020F0502020204030204" pitchFamily="34" charset="0"/>
                <a:ea typeface="Calibri" panose="020F0502020204030204" pitchFamily="34" charset="0"/>
                <a:cs typeface="Times New Roman" panose="02020603050405020304" pitchFamily="18" charset="0"/>
              </a:rPr>
              <a:t>C: Kunnen we om de 2u herhalen indien nodig en dit binnen de 48u.</a:t>
            </a:r>
          </a:p>
          <a:p>
            <a:r>
              <a:rPr lang="nl-BE" dirty="0">
                <a:latin typeface="Calibri" panose="020F0502020204030204" pitchFamily="34" charset="0"/>
                <a:ea typeface="Calibri" panose="020F0502020204030204" pitchFamily="34" charset="0"/>
                <a:cs typeface="Times New Roman" panose="02020603050405020304" pitchFamily="18" charset="0"/>
              </a:rPr>
              <a:t>D: Nooit indien we gestraald zijn door het “Portugees oorlogschip” – Werkt averechts!</a:t>
            </a:r>
            <a:endParaRPr lang="nl-BE" dirty="0"/>
          </a:p>
          <a:p>
            <a:endParaRPr lang="nl-BE" b="1" dirty="0">
              <a:solidFill>
                <a:srgbClr val="FF0000"/>
              </a:solidFill>
            </a:endParaRPr>
          </a:p>
        </p:txBody>
      </p:sp>
      <p:pic>
        <p:nvPicPr>
          <p:cNvPr id="16" name="Afbeelding 15">
            <a:extLst>
              <a:ext uri="{FF2B5EF4-FFF2-40B4-BE49-F238E27FC236}">
                <a16:creationId xmlns:a16="http://schemas.microsoft.com/office/drawing/2014/main" id="{E1EF31FB-694F-4E5A-B3A1-4566F9505055}"/>
              </a:ext>
            </a:extLst>
          </p:cNvPr>
          <p:cNvPicPr>
            <a:picLocks noChangeAspect="1"/>
          </p:cNvPicPr>
          <p:nvPr/>
        </p:nvPicPr>
        <p:blipFill>
          <a:blip r:embed="rId4"/>
          <a:stretch>
            <a:fillRect/>
          </a:stretch>
        </p:blipFill>
        <p:spPr>
          <a:xfrm>
            <a:off x="6722627" y="6137535"/>
            <a:ext cx="2160000" cy="513659"/>
          </a:xfrm>
          <a:prstGeom prst="rect">
            <a:avLst/>
          </a:prstGeom>
        </p:spPr>
      </p:pic>
      <p:sp>
        <p:nvSpPr>
          <p:cNvPr id="8" name="Tekstvak 7">
            <a:extLst>
              <a:ext uri="{FF2B5EF4-FFF2-40B4-BE49-F238E27FC236}">
                <a16:creationId xmlns:a16="http://schemas.microsoft.com/office/drawing/2014/main" id="{B659ED36-2283-4888-A90A-8FCB8D3F6132}"/>
              </a:ext>
            </a:extLst>
          </p:cNvPr>
          <p:cNvSpPr txBox="1"/>
          <p:nvPr/>
        </p:nvSpPr>
        <p:spPr>
          <a:xfrm>
            <a:off x="121588" y="6537430"/>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426728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E4E4150-0A82-4725-A71F-A29B89DAB485}"/>
              </a:ext>
            </a:extLst>
          </p:cNvPr>
          <p:cNvSpPr>
            <a:spLocks noGrp="1"/>
          </p:cNvSpPr>
          <p:nvPr>
            <p:ph type="sldNum" sz="quarter" idx="12"/>
          </p:nvPr>
        </p:nvSpPr>
        <p:spPr/>
        <p:txBody>
          <a:bodyPr/>
          <a:lstStyle/>
          <a:p>
            <a:fld id="{447806F6-A384-4FD6-A469-B0B4E7E0C083}" type="slidenum">
              <a:rPr lang="nl-BE" smtClean="0"/>
              <a:t>108</a:t>
            </a:fld>
            <a:endParaRPr lang="nl-BE" dirty="0"/>
          </a:p>
        </p:txBody>
      </p:sp>
      <p:sp>
        <p:nvSpPr>
          <p:cNvPr id="3" name="Rechthoek 2">
            <a:extLst>
              <a:ext uri="{FF2B5EF4-FFF2-40B4-BE49-F238E27FC236}">
                <a16:creationId xmlns:a16="http://schemas.microsoft.com/office/drawing/2014/main" id="{55657D3F-9832-4C06-AC44-52A2FA804556}"/>
              </a:ext>
            </a:extLst>
          </p:cNvPr>
          <p:cNvSpPr/>
          <p:nvPr/>
        </p:nvSpPr>
        <p:spPr>
          <a:xfrm>
            <a:off x="403920" y="116632"/>
            <a:ext cx="8640960" cy="2711961"/>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233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 is het verplicht gespecialiseerde hulp in te roepen na een steek</a:t>
            </a:r>
            <a:b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van een ‘steenvis’ (Gif-code 4)? </a:t>
            </a:r>
          </a:p>
          <a:p>
            <a:pPr>
              <a:lnSpc>
                <a:spcPct val="107000"/>
              </a:lnSpc>
            </a:pPr>
            <a:br>
              <a:rPr lang="nl-BE" sz="8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 Kan levensbedreigend vergiftigingen veroorzaken, géén antigif ter beschikking is.</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B: Kan levensbedreigend vergiftigingen veroorzaken, een antigif ter beschikking is.</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C: Een dier dat pijnlijke vergiftigingen kan veroorzaken waarbij uitgebreide eerste hulp</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    noodzakelijk is.</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D: Indien de behandeling doeltreffend toegepast wordt, dient men geen gespecialiseerde</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     hulp in te roepen.</a:t>
            </a:r>
            <a:endParaRPr lang="nl-BE" dirty="0"/>
          </a:p>
        </p:txBody>
      </p:sp>
      <p:pic>
        <p:nvPicPr>
          <p:cNvPr id="4" name="Afbeelding 3">
            <a:extLst>
              <a:ext uri="{FF2B5EF4-FFF2-40B4-BE49-F238E27FC236}">
                <a16:creationId xmlns:a16="http://schemas.microsoft.com/office/drawing/2014/main" id="{5B050811-5636-4903-8230-916D6798AC3A}"/>
              </a:ext>
            </a:extLst>
          </p:cNvPr>
          <p:cNvPicPr>
            <a:picLocks noChangeAspect="1"/>
          </p:cNvPicPr>
          <p:nvPr/>
        </p:nvPicPr>
        <p:blipFill>
          <a:blip r:embed="rId3"/>
          <a:stretch>
            <a:fillRect/>
          </a:stretch>
        </p:blipFill>
        <p:spPr>
          <a:xfrm>
            <a:off x="6516216" y="476672"/>
            <a:ext cx="2160000" cy="540000"/>
          </a:xfrm>
          <a:prstGeom prst="rect">
            <a:avLst/>
          </a:prstGeom>
        </p:spPr>
      </p:pic>
      <p:sp>
        <p:nvSpPr>
          <p:cNvPr id="5" name="Rechthoek 4">
            <a:extLst>
              <a:ext uri="{FF2B5EF4-FFF2-40B4-BE49-F238E27FC236}">
                <a16:creationId xmlns:a16="http://schemas.microsoft.com/office/drawing/2014/main" id="{359B3F61-06D6-4695-973A-3344CDD13BDA}"/>
              </a:ext>
            </a:extLst>
          </p:cNvPr>
          <p:cNvSpPr/>
          <p:nvPr/>
        </p:nvSpPr>
        <p:spPr>
          <a:xfrm>
            <a:off x="375368" y="3187855"/>
            <a:ext cx="8640960" cy="1758623"/>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234</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Bij ernstig contact met een Portugees Oorlogschip (Gif-code 5)? </a:t>
            </a:r>
          </a:p>
          <a:p>
            <a:pPr>
              <a:lnSpc>
                <a:spcPct val="107000"/>
              </a:lnSpc>
            </a:pPr>
            <a:br>
              <a:rPr lang="nl-BE" sz="8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 Geen gespecialiseerde hulp moet inroepen indien toegepaste behandeling doeltreffend</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B: Kan levensbedreigend vergiftigingen veroorzaken, een antigif ter beschikking is.</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C: Enkel gespecialiseerde hulp moet inroepen als er na 24u afwachten nog klachten zijn</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D: Kan levensbedreigend vergiftigingen veroorzaken, geen antigif ter beschikking is.</a:t>
            </a:r>
          </a:p>
        </p:txBody>
      </p:sp>
      <p:pic>
        <p:nvPicPr>
          <p:cNvPr id="8" name="Afbeelding 7">
            <a:extLst>
              <a:ext uri="{FF2B5EF4-FFF2-40B4-BE49-F238E27FC236}">
                <a16:creationId xmlns:a16="http://schemas.microsoft.com/office/drawing/2014/main" id="{DD7EDA76-803E-48DB-9102-AA1DF9EE14BC}"/>
              </a:ext>
            </a:extLst>
          </p:cNvPr>
          <p:cNvPicPr>
            <a:picLocks/>
          </p:cNvPicPr>
          <p:nvPr/>
        </p:nvPicPr>
        <p:blipFill>
          <a:blip r:embed="rId4"/>
          <a:stretch>
            <a:fillRect/>
          </a:stretch>
        </p:blipFill>
        <p:spPr>
          <a:xfrm>
            <a:off x="6516216" y="5268747"/>
            <a:ext cx="2160000" cy="540000"/>
          </a:xfrm>
          <a:prstGeom prst="rect">
            <a:avLst/>
          </a:prstGeom>
        </p:spPr>
      </p:pic>
      <p:sp>
        <p:nvSpPr>
          <p:cNvPr id="7" name="Tekstvak 6">
            <a:extLst>
              <a:ext uri="{FF2B5EF4-FFF2-40B4-BE49-F238E27FC236}">
                <a16:creationId xmlns:a16="http://schemas.microsoft.com/office/drawing/2014/main" id="{4D718AC2-8884-42F9-88EF-857F647D4778}"/>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4341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E4E4150-0A82-4725-A71F-A29B89DAB485}"/>
              </a:ext>
            </a:extLst>
          </p:cNvPr>
          <p:cNvSpPr>
            <a:spLocks noGrp="1"/>
          </p:cNvSpPr>
          <p:nvPr>
            <p:ph type="sldNum" sz="quarter" idx="12"/>
          </p:nvPr>
        </p:nvSpPr>
        <p:spPr>
          <a:xfrm>
            <a:off x="3810000" y="6520259"/>
            <a:ext cx="1828800" cy="365125"/>
          </a:xfrm>
        </p:spPr>
        <p:txBody>
          <a:bodyPr/>
          <a:lstStyle/>
          <a:p>
            <a:fld id="{447806F6-A384-4FD6-A469-B0B4E7E0C083}" type="slidenum">
              <a:rPr lang="nl-BE" smtClean="0"/>
              <a:t>109</a:t>
            </a:fld>
            <a:endParaRPr lang="nl-BE" dirty="0"/>
          </a:p>
        </p:txBody>
      </p:sp>
      <p:sp>
        <p:nvSpPr>
          <p:cNvPr id="3" name="Rechthoek 2">
            <a:extLst>
              <a:ext uri="{FF2B5EF4-FFF2-40B4-BE49-F238E27FC236}">
                <a16:creationId xmlns:a16="http://schemas.microsoft.com/office/drawing/2014/main" id="{55657D3F-9832-4C06-AC44-52A2FA804556}"/>
              </a:ext>
            </a:extLst>
          </p:cNvPr>
          <p:cNvSpPr/>
          <p:nvPr/>
        </p:nvSpPr>
        <p:spPr>
          <a:xfrm>
            <a:off x="403920" y="116632"/>
            <a:ext cx="8640960" cy="1756956"/>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cs typeface="Times New Roman" panose="02020603050405020304" pitchFamily="18" charset="0"/>
              </a:rPr>
              <a:t>235</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Je buddy kwam tijdens het duiken in contact met “vuurkoraal”:</a:t>
            </a:r>
            <a:endParaRPr lang="nl-BE" sz="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nl-BE" sz="8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 Je spoelt 15 minuten met zeewater.</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B: Je past de koel-behandelingstechniek toe.</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C: Je zorgt voor eventueel transport naar een arts.</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D: Je vraagt het slachtoffer zo weinig mogelijk te bewegen.</a:t>
            </a:r>
            <a:endParaRPr lang="nl-BE" dirty="0"/>
          </a:p>
        </p:txBody>
      </p:sp>
      <p:sp>
        <p:nvSpPr>
          <p:cNvPr id="5" name="Rechthoek 4">
            <a:extLst>
              <a:ext uri="{FF2B5EF4-FFF2-40B4-BE49-F238E27FC236}">
                <a16:creationId xmlns:a16="http://schemas.microsoft.com/office/drawing/2014/main" id="{359B3F61-06D6-4695-973A-3344CDD13BDA}"/>
              </a:ext>
            </a:extLst>
          </p:cNvPr>
          <p:cNvSpPr/>
          <p:nvPr/>
        </p:nvSpPr>
        <p:spPr>
          <a:xfrm>
            <a:off x="370597" y="2066541"/>
            <a:ext cx="8640960" cy="1756956"/>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cs typeface="Times New Roman" panose="02020603050405020304" pitchFamily="18" charset="0"/>
              </a:rPr>
              <a:t>236</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Contact met zeedieren – Welke bewering is juist? </a:t>
            </a:r>
            <a:endParaRPr lang="nl-BE" sz="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nl-BE" sz="8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 Bij contact met zeedieren zijn er steeds ziektekiemen aanwezig</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B: De heet water onderdompeling techniek test je watertemperatuur met je hand.</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C: Bij contact met neteldieren zorgt ervoor dat de netelcellen zich ontladen.</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D: Azijn maakt gif onbruikbaar en maakt de netelcellen los van de huid.</a:t>
            </a:r>
            <a:endParaRPr lang="nl-BE" dirty="0"/>
          </a:p>
        </p:txBody>
      </p:sp>
      <p:pic>
        <p:nvPicPr>
          <p:cNvPr id="6" name="Afbeelding 5">
            <a:extLst>
              <a:ext uri="{FF2B5EF4-FFF2-40B4-BE49-F238E27FC236}">
                <a16:creationId xmlns:a16="http://schemas.microsoft.com/office/drawing/2014/main" id="{DEFC68F3-C80F-49A3-AE9C-421CE3044728}"/>
              </a:ext>
            </a:extLst>
          </p:cNvPr>
          <p:cNvPicPr>
            <a:picLocks noChangeAspect="1"/>
          </p:cNvPicPr>
          <p:nvPr/>
        </p:nvPicPr>
        <p:blipFill>
          <a:blip r:embed="rId3"/>
          <a:stretch>
            <a:fillRect/>
          </a:stretch>
        </p:blipFill>
        <p:spPr>
          <a:xfrm>
            <a:off x="6732240" y="625521"/>
            <a:ext cx="2160000" cy="517091"/>
          </a:xfrm>
          <a:prstGeom prst="rect">
            <a:avLst/>
          </a:prstGeom>
        </p:spPr>
      </p:pic>
      <p:sp>
        <p:nvSpPr>
          <p:cNvPr id="9" name="Rechthoek 8">
            <a:extLst>
              <a:ext uri="{FF2B5EF4-FFF2-40B4-BE49-F238E27FC236}">
                <a16:creationId xmlns:a16="http://schemas.microsoft.com/office/drawing/2014/main" id="{93F051D7-9BD4-44A5-9139-8780AEA33F75}"/>
              </a:ext>
            </a:extLst>
          </p:cNvPr>
          <p:cNvSpPr/>
          <p:nvPr/>
        </p:nvSpPr>
        <p:spPr>
          <a:xfrm>
            <a:off x="403920" y="4136210"/>
            <a:ext cx="8640960" cy="1758623"/>
          </a:xfrm>
          <a:prstGeom prst="rect">
            <a:avLst/>
          </a:prstGeom>
        </p:spPr>
        <p:txBody>
          <a:bodyPr wrap="square">
            <a:spAutoFit/>
          </a:bodyPr>
          <a:lstStyle/>
          <a:p>
            <a:pPr>
              <a:lnSpc>
                <a:spcPct val="107000"/>
              </a:lnSpc>
            </a:pPr>
            <a:r>
              <a:rPr lang="nl-BE" b="1" dirty="0">
                <a:solidFill>
                  <a:srgbClr val="FF0000"/>
                </a:solidFill>
                <a:latin typeface="Calibri" panose="020F0502020204030204" pitchFamily="34" charset="0"/>
                <a:cs typeface="Times New Roman" panose="02020603050405020304" pitchFamily="18" charset="0"/>
              </a:rPr>
              <a:t>237</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Bij een vuurspons staat gif-code 3 – Wat wil dat zeggen? </a:t>
            </a:r>
            <a:endParaRPr lang="nl-BE" sz="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nl-BE" sz="8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A: Geen gespecialiseerde hulp moet inroepen indien toegepaste behandeling doeltreffend</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B: Kan levensbedreigend vergiftigingen veroorzaken, een antigif ter beschikking is.</a:t>
            </a:r>
          </a:p>
          <a:p>
            <a:pPr>
              <a:lnSpc>
                <a:spcPct val="107000"/>
              </a:lnSpc>
            </a:pPr>
            <a:r>
              <a:rPr lang="nl-BE" dirty="0">
                <a:latin typeface="Calibri" panose="020F0502020204030204" pitchFamily="34" charset="0"/>
                <a:ea typeface="Calibri" panose="020F0502020204030204" pitchFamily="34" charset="0"/>
                <a:cs typeface="Times New Roman" panose="02020603050405020304" pitchFamily="18" charset="0"/>
              </a:rPr>
              <a:t>C: Kan levensbedreigend vergiftigingen veroorzaken, een geen antigif ter beschikking is. </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D: Een pijnlijke vergiftiging waarvoor uitgebreide eerste hulp noodzakelijk.</a:t>
            </a:r>
          </a:p>
        </p:txBody>
      </p:sp>
      <p:pic>
        <p:nvPicPr>
          <p:cNvPr id="10" name="Afbeelding 9">
            <a:extLst>
              <a:ext uri="{FF2B5EF4-FFF2-40B4-BE49-F238E27FC236}">
                <a16:creationId xmlns:a16="http://schemas.microsoft.com/office/drawing/2014/main" id="{48D001F1-07AE-40ED-B640-8042B6B22A06}"/>
              </a:ext>
            </a:extLst>
          </p:cNvPr>
          <p:cNvPicPr>
            <a:picLocks noChangeAspect="1"/>
          </p:cNvPicPr>
          <p:nvPr/>
        </p:nvPicPr>
        <p:blipFill>
          <a:blip r:embed="rId4"/>
          <a:stretch>
            <a:fillRect/>
          </a:stretch>
        </p:blipFill>
        <p:spPr>
          <a:xfrm>
            <a:off x="6729443" y="5973050"/>
            <a:ext cx="2160000" cy="468991"/>
          </a:xfrm>
          <a:prstGeom prst="rect">
            <a:avLst/>
          </a:prstGeom>
        </p:spPr>
      </p:pic>
      <p:pic>
        <p:nvPicPr>
          <p:cNvPr id="7" name="Afbeelding 6">
            <a:extLst>
              <a:ext uri="{FF2B5EF4-FFF2-40B4-BE49-F238E27FC236}">
                <a16:creationId xmlns:a16="http://schemas.microsoft.com/office/drawing/2014/main" id="{2EDD0548-710C-4DFF-B8F7-8008470E7FF2}"/>
              </a:ext>
            </a:extLst>
          </p:cNvPr>
          <p:cNvPicPr>
            <a:picLocks noChangeAspect="1"/>
          </p:cNvPicPr>
          <p:nvPr/>
        </p:nvPicPr>
        <p:blipFill>
          <a:blip r:embed="rId5"/>
          <a:stretch>
            <a:fillRect/>
          </a:stretch>
        </p:blipFill>
        <p:spPr>
          <a:xfrm>
            <a:off x="6732240" y="2273923"/>
            <a:ext cx="2160000" cy="487317"/>
          </a:xfrm>
          <a:prstGeom prst="rect">
            <a:avLst/>
          </a:prstGeom>
        </p:spPr>
      </p:pic>
      <p:sp>
        <p:nvSpPr>
          <p:cNvPr id="11" name="Tekstvak 10">
            <a:extLst>
              <a:ext uri="{FF2B5EF4-FFF2-40B4-BE49-F238E27FC236}">
                <a16:creationId xmlns:a16="http://schemas.microsoft.com/office/drawing/2014/main" id="{99DDB880-C088-426A-B477-169DBFEBEEEC}"/>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7443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5576" y="188640"/>
            <a:ext cx="7847691" cy="2954655"/>
          </a:xfrm>
          <a:prstGeom prst="rect">
            <a:avLst/>
          </a:prstGeom>
        </p:spPr>
        <p:txBody>
          <a:bodyPr wrap="square">
            <a:spAutoFit/>
          </a:bodyPr>
          <a:lstStyle/>
          <a:p>
            <a:r>
              <a:rPr lang="nl-BE" sz="2000" dirty="0">
                <a:solidFill>
                  <a:srgbClr val="FF0000"/>
                </a:solidFill>
              </a:rPr>
              <a:t>De samenstelling van de ingeademde lucht uit een duikfles gevuld met lucht:</a:t>
            </a:r>
          </a:p>
          <a:p>
            <a:r>
              <a:rPr lang="nl-BE" sz="2000" dirty="0">
                <a:solidFill>
                  <a:srgbClr val="00B050"/>
                </a:solidFill>
              </a:rPr>
              <a:t>2024</a:t>
            </a:r>
          </a:p>
          <a:p>
            <a:pPr marL="457200" indent="-457200">
              <a:buFont typeface="+mj-lt"/>
              <a:buAutoNum type="alphaLcParenR"/>
            </a:pPr>
            <a:r>
              <a:rPr lang="nl-BE" sz="2000" dirty="0"/>
              <a:t>21% zuurstof en 79% stikstof</a:t>
            </a:r>
          </a:p>
          <a:p>
            <a:pPr marL="457200" indent="-457200">
              <a:buFont typeface="+mj-lt"/>
              <a:buAutoNum type="alphaLcParenR"/>
            </a:pPr>
            <a:r>
              <a:rPr lang="nl-BE" sz="2000" dirty="0"/>
              <a:t>21% stikstof en 79% zuurstof</a:t>
            </a:r>
          </a:p>
          <a:p>
            <a:pPr marL="457200" indent="-457200">
              <a:buFont typeface="+mj-lt"/>
              <a:buAutoNum type="alphaLcParenR"/>
            </a:pPr>
            <a:r>
              <a:rPr lang="nl-BE" sz="2000" dirty="0"/>
              <a:t>Is afhankelijk van de diepte</a:t>
            </a:r>
          </a:p>
          <a:p>
            <a:pPr marL="457200" indent="-457200">
              <a:buFont typeface="+mj-lt"/>
              <a:buAutoNum type="alphaLcParenR"/>
            </a:pPr>
            <a:r>
              <a:rPr lang="nl-BE" sz="2000" dirty="0"/>
              <a:t>Is afhankelijk van de inspanning die met levert onder water.</a:t>
            </a:r>
          </a:p>
          <a:p>
            <a:r>
              <a:rPr lang="nl-BE" sz="2200" dirty="0"/>
              <a:t> </a:t>
            </a:r>
          </a:p>
          <a:p>
            <a:endParaRPr lang="nl-BE" sz="2400" dirty="0"/>
          </a:p>
        </p:txBody>
      </p:sp>
      <p:pic>
        <p:nvPicPr>
          <p:cNvPr id="17" name="Afbeelding 16">
            <a:extLst>
              <a:ext uri="{FF2B5EF4-FFF2-40B4-BE49-F238E27FC236}">
                <a16:creationId xmlns:a16="http://schemas.microsoft.com/office/drawing/2014/main" id="{A2D9D759-536E-47EF-8C6D-D60DBC06CAEE}"/>
              </a:ext>
            </a:extLst>
          </p:cNvPr>
          <p:cNvPicPr>
            <a:picLocks/>
          </p:cNvPicPr>
          <p:nvPr/>
        </p:nvPicPr>
        <p:blipFill>
          <a:blip r:embed="rId3" cstate="print">
            <a:extLst>
              <a:ext uri="{28A0092B-C50C-407E-A947-70E740481C1C}">
                <a14:useLocalDpi xmlns:a14="http://schemas.microsoft.com/office/drawing/2010/main" val="0"/>
              </a:ext>
            </a:extLst>
          </a:blip>
          <a:srcRect t="-6131" b="-1"/>
          <a:stretch/>
        </p:blipFill>
        <p:spPr>
          <a:xfrm>
            <a:off x="6875315" y="2562082"/>
            <a:ext cx="1727952" cy="573113"/>
          </a:xfrm>
          <a:prstGeom prst="rect">
            <a:avLst/>
          </a:prstGeom>
        </p:spPr>
      </p:pic>
      <p:sp>
        <p:nvSpPr>
          <p:cNvPr id="9" name="Tijdelijke aanduiding voor dianummer 2">
            <a:extLst>
              <a:ext uri="{FF2B5EF4-FFF2-40B4-BE49-F238E27FC236}">
                <a16:creationId xmlns:a16="http://schemas.microsoft.com/office/drawing/2014/main" id="{63E86A4F-9A5D-476D-BE74-35F3CBB483F8}"/>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11</a:t>
            </a:fld>
            <a:endParaRPr lang="nl-BE" dirty="0"/>
          </a:p>
        </p:txBody>
      </p:sp>
      <p:sp>
        <p:nvSpPr>
          <p:cNvPr id="6" name="Rechthoek 5"/>
          <p:cNvSpPr/>
          <p:nvPr/>
        </p:nvSpPr>
        <p:spPr>
          <a:xfrm>
            <a:off x="755576" y="3434224"/>
            <a:ext cx="7847691" cy="1938992"/>
          </a:xfrm>
          <a:prstGeom prst="rect">
            <a:avLst/>
          </a:prstGeom>
        </p:spPr>
        <p:txBody>
          <a:bodyPr wrap="square">
            <a:spAutoFit/>
          </a:bodyPr>
          <a:lstStyle/>
          <a:p>
            <a:r>
              <a:rPr lang="nl-BE" sz="2000" dirty="0">
                <a:solidFill>
                  <a:srgbClr val="FF0000"/>
                </a:solidFill>
              </a:rPr>
              <a:t>Uitgeademde lucht bevat:</a:t>
            </a:r>
          </a:p>
          <a:p>
            <a:r>
              <a:rPr lang="nl-BE" sz="2000" dirty="0">
                <a:solidFill>
                  <a:srgbClr val="00B050"/>
                </a:solidFill>
              </a:rPr>
              <a:t>2024, 2025</a:t>
            </a:r>
          </a:p>
          <a:p>
            <a:pPr marL="457200" indent="-457200">
              <a:buFont typeface="+mj-lt"/>
              <a:buAutoNum type="alphaLcParenR"/>
            </a:pPr>
            <a:r>
              <a:rPr lang="nl-BE" sz="2000" dirty="0"/>
              <a:t>Meer CO</a:t>
            </a:r>
            <a:r>
              <a:rPr lang="nl-BE" sz="2000" baseline="-25000" dirty="0"/>
              <a:t>2</a:t>
            </a:r>
            <a:r>
              <a:rPr lang="nl-BE" sz="2000" dirty="0"/>
              <a:t> dan zuurstof.</a:t>
            </a:r>
          </a:p>
          <a:p>
            <a:pPr marL="457200" indent="-457200">
              <a:buFont typeface="+mj-lt"/>
              <a:buAutoNum type="alphaLcParenR"/>
            </a:pPr>
            <a:r>
              <a:rPr lang="nl-BE" sz="2000" dirty="0"/>
              <a:t>Enkel stikstof.</a:t>
            </a:r>
          </a:p>
          <a:p>
            <a:pPr marL="457200" indent="-457200">
              <a:buFont typeface="+mj-lt"/>
              <a:buAutoNum type="alphaLcParenR"/>
            </a:pPr>
            <a:r>
              <a:rPr lang="nl-BE" sz="2000" dirty="0"/>
              <a:t>Meer zuurstof dan CO</a:t>
            </a:r>
            <a:r>
              <a:rPr lang="nl-BE" sz="2000" baseline="-25000" dirty="0"/>
              <a:t>2</a:t>
            </a:r>
            <a:r>
              <a:rPr lang="nl-BE" sz="2000" dirty="0"/>
              <a:t>.</a:t>
            </a:r>
          </a:p>
          <a:p>
            <a:pPr marL="457200" indent="-457200">
              <a:buFont typeface="+mj-lt"/>
              <a:buAutoNum type="alphaLcParenR"/>
            </a:pPr>
            <a:r>
              <a:rPr lang="nl-BE" sz="2000" dirty="0"/>
              <a:t>Geen zuurstof. </a:t>
            </a:r>
          </a:p>
        </p:txBody>
      </p:sp>
      <p:pic>
        <p:nvPicPr>
          <p:cNvPr id="7" name="Picture 2"/>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24876" y="5373216"/>
            <a:ext cx="1778391" cy="58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9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0681596-43A1-453F-B6E3-1AB4FD9FDC84}"/>
              </a:ext>
            </a:extLst>
          </p:cNvPr>
          <p:cNvSpPr>
            <a:spLocks noGrp="1"/>
          </p:cNvSpPr>
          <p:nvPr>
            <p:ph type="sldNum" sz="quarter" idx="12"/>
          </p:nvPr>
        </p:nvSpPr>
        <p:spPr/>
        <p:txBody>
          <a:bodyPr/>
          <a:lstStyle/>
          <a:p>
            <a:fld id="{447806F6-A384-4FD6-A469-B0B4E7E0C083}" type="slidenum">
              <a:rPr lang="nl-BE" smtClean="0"/>
              <a:t>110</a:t>
            </a:fld>
            <a:endParaRPr lang="nl-BE" dirty="0"/>
          </a:p>
        </p:txBody>
      </p:sp>
      <p:sp>
        <p:nvSpPr>
          <p:cNvPr id="4" name="Tekstvak 3">
            <a:extLst>
              <a:ext uri="{FF2B5EF4-FFF2-40B4-BE49-F238E27FC236}">
                <a16:creationId xmlns:a16="http://schemas.microsoft.com/office/drawing/2014/main" id="{77A75A9F-3CBA-4AA6-A4CB-A16DBB7881C8}"/>
              </a:ext>
            </a:extLst>
          </p:cNvPr>
          <p:cNvSpPr txBox="1"/>
          <p:nvPr/>
        </p:nvSpPr>
        <p:spPr>
          <a:xfrm>
            <a:off x="467544" y="22523"/>
            <a:ext cx="8208912" cy="2919389"/>
          </a:xfrm>
          <a:prstGeom prst="rect">
            <a:avLst/>
          </a:prstGeom>
          <a:noFill/>
        </p:spPr>
        <p:txBody>
          <a:bodyPr wrap="square">
            <a:spAutoFit/>
          </a:bodyPr>
          <a:lstStyle/>
          <a:p>
            <a:pPr lvl="0">
              <a:lnSpc>
                <a:spcPct val="106000"/>
              </a:lnSpc>
            </a:pPr>
            <a:r>
              <a:rPr lang="nl-BE" b="1" dirty="0">
                <a:solidFill>
                  <a:srgbClr val="FF0000"/>
                </a:solidFill>
                <a:latin typeface="Calibri" panose="020F0502020204030204" pitchFamily="34" charset="0"/>
                <a:cs typeface="Times New Roman" panose="02020603050405020304" pitchFamily="18" charset="0"/>
              </a:rPr>
              <a:t>238</a:t>
            </a:r>
            <a:r>
              <a:rPr lang="nl-BE" sz="2400" b="1" dirty="0">
                <a:solidFill>
                  <a:srgbClr val="FF0000"/>
                </a:solidFill>
                <a:latin typeface="Calibri" panose="020F0502020204030204" pitchFamily="34" charset="0"/>
                <a:cs typeface="Times New Roman" panose="02020603050405020304" pitchFamily="18" charset="0"/>
              </a:rPr>
              <a:t> </a:t>
            </a:r>
            <a:r>
              <a:rPr lang="nl-BE" sz="2200" b="1" dirty="0">
                <a:solidFill>
                  <a:srgbClr val="FF0000"/>
                </a:solidFill>
                <a:latin typeface="Calibri" panose="020F0502020204030204" pitchFamily="34" charset="0"/>
                <a:cs typeface="Times New Roman" panose="02020603050405020304" pitchFamily="18" charset="0"/>
              </a:rPr>
              <a:t>Waarom roep je gespecialiseerde hulp </a:t>
            </a:r>
            <a:br>
              <a:rPr lang="nl-BE" sz="2200" b="1" dirty="0">
                <a:solidFill>
                  <a:srgbClr val="FF0000"/>
                </a:solidFill>
                <a:latin typeface="Calibri" panose="020F0502020204030204" pitchFamily="34" charset="0"/>
                <a:cs typeface="Times New Roman" panose="02020603050405020304" pitchFamily="18" charset="0"/>
              </a:rPr>
            </a:br>
            <a:r>
              <a:rPr lang="nl-BE" sz="2200" b="1" dirty="0">
                <a:solidFill>
                  <a:srgbClr val="FF0000"/>
                </a:solidFill>
                <a:latin typeface="Calibri" panose="020F0502020204030204" pitchFamily="34" charset="0"/>
                <a:cs typeface="Times New Roman" panose="02020603050405020304" pitchFamily="18" charset="0"/>
              </a:rPr>
              <a:t>       in na een steek van een steenvis (= gif-code 4)?</a:t>
            </a:r>
          </a:p>
          <a:p>
            <a:pPr lvl="0">
              <a:lnSpc>
                <a:spcPct val="106000"/>
              </a:lnSpc>
            </a:pPr>
            <a:r>
              <a:rPr lang="nl-BE" sz="1600" dirty="0">
                <a:latin typeface="Calibri" panose="020F0502020204030204" pitchFamily="34" charset="0"/>
                <a:cs typeface="Times New Roman" panose="02020603050405020304" pitchFamily="18" charset="0"/>
              </a:rPr>
              <a:t>A: Een dier dat levensbedreigende vergiftigingen kan veroorzaken</a:t>
            </a:r>
            <a:br>
              <a:rPr lang="nl-BE" sz="1600" dirty="0">
                <a:latin typeface="Calibri" panose="020F0502020204030204" pitchFamily="34" charset="0"/>
                <a:cs typeface="Times New Roman" panose="02020603050405020304" pitchFamily="18" charset="0"/>
              </a:rPr>
            </a:br>
            <a:r>
              <a:rPr lang="nl-BE" sz="1600" dirty="0">
                <a:latin typeface="Calibri" panose="020F0502020204030204" pitchFamily="34" charset="0"/>
                <a:cs typeface="Times New Roman" panose="02020603050405020304" pitchFamily="18" charset="0"/>
              </a:rPr>
              <a:t>     waarvoor geen antigif ter beschikking is.</a:t>
            </a:r>
          </a:p>
          <a:p>
            <a:pPr lvl="0">
              <a:lnSpc>
                <a:spcPct val="106000"/>
              </a:lnSpc>
            </a:pPr>
            <a:r>
              <a:rPr lang="nl-BE" sz="1600" dirty="0">
                <a:latin typeface="Calibri" panose="020F0502020204030204" pitchFamily="34" charset="0"/>
                <a:cs typeface="Times New Roman" panose="02020603050405020304" pitchFamily="18" charset="0"/>
              </a:rPr>
              <a:t>B: Een dier dat levensbedreigende vergiftigingen kan veroorzaken, </a:t>
            </a:r>
            <a:br>
              <a:rPr lang="nl-BE" sz="1600" dirty="0">
                <a:latin typeface="Calibri" panose="020F0502020204030204" pitchFamily="34" charset="0"/>
                <a:cs typeface="Times New Roman" panose="02020603050405020304" pitchFamily="18" charset="0"/>
              </a:rPr>
            </a:br>
            <a:r>
              <a:rPr lang="nl-BE" sz="1600" dirty="0">
                <a:latin typeface="Calibri" panose="020F0502020204030204" pitchFamily="34" charset="0"/>
                <a:cs typeface="Times New Roman" panose="02020603050405020304" pitchFamily="18" charset="0"/>
              </a:rPr>
              <a:t>     waarvoor een antigif ter beschikking is.</a:t>
            </a:r>
          </a:p>
          <a:p>
            <a:pPr lvl="0">
              <a:lnSpc>
                <a:spcPct val="106000"/>
              </a:lnSpc>
            </a:pPr>
            <a:r>
              <a:rPr lang="nl-BE" sz="1600" dirty="0">
                <a:latin typeface="Calibri" panose="020F0502020204030204" pitchFamily="34" charset="0"/>
                <a:cs typeface="Times New Roman" panose="02020603050405020304" pitchFamily="18" charset="0"/>
              </a:rPr>
              <a:t>C: Een dier dat pijnlijke vergiftigingen kan veroorzaken, </a:t>
            </a:r>
            <a:br>
              <a:rPr lang="nl-BE" sz="1600" dirty="0">
                <a:latin typeface="Calibri" panose="020F0502020204030204" pitchFamily="34" charset="0"/>
                <a:cs typeface="Times New Roman" panose="02020603050405020304" pitchFamily="18" charset="0"/>
              </a:rPr>
            </a:br>
            <a:r>
              <a:rPr lang="nl-BE" sz="1600" dirty="0">
                <a:latin typeface="Calibri" panose="020F0502020204030204" pitchFamily="34" charset="0"/>
                <a:cs typeface="Times New Roman" panose="02020603050405020304" pitchFamily="18" charset="0"/>
              </a:rPr>
              <a:t>     waarbij uitgebreide eerste hulp noodzakelijk is.</a:t>
            </a:r>
          </a:p>
          <a:p>
            <a:pPr lvl="0">
              <a:lnSpc>
                <a:spcPct val="106000"/>
              </a:lnSpc>
            </a:pPr>
            <a:r>
              <a:rPr lang="nl-BE" sz="1600" dirty="0">
                <a:latin typeface="Calibri" panose="020F0502020204030204" pitchFamily="34" charset="0"/>
                <a:cs typeface="Times New Roman" panose="02020603050405020304" pitchFamily="18" charset="0"/>
              </a:rPr>
              <a:t>D: Men dient geen gespecialiseerde hulp in te roepen</a:t>
            </a:r>
            <a:br>
              <a:rPr lang="nl-BE" sz="1600" dirty="0">
                <a:latin typeface="Calibri" panose="020F0502020204030204" pitchFamily="34" charset="0"/>
                <a:cs typeface="Times New Roman" panose="02020603050405020304" pitchFamily="18" charset="0"/>
              </a:rPr>
            </a:br>
            <a:r>
              <a:rPr lang="nl-BE" sz="1600" dirty="0">
                <a:latin typeface="Calibri" panose="020F0502020204030204" pitchFamily="34" charset="0"/>
                <a:cs typeface="Times New Roman" panose="02020603050405020304" pitchFamily="18" charset="0"/>
              </a:rPr>
              <a:t>     indien men zelf een doeltreffende behandeling toepast.</a:t>
            </a:r>
          </a:p>
        </p:txBody>
      </p:sp>
      <p:pic>
        <p:nvPicPr>
          <p:cNvPr id="5" name="Picture 1">
            <a:extLst>
              <a:ext uri="{FF2B5EF4-FFF2-40B4-BE49-F238E27FC236}">
                <a16:creationId xmlns:a16="http://schemas.microsoft.com/office/drawing/2014/main" id="{74A6C8D2-16E1-4142-A80C-557820BE2C1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464" y="1844824"/>
            <a:ext cx="216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a16="http://schemas.microsoft.com/office/drawing/2014/main" id="{7FC54B01-4442-4E6D-8924-7C20382BFCCB}"/>
              </a:ext>
            </a:extLst>
          </p:cNvPr>
          <p:cNvSpPr txBox="1"/>
          <p:nvPr/>
        </p:nvSpPr>
        <p:spPr>
          <a:xfrm>
            <a:off x="467544" y="2891986"/>
            <a:ext cx="7848872" cy="1483996"/>
          </a:xfrm>
          <a:prstGeom prst="rect">
            <a:avLst/>
          </a:prstGeom>
          <a:noFill/>
        </p:spPr>
        <p:txBody>
          <a:bodyPr wrap="square">
            <a:spAutoFit/>
          </a:bodyPr>
          <a:lstStyle/>
          <a:p>
            <a:pPr lvl="0">
              <a:lnSpc>
                <a:spcPct val="106000"/>
              </a:lnSpc>
            </a:pPr>
            <a:r>
              <a:rPr lang="nl-BE" b="1" dirty="0">
                <a:solidFill>
                  <a:srgbClr val="FF0000"/>
                </a:solidFill>
                <a:latin typeface="Calibri" panose="020F0502020204030204" pitchFamily="34" charset="0"/>
                <a:cs typeface="Times New Roman" panose="02020603050405020304" pitchFamily="18" charset="0"/>
              </a:rPr>
              <a:t>239</a:t>
            </a:r>
            <a:r>
              <a:rPr lang="nl-BE" sz="2200" b="1" dirty="0">
                <a:solidFill>
                  <a:srgbClr val="FF0000"/>
                </a:solidFill>
                <a:latin typeface="Calibri" panose="020F0502020204030204" pitchFamily="34" charset="0"/>
                <a:cs typeface="Times New Roman" panose="02020603050405020304" pitchFamily="18" charset="0"/>
              </a:rPr>
              <a:t> Na contact met bijtende vissen:</a:t>
            </a:r>
          </a:p>
          <a:p>
            <a:pPr lvl="0">
              <a:lnSpc>
                <a:spcPct val="106000"/>
              </a:lnSpc>
            </a:pPr>
            <a:r>
              <a:rPr lang="nl-BE" sz="1600" dirty="0">
                <a:latin typeface="Calibri" panose="020F0502020204030204" pitchFamily="34" charset="0"/>
                <a:cs typeface="Times New Roman" panose="02020603050405020304" pitchFamily="18" charset="0"/>
              </a:rPr>
              <a:t>A: Probeer je de bloeding te stoppen.</a:t>
            </a:r>
          </a:p>
          <a:p>
            <a:pPr lvl="0">
              <a:lnSpc>
                <a:spcPct val="106000"/>
              </a:lnSpc>
            </a:pPr>
            <a:r>
              <a:rPr lang="nl-BE" sz="1600" dirty="0">
                <a:latin typeface="Calibri" panose="020F0502020204030204" pitchFamily="34" charset="0"/>
                <a:cs typeface="Times New Roman" panose="02020603050405020304" pitchFamily="18" charset="0"/>
              </a:rPr>
              <a:t>B: Kan het slachtoffer de wetsuit aanhouden.</a:t>
            </a:r>
          </a:p>
          <a:p>
            <a:pPr lvl="0">
              <a:lnSpc>
                <a:spcPct val="106000"/>
              </a:lnSpc>
            </a:pPr>
            <a:r>
              <a:rPr lang="nl-BE" sz="1600" dirty="0">
                <a:latin typeface="Calibri" panose="020F0502020204030204" pitchFamily="34" charset="0"/>
                <a:cs typeface="Times New Roman" panose="02020603050405020304" pitchFamily="18" charset="0"/>
              </a:rPr>
              <a:t>C: Hoef je niet te vrezen voor shock.</a:t>
            </a:r>
          </a:p>
          <a:p>
            <a:pPr lvl="0">
              <a:lnSpc>
                <a:spcPct val="106000"/>
              </a:lnSpc>
            </a:pPr>
            <a:r>
              <a:rPr lang="nl-BE" sz="1600" dirty="0">
                <a:latin typeface="Calibri" panose="020F0502020204030204" pitchFamily="34" charset="0"/>
                <a:cs typeface="Times New Roman" panose="02020603050405020304" pitchFamily="18" charset="0"/>
              </a:rPr>
              <a:t>D: Is dringende gespecialiseerde hulp noodzakelijk.</a:t>
            </a:r>
          </a:p>
        </p:txBody>
      </p:sp>
      <p:pic>
        <p:nvPicPr>
          <p:cNvPr id="8" name="Picture 1">
            <a:extLst>
              <a:ext uri="{FF2B5EF4-FFF2-40B4-BE49-F238E27FC236}">
                <a16:creationId xmlns:a16="http://schemas.microsoft.com/office/drawing/2014/main" id="{ABBE4782-DC93-4126-94CC-785C080BE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464" y="3455589"/>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C7A57C81-01B2-4039-8CB1-6116BA99910D}"/>
              </a:ext>
            </a:extLst>
          </p:cNvPr>
          <p:cNvSpPr txBox="1"/>
          <p:nvPr/>
        </p:nvSpPr>
        <p:spPr>
          <a:xfrm>
            <a:off x="48" y="4402254"/>
            <a:ext cx="8960952" cy="2004267"/>
          </a:xfrm>
          <a:prstGeom prst="rect">
            <a:avLst/>
          </a:prstGeom>
          <a:noFill/>
        </p:spPr>
        <p:txBody>
          <a:bodyPr wrap="square">
            <a:spAutoFit/>
          </a:bodyPr>
          <a:lstStyle/>
          <a:p>
            <a:pPr lvl="0">
              <a:lnSpc>
                <a:spcPct val="106000"/>
              </a:lnSpc>
            </a:pPr>
            <a:r>
              <a:rPr lang="nl-BE" b="1" dirty="0">
                <a:solidFill>
                  <a:srgbClr val="FF0000"/>
                </a:solidFill>
                <a:latin typeface="Calibri" panose="020F0502020204030204" pitchFamily="34" charset="0"/>
                <a:cs typeface="Times New Roman" panose="02020603050405020304" pitchFamily="18" charset="0"/>
              </a:rPr>
              <a:t>        240</a:t>
            </a:r>
            <a:r>
              <a:rPr lang="nl-BE" sz="1100" dirty="0">
                <a:effectLst/>
                <a:latin typeface="Arial Nova" panose="020B0504020202020204" pitchFamily="34" charset="0"/>
                <a:ea typeface="Calibri" panose="020F0502020204030204" pitchFamily="34" charset="0"/>
                <a:cs typeface="Times New Roman" panose="02020603050405020304" pitchFamily="18" charset="0"/>
              </a:rPr>
              <a:t> </a:t>
            </a:r>
            <a:r>
              <a:rPr lang="nl-BE" sz="2200" b="1" dirty="0">
                <a:solidFill>
                  <a:srgbClr val="FF0000"/>
                </a:solidFill>
                <a:latin typeface="Calibri" panose="020F0502020204030204" pitchFamily="34" charset="0"/>
                <a:cs typeface="Times New Roman" panose="02020603050405020304" pitchFamily="18" charset="0"/>
              </a:rPr>
              <a:t>Welke beweringen zijn juist?</a:t>
            </a:r>
          </a:p>
          <a:p>
            <a:pPr lvl="1">
              <a:lnSpc>
                <a:spcPct val="106000"/>
              </a:lnSpc>
            </a:pPr>
            <a:r>
              <a:rPr lang="nl-BE" sz="1600" dirty="0">
                <a:effectLst/>
                <a:latin typeface="Calibri" panose="020F0502020204030204" pitchFamily="34" charset="0"/>
                <a:ea typeface="Calibri" panose="020F0502020204030204" pitchFamily="34" charset="0"/>
                <a:cs typeface="Calibri" panose="020F0502020204030204" pitchFamily="34" charset="0"/>
              </a:rPr>
              <a:t>A: Bij een contact met neteldieren zorgt beweging er voor dat de netelcellen zich ontladen.</a:t>
            </a:r>
          </a:p>
          <a:p>
            <a:pPr lvl="1">
              <a:lnSpc>
                <a:spcPct val="106000"/>
              </a:lnSpc>
            </a:pPr>
            <a:r>
              <a:rPr lang="nl-BE" sz="1600" dirty="0">
                <a:latin typeface="Calibri" panose="020F0502020204030204" pitchFamily="34" charset="0"/>
                <a:ea typeface="Calibri" panose="020F0502020204030204" pitchFamily="34" charset="0"/>
                <a:cs typeface="Calibri" panose="020F0502020204030204" pitchFamily="34" charset="0"/>
              </a:rPr>
              <a:t>B: </a:t>
            </a:r>
            <a:r>
              <a:rPr lang="nl-BE" sz="1600" dirty="0">
                <a:effectLst/>
                <a:latin typeface="Calibri" panose="020F0502020204030204" pitchFamily="34" charset="0"/>
                <a:ea typeface="Calibri" panose="020F0502020204030204" pitchFamily="34" charset="0"/>
                <a:cs typeface="Calibri" panose="020F0502020204030204" pitchFamily="34" charset="0"/>
              </a:rPr>
              <a:t>Azijn maakt vergif onbruikbaar en maakt netelcellen los van de huid.</a:t>
            </a:r>
          </a:p>
          <a:p>
            <a:pPr lvl="1">
              <a:lnSpc>
                <a:spcPct val="106000"/>
              </a:lnSpc>
            </a:pPr>
            <a:r>
              <a:rPr lang="nl-BE" sz="1600" dirty="0">
                <a:effectLst/>
                <a:latin typeface="Calibri" panose="020F0502020204030204" pitchFamily="34" charset="0"/>
                <a:ea typeface="Calibri" panose="020F0502020204030204" pitchFamily="34" charset="0"/>
                <a:cs typeface="Calibri" panose="020F0502020204030204" pitchFamily="34" charset="0"/>
              </a:rPr>
              <a:t>C: Als vingers koud aanvoelen na aanleg van een DIV (Druk Immobilisatie Verband)</a:t>
            </a:r>
            <a:br>
              <a:rPr lang="nl-BE" sz="1600" dirty="0">
                <a:effectLst/>
                <a:latin typeface="Calibri" panose="020F0502020204030204" pitchFamily="34" charset="0"/>
                <a:ea typeface="Calibri" panose="020F0502020204030204" pitchFamily="34" charset="0"/>
                <a:cs typeface="Calibri" panose="020F0502020204030204" pitchFamily="34" charset="0"/>
              </a:rPr>
            </a:br>
            <a:r>
              <a:rPr lang="nl-BE" sz="1600" dirty="0">
                <a:effectLst/>
                <a:latin typeface="Calibri" panose="020F0502020204030204" pitchFamily="34" charset="0"/>
                <a:ea typeface="Calibri" panose="020F0502020204030204" pitchFamily="34" charset="0"/>
                <a:cs typeface="Calibri" panose="020F0502020204030204" pitchFamily="34" charset="0"/>
              </a:rPr>
              <a:t>    is dit geen probleem.</a:t>
            </a:r>
          </a:p>
          <a:p>
            <a:pPr lvl="1">
              <a:lnSpc>
                <a:spcPct val="106000"/>
              </a:lnSpc>
              <a:spcAft>
                <a:spcPts val="800"/>
              </a:spcAft>
            </a:pPr>
            <a:r>
              <a:rPr lang="nl-BE" sz="1600" dirty="0">
                <a:effectLst/>
                <a:latin typeface="Calibri" panose="020F0502020204030204" pitchFamily="34" charset="0"/>
                <a:ea typeface="Calibri" panose="020F0502020204030204" pitchFamily="34" charset="0"/>
                <a:cs typeface="Calibri" panose="020F0502020204030204" pitchFamily="34" charset="0"/>
              </a:rPr>
              <a:t>D: Bij de ‘Heetwater-Onderdompelings-Techniek’ test je de watertemperatuur </a:t>
            </a:r>
            <a:br>
              <a:rPr lang="nl-BE" sz="1600" dirty="0">
                <a:effectLst/>
                <a:latin typeface="Calibri" panose="020F0502020204030204" pitchFamily="34" charset="0"/>
                <a:ea typeface="Calibri" panose="020F0502020204030204" pitchFamily="34" charset="0"/>
                <a:cs typeface="Calibri" panose="020F0502020204030204" pitchFamily="34" charset="0"/>
              </a:rPr>
            </a:br>
            <a:r>
              <a:rPr lang="nl-BE" sz="1600" dirty="0">
                <a:effectLst/>
                <a:latin typeface="Calibri" panose="020F0502020204030204" pitchFamily="34" charset="0"/>
                <a:ea typeface="Calibri" panose="020F0502020204030204" pitchFamily="34" charset="0"/>
                <a:cs typeface="Calibri" panose="020F0502020204030204" pitchFamily="34" charset="0"/>
              </a:rPr>
              <a:t>     door te voelen met je hand.</a:t>
            </a:r>
          </a:p>
        </p:txBody>
      </p:sp>
      <p:pic>
        <p:nvPicPr>
          <p:cNvPr id="11" name="Picture 2">
            <a:extLst>
              <a:ext uri="{FF2B5EF4-FFF2-40B4-BE49-F238E27FC236}">
                <a16:creationId xmlns:a16="http://schemas.microsoft.com/office/drawing/2014/main" id="{835A2B14-676F-428D-9ABB-AB263D691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464" y="6176467"/>
            <a:ext cx="2160000" cy="49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a:extLst>
              <a:ext uri="{FF2B5EF4-FFF2-40B4-BE49-F238E27FC236}">
                <a16:creationId xmlns:a16="http://schemas.microsoft.com/office/drawing/2014/main" id="{A63B9146-E113-44C4-9BC3-2EA99F66B50D}"/>
              </a:ext>
            </a:extLst>
          </p:cNvPr>
          <p:cNvSpPr txBox="1"/>
          <p:nvPr/>
        </p:nvSpPr>
        <p:spPr>
          <a:xfrm>
            <a:off x="179512" y="6537325"/>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225143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328588"/>
            <a:ext cx="7992888" cy="2246769"/>
          </a:xfrm>
          <a:prstGeom prst="rect">
            <a:avLst/>
          </a:prstGeom>
        </p:spPr>
        <p:txBody>
          <a:bodyPr wrap="square">
            <a:spAutoFit/>
          </a:bodyPr>
          <a:lstStyle/>
          <a:p>
            <a:r>
              <a:rPr lang="nl-BE" sz="2000" dirty="0">
                <a:solidFill>
                  <a:srgbClr val="FF0000"/>
                </a:solidFill>
              </a:rPr>
              <a:t>Tijdens het duiken neemt de ademarbeid toe. Waaraan is dit toe te schrijven?</a:t>
            </a:r>
          </a:p>
          <a:p>
            <a:r>
              <a:rPr lang="nl-BE" sz="2000" dirty="0">
                <a:solidFill>
                  <a:srgbClr val="00B050"/>
                </a:solidFill>
              </a:rPr>
              <a:t>2024, 2025</a:t>
            </a:r>
          </a:p>
          <a:p>
            <a:pPr marL="457200" indent="-457200">
              <a:buFont typeface="+mj-lt"/>
              <a:buAutoNum type="alphaLcParenR"/>
            </a:pPr>
            <a:r>
              <a:rPr lang="nl-BE" sz="2000" dirty="0"/>
              <a:t>De verhoogde partiële zuurstofdruk.</a:t>
            </a:r>
          </a:p>
          <a:p>
            <a:pPr marL="457200" indent="-457200">
              <a:buFont typeface="+mj-lt"/>
              <a:buAutoNum type="alphaLcParenR"/>
            </a:pPr>
            <a:r>
              <a:rPr lang="nl-BE" sz="2000" dirty="0"/>
              <a:t>De </a:t>
            </a:r>
            <a:r>
              <a:rPr lang="nl-BE" sz="2000" dirty="0" err="1"/>
              <a:t>bloodshift</a:t>
            </a:r>
            <a:r>
              <a:rPr lang="nl-BE" sz="2000" dirty="0"/>
              <a:t>.</a:t>
            </a:r>
          </a:p>
          <a:p>
            <a:pPr marL="457200" indent="-457200">
              <a:buFont typeface="+mj-lt"/>
              <a:buAutoNum type="alphaLcParenR"/>
            </a:pPr>
            <a:r>
              <a:rPr lang="nl-BE" sz="2000" dirty="0"/>
              <a:t>De verhoogde dichtheid van het ademmengsel.</a:t>
            </a:r>
          </a:p>
          <a:p>
            <a:pPr marL="457200" indent="-457200">
              <a:buFont typeface="+mj-lt"/>
              <a:buAutoNum type="alphaLcParenR"/>
            </a:pPr>
            <a:r>
              <a:rPr lang="nl-BE" sz="2000" dirty="0"/>
              <a:t>De afname van de dode ruimte.</a:t>
            </a:r>
          </a:p>
        </p:txBody>
      </p:sp>
      <p:pic>
        <p:nvPicPr>
          <p:cNvPr id="4098"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76496" y="2618210"/>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83F01398-5A22-473D-8758-3E1C3766F453}"/>
              </a:ext>
            </a:extLst>
          </p:cNvPr>
          <p:cNvSpPr>
            <a:spLocks noGrp="1"/>
          </p:cNvSpPr>
          <p:nvPr>
            <p:ph type="sldNum" sz="quarter" idx="12"/>
          </p:nvPr>
        </p:nvSpPr>
        <p:spPr/>
        <p:txBody>
          <a:bodyPr/>
          <a:lstStyle/>
          <a:p>
            <a:fld id="{447806F6-A384-4FD6-A469-B0B4E7E0C083}" type="slidenum">
              <a:rPr lang="nl-BE" smtClean="0"/>
              <a:t>12</a:t>
            </a:fld>
            <a:endParaRPr lang="nl-BE" dirty="0"/>
          </a:p>
        </p:txBody>
      </p:sp>
      <p:sp>
        <p:nvSpPr>
          <p:cNvPr id="4" name="Tekstvak 3">
            <a:extLst>
              <a:ext uri="{FF2B5EF4-FFF2-40B4-BE49-F238E27FC236}">
                <a16:creationId xmlns:a16="http://schemas.microsoft.com/office/drawing/2014/main" id="{A452D63E-EA11-95CD-6D52-22F5F056EBBC}"/>
              </a:ext>
            </a:extLst>
          </p:cNvPr>
          <p:cNvSpPr txBox="1"/>
          <p:nvPr/>
        </p:nvSpPr>
        <p:spPr>
          <a:xfrm>
            <a:off x="611560" y="3501008"/>
            <a:ext cx="799288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Beweringen met betrekking tot de longblaasjes: wat is juist?</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Times New Roman" panose="02020603050405020304" pitchFamily="18" charset="0"/>
              </a:rPr>
              <a:t>2023, 2025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457200" indent="-457200" hangingPunct="0">
              <a:buFont typeface="+mj-lt"/>
              <a:buAutoNum type="alphaLcParenR"/>
            </a:pPr>
            <a:r>
              <a:rPr lang="nl-NL" sz="2000" dirty="0">
                <a:effectLst/>
                <a:ea typeface="Times New Roman" panose="02020603050405020304" pitchFamily="18" charset="0"/>
                <a:cs typeface="Times New Roman" panose="02020603050405020304" pitchFamily="18" charset="0"/>
              </a:rPr>
              <a:t>Er zijn ongeveer 1000 longblaasjes per long.</a:t>
            </a:r>
            <a:endParaRPr lang="nl-BE" sz="2000" dirty="0">
              <a:effectLst/>
              <a:ea typeface="Times New Roman" panose="02020603050405020304" pitchFamily="18" charset="0"/>
              <a:cs typeface="Times New Roman" panose="02020603050405020304" pitchFamily="18" charset="0"/>
            </a:endParaRPr>
          </a:p>
          <a:p>
            <a:pPr marL="457200" indent="-457200" hangingPunct="0">
              <a:buFont typeface="+mj-lt"/>
              <a:buAutoNum type="alphaLcParenR"/>
            </a:pPr>
            <a:r>
              <a:rPr lang="nl-NL" sz="2000" dirty="0">
                <a:effectLst/>
                <a:ea typeface="Times New Roman" panose="02020603050405020304" pitchFamily="18" charset="0"/>
                <a:cs typeface="Times New Roman" panose="02020603050405020304" pitchFamily="18" charset="0"/>
              </a:rPr>
              <a:t>De longblaasjes dienen voor uitwisseling van CO</a:t>
            </a:r>
            <a:r>
              <a:rPr lang="nl-NL" sz="2000" baseline="-25000" dirty="0">
                <a:effectLst/>
                <a:ea typeface="Times New Roman" panose="02020603050405020304" pitchFamily="18" charset="0"/>
                <a:cs typeface="Times New Roman" panose="02020603050405020304" pitchFamily="18" charset="0"/>
              </a:rPr>
              <a:t>2</a:t>
            </a:r>
            <a:r>
              <a:rPr lang="nl-NL" sz="2000" dirty="0">
                <a:effectLst/>
                <a:ea typeface="Times New Roman" panose="02020603050405020304" pitchFamily="18" charset="0"/>
                <a:cs typeface="Times New Roman" panose="02020603050405020304" pitchFamily="18" charset="0"/>
              </a:rPr>
              <a:t> en O</a:t>
            </a:r>
            <a:r>
              <a:rPr lang="nl-NL" sz="2000" baseline="-25000" dirty="0">
                <a:effectLst/>
                <a:ea typeface="Times New Roman" panose="02020603050405020304" pitchFamily="18" charset="0"/>
                <a:cs typeface="Times New Roman" panose="02020603050405020304" pitchFamily="18" charset="0"/>
              </a:rPr>
              <a:t>2</a:t>
            </a:r>
            <a:r>
              <a:rPr lang="nl-NL" sz="2000" dirty="0">
                <a:effectLst/>
                <a:ea typeface="Times New Roman" panose="02020603050405020304" pitchFamily="18" charset="0"/>
                <a:cs typeface="Times New Roman" panose="02020603050405020304" pitchFamily="18" charset="0"/>
              </a:rPr>
              <a:t>.</a:t>
            </a:r>
            <a:endParaRPr lang="nl-BE" sz="2000" dirty="0">
              <a:effectLst/>
              <a:ea typeface="Times New Roman" panose="02020603050405020304" pitchFamily="18" charset="0"/>
              <a:cs typeface="Times New Roman" panose="02020603050405020304" pitchFamily="18" charset="0"/>
            </a:endParaRPr>
          </a:p>
          <a:p>
            <a:pPr marL="457200" indent="-457200" hangingPunct="0">
              <a:buFont typeface="+mj-lt"/>
              <a:buAutoNum type="alphaLcParenR"/>
            </a:pPr>
            <a:r>
              <a:rPr lang="nl-NL" sz="2000" dirty="0">
                <a:effectLst/>
                <a:ea typeface="Times New Roman" panose="02020603050405020304" pitchFamily="18" charset="0"/>
                <a:cs typeface="Times New Roman" panose="02020603050405020304" pitchFamily="18" charset="0"/>
              </a:rPr>
              <a:t>In de longblaasjes mengt de lucht zich met het bloed.</a:t>
            </a:r>
            <a:endParaRPr lang="nl-BE" sz="2000" dirty="0">
              <a:effectLst/>
              <a:ea typeface="Times New Roman" panose="02020603050405020304" pitchFamily="18" charset="0"/>
              <a:cs typeface="Times New Roman" panose="02020603050405020304" pitchFamily="18" charset="0"/>
            </a:endParaRPr>
          </a:p>
          <a:p>
            <a:pPr marL="457200" indent="-457200" hangingPunct="0">
              <a:buFont typeface="+mj-lt"/>
              <a:buAutoNum type="alphaLcParenR"/>
            </a:pPr>
            <a:r>
              <a:rPr lang="nl-NL" sz="2000" dirty="0" err="1">
                <a:effectLst/>
                <a:ea typeface="Times New Roman" panose="02020603050405020304" pitchFamily="18" charset="0"/>
                <a:cs typeface="Times New Roman" panose="02020603050405020304" pitchFamily="18" charset="0"/>
              </a:rPr>
              <a:t>Surfactant</a:t>
            </a:r>
            <a:r>
              <a:rPr lang="nl-NL" sz="2000" dirty="0">
                <a:effectLst/>
                <a:ea typeface="Times New Roman" panose="02020603050405020304" pitchFamily="18" charset="0"/>
                <a:cs typeface="Times New Roman" panose="02020603050405020304" pitchFamily="18" charset="0"/>
              </a:rPr>
              <a:t> zorgt ervoor dat de longblaasjes niet dichtklappen.</a:t>
            </a:r>
            <a:endParaRPr lang="nl-BE" sz="2000" dirty="0">
              <a:effectLst/>
              <a:ea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id="{4C5184FB-2561-9468-91AE-69E6ADDC90B3}"/>
              </a:ext>
            </a:extLst>
          </p:cNvPr>
          <p:cNvPicPr>
            <a:picLocks noChangeAspect="1"/>
          </p:cNvPicPr>
          <p:nvPr/>
        </p:nvPicPr>
        <p:blipFill>
          <a:blip r:embed="rId4" cstate="screen">
            <a:extLst>
              <a:ext uri="{28A0092B-C50C-407E-A947-70E740481C1C}">
                <a14:useLocalDpi xmlns:a14="http://schemas.microsoft.com/office/drawing/2010/main" val="0"/>
              </a:ext>
            </a:extLst>
          </a:blip>
          <a:srcRect b="-10959"/>
          <a:stretch>
            <a:fillRect/>
          </a:stretch>
        </p:blipFill>
        <p:spPr>
          <a:xfrm>
            <a:off x="6876496" y="5635460"/>
            <a:ext cx="1727952" cy="540000"/>
          </a:xfrm>
          <a:prstGeom prst="rect">
            <a:avLst/>
          </a:prstGeom>
        </p:spPr>
      </p:pic>
    </p:spTree>
    <p:extLst>
      <p:ext uri="{BB962C8B-B14F-4D97-AF65-F5344CB8AC3E}">
        <p14:creationId xmlns:p14="http://schemas.microsoft.com/office/powerpoint/2010/main" val="30797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253B-9B83-D091-B8D7-CB58C2782FA6}"/>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DB1A8DC3-C2E9-3163-4B82-BC6BCB4CE704}"/>
              </a:ext>
            </a:extLst>
          </p:cNvPr>
          <p:cNvSpPr/>
          <p:nvPr/>
        </p:nvSpPr>
        <p:spPr>
          <a:xfrm>
            <a:off x="467544" y="328588"/>
            <a:ext cx="8280920" cy="2554545"/>
          </a:xfrm>
          <a:prstGeom prst="rect">
            <a:avLst/>
          </a:prstGeom>
        </p:spPr>
        <p:txBody>
          <a:bodyPr wrap="square">
            <a:spAutoFit/>
          </a:bodyPr>
          <a:lstStyle/>
          <a:p>
            <a:r>
              <a:rPr lang="nl-BE" sz="2000" dirty="0">
                <a:solidFill>
                  <a:srgbClr val="FF0000"/>
                </a:solidFill>
              </a:rPr>
              <a:t>Het oor: wat is juist?</a:t>
            </a:r>
          </a:p>
          <a:p>
            <a:r>
              <a:rPr lang="nl-BE" sz="2000" dirty="0">
                <a:solidFill>
                  <a:srgbClr val="00B050"/>
                </a:solidFill>
              </a:rPr>
              <a:t>2024, 2025</a:t>
            </a:r>
          </a:p>
          <a:p>
            <a:pPr marL="457200" indent="-457200">
              <a:buFont typeface="+mj-lt"/>
              <a:buAutoNum type="alphaLcParenR"/>
            </a:pPr>
            <a:r>
              <a:rPr lang="nl-BE" sz="2000" dirty="0"/>
              <a:t>Het evenwichtsorgaan maakt deel uit van het binnenoor.</a:t>
            </a:r>
          </a:p>
          <a:p>
            <a:pPr marL="457200" indent="-457200">
              <a:buFont typeface="+mj-lt"/>
              <a:buAutoNum type="alphaLcParenR"/>
            </a:pPr>
            <a:r>
              <a:rPr lang="nl-BE" sz="2000" dirty="0"/>
              <a:t>Het middenoor is gevuld met lucht, het binnenoor met vloeistof</a:t>
            </a:r>
          </a:p>
          <a:p>
            <a:pPr marL="457200" indent="-457200">
              <a:buFont typeface="+mj-lt"/>
              <a:buAutoNum type="alphaLcParenR"/>
            </a:pPr>
            <a:r>
              <a:rPr lang="nl-BE" sz="2000" dirty="0"/>
              <a:t>In het middenoor wordt het geluid overgedragen aan de gehoorzenuw.</a:t>
            </a:r>
          </a:p>
          <a:p>
            <a:pPr marL="457200" indent="-457200">
              <a:buFont typeface="+mj-lt"/>
              <a:buAutoNum type="alphaLcParenR"/>
            </a:pPr>
            <a:r>
              <a:rPr lang="nl-BE" sz="2000" dirty="0"/>
              <a:t>De buis van Eustachius zorgt voor drukevenwicht tussen middenoor en binnenoor.</a:t>
            </a:r>
          </a:p>
        </p:txBody>
      </p:sp>
      <p:sp>
        <p:nvSpPr>
          <p:cNvPr id="3" name="Tijdelijke aanduiding voor dianummer 2">
            <a:extLst>
              <a:ext uri="{FF2B5EF4-FFF2-40B4-BE49-F238E27FC236}">
                <a16:creationId xmlns:a16="http://schemas.microsoft.com/office/drawing/2014/main" id="{2A93BDD6-BD75-FA52-B3B9-948B1D21F563}"/>
              </a:ext>
            </a:extLst>
          </p:cNvPr>
          <p:cNvSpPr>
            <a:spLocks noGrp="1"/>
          </p:cNvSpPr>
          <p:nvPr>
            <p:ph type="sldNum" sz="quarter" idx="12"/>
          </p:nvPr>
        </p:nvSpPr>
        <p:spPr/>
        <p:txBody>
          <a:bodyPr/>
          <a:lstStyle/>
          <a:p>
            <a:fld id="{447806F6-A384-4FD6-A469-B0B4E7E0C083}" type="slidenum">
              <a:rPr lang="nl-BE" smtClean="0"/>
              <a:t>13</a:t>
            </a:fld>
            <a:endParaRPr lang="nl-BE" dirty="0"/>
          </a:p>
        </p:txBody>
      </p:sp>
      <p:pic>
        <p:nvPicPr>
          <p:cNvPr id="4" name="Picture 2">
            <a:extLst>
              <a:ext uri="{FF2B5EF4-FFF2-40B4-BE49-F238E27FC236}">
                <a16:creationId xmlns:a16="http://schemas.microsoft.com/office/drawing/2014/main" id="{068525EC-9AE7-906C-5176-4183A6185B7E}"/>
              </a:ext>
            </a:extLst>
          </p:cNvPr>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020535" y="2996952"/>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a:extLst>
              <a:ext uri="{FF2B5EF4-FFF2-40B4-BE49-F238E27FC236}">
                <a16:creationId xmlns:a16="http://schemas.microsoft.com/office/drawing/2014/main" id="{A475AA07-51DD-8C31-1139-96D20FB9BAEA}"/>
              </a:ext>
            </a:extLst>
          </p:cNvPr>
          <p:cNvSpPr txBox="1"/>
          <p:nvPr/>
        </p:nvSpPr>
        <p:spPr>
          <a:xfrm>
            <a:off x="467544" y="3717032"/>
            <a:ext cx="828092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Ademen doorheen een snorkel of tuba:</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verhoogt de dode ruimte;</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kan leiden tot een verhoogd CO</a:t>
            </a:r>
            <a:r>
              <a:rPr lang="nl-BE" sz="2000" kern="100" baseline="-25000" dirty="0">
                <a:effectLst/>
                <a:ea typeface="Aptos" panose="020B0004020202020204" pitchFamily="34" charset="0"/>
                <a:cs typeface="Aptos" panose="020B0004020202020204" pitchFamily="34" charset="0"/>
              </a:rPr>
              <a:t>2</a:t>
            </a:r>
            <a:r>
              <a:rPr lang="nl-BE" sz="2000" kern="100" dirty="0">
                <a:effectLst/>
                <a:ea typeface="Aptos" panose="020B0004020202020204" pitchFamily="34" charset="0"/>
                <a:cs typeface="Aptos" panose="020B0004020202020204" pitchFamily="34" charset="0"/>
              </a:rPr>
              <a:t> gehalte in bloed en longen;</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is een van de oorzaken van de </a:t>
            </a:r>
            <a:r>
              <a:rPr lang="nl-BE" sz="2000" kern="100" dirty="0" err="1">
                <a:effectLst/>
                <a:ea typeface="Aptos" panose="020B0004020202020204" pitchFamily="34" charset="0"/>
                <a:cs typeface="Aptos" panose="020B0004020202020204" pitchFamily="34" charset="0"/>
              </a:rPr>
              <a:t>bloodshift</a:t>
            </a:r>
            <a:r>
              <a:rPr lang="nl-BE" sz="2000" kern="100" dirty="0">
                <a:effectLst/>
                <a:ea typeface="Aptos" panose="020B0004020202020204" pitchFamily="34" charset="0"/>
                <a:cs typeface="Aptos" panose="020B0004020202020204" pitchFamily="34" charset="0"/>
              </a:rPr>
              <a:t>;</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verhoogt de totale longinhoud.</a:t>
            </a:r>
            <a:endParaRPr lang="nl-BE" sz="2000" kern="100" dirty="0">
              <a:effectLst/>
              <a:ea typeface="Aptos" panose="020B000402020202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51D59089-2A5F-3F53-2FE1-9D3B78CE292E}"/>
              </a:ext>
            </a:extLst>
          </p:cNvPr>
          <p:cNvPicPr>
            <a:picLocks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020534" y="5746064"/>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4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3CAEDDA-6F5D-C7BE-FE06-C880CFBD29E7}"/>
              </a:ext>
            </a:extLst>
          </p:cNvPr>
          <p:cNvSpPr>
            <a:spLocks noGrp="1"/>
          </p:cNvSpPr>
          <p:nvPr>
            <p:ph type="sldNum" sz="quarter" idx="12"/>
          </p:nvPr>
        </p:nvSpPr>
        <p:spPr/>
        <p:txBody>
          <a:bodyPr/>
          <a:lstStyle/>
          <a:p>
            <a:fld id="{447806F6-A384-4FD6-A469-B0B4E7E0C083}" type="slidenum">
              <a:rPr lang="nl-BE" smtClean="0"/>
              <a:t>14</a:t>
            </a:fld>
            <a:endParaRPr lang="nl-BE" dirty="0"/>
          </a:p>
        </p:txBody>
      </p:sp>
      <p:sp>
        <p:nvSpPr>
          <p:cNvPr id="9" name="Rechthoek 8">
            <a:extLst>
              <a:ext uri="{FF2B5EF4-FFF2-40B4-BE49-F238E27FC236}">
                <a16:creationId xmlns:a16="http://schemas.microsoft.com/office/drawing/2014/main" id="{14124969-5DBB-85AA-4AC4-C01AA2AE972E}"/>
              </a:ext>
            </a:extLst>
          </p:cNvPr>
          <p:cNvSpPr/>
          <p:nvPr/>
        </p:nvSpPr>
        <p:spPr>
          <a:xfrm>
            <a:off x="467544" y="404664"/>
            <a:ext cx="8856984" cy="2862322"/>
          </a:xfrm>
          <a:prstGeom prst="rect">
            <a:avLst/>
          </a:prstGeom>
        </p:spPr>
        <p:txBody>
          <a:bodyPr wrap="square">
            <a:spAutoFit/>
          </a:bodyPr>
          <a:lstStyle/>
          <a:p>
            <a:r>
              <a:rPr lang="nl-BE" sz="2000" dirty="0">
                <a:solidFill>
                  <a:srgbClr val="FF0000"/>
                </a:solidFill>
              </a:rPr>
              <a:t>Longen en bloedcirculatie. Welke bewering(en) is/zijn juist?</a:t>
            </a:r>
          </a:p>
          <a:p>
            <a:r>
              <a:rPr lang="nl-BE" sz="2000" dirty="0">
                <a:solidFill>
                  <a:srgbClr val="00B050"/>
                </a:solidFill>
              </a:rPr>
              <a:t>2023, 2024</a:t>
            </a:r>
          </a:p>
          <a:p>
            <a:pPr marL="457200" indent="-457200">
              <a:buFont typeface="+mj-lt"/>
              <a:buAutoNum type="alphaLcParenR"/>
            </a:pPr>
            <a:r>
              <a:rPr lang="nl-BE" sz="2000" dirty="0"/>
              <a:t>Onderdompeling in water leidt tot toename van het centrale bloedvolume. We noemen dit ook de “</a:t>
            </a:r>
            <a:r>
              <a:rPr lang="nl-BE" sz="2000" dirty="0" err="1"/>
              <a:t>bloodshift</a:t>
            </a:r>
            <a:r>
              <a:rPr lang="nl-BE" sz="2000" dirty="0"/>
              <a:t>”.</a:t>
            </a:r>
          </a:p>
          <a:p>
            <a:pPr marL="457200" indent="-457200">
              <a:buFont typeface="+mj-lt"/>
              <a:buAutoNum type="alphaLcParenR"/>
            </a:pPr>
            <a:r>
              <a:rPr lang="nl-BE" sz="2000" dirty="0"/>
              <a:t>De </a:t>
            </a:r>
            <a:r>
              <a:rPr lang="nl-BE" sz="2000" dirty="0" err="1"/>
              <a:t>surfactant</a:t>
            </a:r>
            <a:r>
              <a:rPr lang="nl-BE" sz="2000" dirty="0"/>
              <a:t> zorgt voor een goede ontplooiing van de longblaasjes.</a:t>
            </a:r>
          </a:p>
          <a:p>
            <a:pPr marL="457200" indent="-457200">
              <a:buFont typeface="+mj-lt"/>
              <a:buAutoNum type="alphaLcParenR"/>
            </a:pPr>
            <a:r>
              <a:rPr lang="nl-BE" sz="2000" dirty="0"/>
              <a:t>Ademen onder water vergt veel minder inspanning dan boven water door de verhoogde zuurstofdruk (pO</a:t>
            </a:r>
            <a:r>
              <a:rPr lang="nl-BE" sz="2000" baseline="-25000" dirty="0"/>
              <a:t>2</a:t>
            </a:r>
            <a:r>
              <a:rPr lang="nl-BE" sz="2000" dirty="0"/>
              <a:t>).</a:t>
            </a:r>
          </a:p>
          <a:p>
            <a:pPr marL="457200" indent="-457200">
              <a:buFont typeface="+mj-lt"/>
              <a:buAutoNum type="alphaLcParenR"/>
            </a:pPr>
            <a:r>
              <a:rPr lang="nl-BE" sz="2000" dirty="0"/>
              <a:t>Door goed uit te ademen onder water vermindert de kans op hypercapnie.</a:t>
            </a:r>
          </a:p>
        </p:txBody>
      </p:sp>
      <p:pic>
        <p:nvPicPr>
          <p:cNvPr id="7" name="Afbeelding 6">
            <a:extLst>
              <a:ext uri="{FF2B5EF4-FFF2-40B4-BE49-F238E27FC236}">
                <a16:creationId xmlns:a16="http://schemas.microsoft.com/office/drawing/2014/main" id="{6B58238B-B076-D7A5-F6B8-144059F456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20272" y="4086913"/>
            <a:ext cx="1752680" cy="495412"/>
          </a:xfrm>
          <a:prstGeom prst="rect">
            <a:avLst/>
          </a:prstGeom>
        </p:spPr>
      </p:pic>
    </p:spTree>
    <p:extLst>
      <p:ext uri="{BB962C8B-B14F-4D97-AF65-F5344CB8AC3E}">
        <p14:creationId xmlns:p14="http://schemas.microsoft.com/office/powerpoint/2010/main" val="29492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BED2FB4-8B46-1E50-C264-CE233112090C}"/>
              </a:ext>
            </a:extLst>
          </p:cNvPr>
          <p:cNvSpPr>
            <a:spLocks noGrp="1"/>
          </p:cNvSpPr>
          <p:nvPr>
            <p:ph type="sldNum" sz="quarter" idx="12"/>
          </p:nvPr>
        </p:nvSpPr>
        <p:spPr/>
        <p:txBody>
          <a:bodyPr/>
          <a:lstStyle/>
          <a:p>
            <a:fld id="{447806F6-A384-4FD6-A469-B0B4E7E0C083}" type="slidenum">
              <a:rPr lang="nl-BE" smtClean="0"/>
              <a:t>15</a:t>
            </a:fld>
            <a:endParaRPr lang="nl-BE" dirty="0"/>
          </a:p>
        </p:txBody>
      </p:sp>
      <p:sp>
        <p:nvSpPr>
          <p:cNvPr id="15" name="Tekstvak 14">
            <a:extLst>
              <a:ext uri="{FF2B5EF4-FFF2-40B4-BE49-F238E27FC236}">
                <a16:creationId xmlns:a16="http://schemas.microsoft.com/office/drawing/2014/main" id="{55E1984C-3ED3-0ADB-5905-08496DD447E0}"/>
              </a:ext>
            </a:extLst>
          </p:cNvPr>
          <p:cNvSpPr txBox="1"/>
          <p:nvPr/>
        </p:nvSpPr>
        <p:spPr>
          <a:xfrm>
            <a:off x="683567" y="188640"/>
            <a:ext cx="7919699"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Welke bewering(en) in verband met een PFO (Patent </a:t>
            </a:r>
            <a:r>
              <a:rPr lang="nl-NL" sz="2000" dirty="0" err="1">
                <a:solidFill>
                  <a:srgbClr val="FF0000"/>
                </a:solidFill>
                <a:effectLst/>
                <a:ea typeface="Times New Roman" panose="02020603050405020304" pitchFamily="18" charset="0"/>
                <a:cs typeface="Aptos" panose="020B0004020202020204" pitchFamily="34" charset="0"/>
              </a:rPr>
              <a:t>Foramen</a:t>
            </a:r>
            <a:r>
              <a:rPr lang="nl-NL" sz="2000" dirty="0">
                <a:solidFill>
                  <a:srgbClr val="FF0000"/>
                </a:solidFill>
                <a:effectLst/>
                <a:ea typeface="Times New Roman" panose="02020603050405020304" pitchFamily="18" charset="0"/>
                <a:cs typeface="Aptos" panose="020B0004020202020204" pitchFamily="34" charset="0"/>
              </a:rPr>
              <a:t> Ovale) van het hart is/zijn juist?</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Aptos" panose="020B0004020202020204" pitchFamily="34" charset="0"/>
              </a:rPr>
              <a:t>2021, 2025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Een PFO verhoogt de kans op decompressieziekte.</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Huidsymptomen (marmerhuid – </a:t>
            </a:r>
            <a:r>
              <a:rPr lang="nl-BE" sz="2000" kern="100" dirty="0" err="1">
                <a:effectLst/>
                <a:ea typeface="Aptos" panose="020B0004020202020204" pitchFamily="34" charset="0"/>
                <a:cs typeface="Aptos" panose="020B0004020202020204" pitchFamily="34" charset="0"/>
              </a:rPr>
              <a:t>cutis</a:t>
            </a:r>
            <a:r>
              <a:rPr lang="nl-BE" sz="2000" kern="100" dirty="0">
                <a:effectLst/>
                <a:ea typeface="Aptos" panose="020B0004020202020204" pitchFamily="34" charset="0"/>
                <a:cs typeface="Aptos" panose="020B0004020202020204" pitchFamily="34" charset="0"/>
              </a:rPr>
              <a:t> </a:t>
            </a:r>
            <a:r>
              <a:rPr lang="nl-BE" sz="2000" kern="100" dirty="0" err="1">
                <a:effectLst/>
                <a:ea typeface="Aptos" panose="020B0004020202020204" pitchFamily="34" charset="0"/>
                <a:cs typeface="Aptos" panose="020B0004020202020204" pitchFamily="34" charset="0"/>
              </a:rPr>
              <a:t>marmorata</a:t>
            </a:r>
            <a:r>
              <a:rPr lang="nl-BE" sz="2000" kern="100" dirty="0">
                <a:effectLst/>
                <a:ea typeface="Aptos" panose="020B0004020202020204" pitchFamily="34" charset="0"/>
                <a:cs typeface="Aptos" panose="020B0004020202020204" pitchFamily="34" charset="0"/>
              </a:rPr>
              <a:t>) ten gevolge van decompressieziekte komen vaker voor bij duikers met een PFO.</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Een PFO dient steeds operatief gesloten te worden na een decompressieziekte.</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Meer dan een kwart van de duikers heeft een PFO.</a:t>
            </a:r>
            <a:endParaRPr lang="nl-BE" sz="2000" kern="100" dirty="0">
              <a:effectLst/>
              <a:ea typeface="Aptos" panose="020B000402020202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B3DE9B33-868D-3184-8BC1-0A276CBF438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850586" y="3499262"/>
            <a:ext cx="1752680" cy="540000"/>
          </a:xfrm>
          <a:prstGeom prst="rect">
            <a:avLst/>
          </a:prstGeom>
        </p:spPr>
      </p:pic>
    </p:spTree>
    <p:extLst>
      <p:ext uri="{BB962C8B-B14F-4D97-AF65-F5344CB8AC3E}">
        <p14:creationId xmlns:p14="http://schemas.microsoft.com/office/powerpoint/2010/main" val="33577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74C0CEC-CC7C-A401-7411-56B7BB4051F4}"/>
              </a:ext>
            </a:extLst>
          </p:cNvPr>
          <p:cNvSpPr>
            <a:spLocks noGrp="1"/>
          </p:cNvSpPr>
          <p:nvPr>
            <p:ph type="sldNum" sz="quarter" idx="12"/>
          </p:nvPr>
        </p:nvSpPr>
        <p:spPr/>
        <p:txBody>
          <a:bodyPr/>
          <a:lstStyle/>
          <a:p>
            <a:fld id="{447806F6-A384-4FD6-A469-B0B4E7E0C083}" type="slidenum">
              <a:rPr lang="nl-BE" smtClean="0"/>
              <a:t>16</a:t>
            </a:fld>
            <a:endParaRPr lang="nl-BE" dirty="0"/>
          </a:p>
        </p:txBody>
      </p:sp>
      <p:sp>
        <p:nvSpPr>
          <p:cNvPr id="4" name="Tekstvak 3">
            <a:extLst>
              <a:ext uri="{FF2B5EF4-FFF2-40B4-BE49-F238E27FC236}">
                <a16:creationId xmlns:a16="http://schemas.microsoft.com/office/drawing/2014/main" id="{344E48C8-BB3C-06D8-85BC-64C96EC935E1}"/>
              </a:ext>
            </a:extLst>
          </p:cNvPr>
          <p:cNvSpPr txBox="1"/>
          <p:nvPr/>
        </p:nvSpPr>
        <p:spPr>
          <a:xfrm>
            <a:off x="683568" y="620688"/>
            <a:ext cx="7776864" cy="2554545"/>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PFO of “Patent </a:t>
            </a:r>
            <a:r>
              <a:rPr lang="nl-NL" sz="2000" dirty="0" err="1">
                <a:solidFill>
                  <a:srgbClr val="FF0000"/>
                </a:solidFill>
                <a:effectLst/>
                <a:ea typeface="Times New Roman" panose="02020603050405020304" pitchFamily="18" charset="0"/>
                <a:cs typeface="Times New Roman" panose="02020603050405020304" pitchFamily="18" charset="0"/>
              </a:rPr>
              <a:t>Foramen</a:t>
            </a:r>
            <a:r>
              <a:rPr lang="nl-NL" sz="2000" dirty="0">
                <a:solidFill>
                  <a:srgbClr val="FF0000"/>
                </a:solidFill>
                <a:effectLst/>
                <a:ea typeface="Times New Roman" panose="02020603050405020304" pitchFamily="18" charset="0"/>
                <a:cs typeface="Times New Roman" panose="02020603050405020304" pitchFamily="18" charset="0"/>
              </a:rPr>
              <a:t> Ovale” van het hart:</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Times New Roman" panose="02020603050405020304" pitchFamily="18" charset="0"/>
              </a:rPr>
              <a:t>2022, 2023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Is een verbinding tussen beide voorkamers van het hart.</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Verlaagt de contractiekracht van het hart waardoor de duiker minder fit is;</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Verhoogt de kans op decompressieziekte, maar enkel bij het duiken met lucht;</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Moet bij elke duiker éénmaal opgespoord worden.</a:t>
            </a:r>
            <a:endParaRPr lang="nl-BE" sz="2000" dirty="0">
              <a:effectLst/>
              <a:ea typeface="Calibri" panose="020F0502020204030204" pitchFamily="34" charset="0"/>
              <a:cs typeface="Times New Roman" panose="02020603050405020304" pitchFamily="18" charset="0"/>
            </a:endParaRPr>
          </a:p>
        </p:txBody>
      </p:sp>
      <p:pic>
        <p:nvPicPr>
          <p:cNvPr id="3" name="Picture 1">
            <a:extLst>
              <a:ext uri="{FF2B5EF4-FFF2-40B4-BE49-F238E27FC236}">
                <a16:creationId xmlns:a16="http://schemas.microsoft.com/office/drawing/2014/main" id="{BEEE91B6-C92F-95CB-4C50-D150F2C766DF}"/>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732503" y="3254687"/>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A2A7441-D62B-C986-4F1F-2AEF348A3EA1}"/>
              </a:ext>
            </a:extLst>
          </p:cNvPr>
          <p:cNvSpPr>
            <a:spLocks noGrp="1"/>
          </p:cNvSpPr>
          <p:nvPr>
            <p:ph type="sldNum" sz="quarter" idx="12"/>
          </p:nvPr>
        </p:nvSpPr>
        <p:spPr/>
        <p:txBody>
          <a:bodyPr/>
          <a:lstStyle/>
          <a:p>
            <a:fld id="{447806F6-A384-4FD6-A469-B0B4E7E0C083}" type="slidenum">
              <a:rPr lang="nl-BE" smtClean="0"/>
              <a:t>17</a:t>
            </a:fld>
            <a:endParaRPr lang="nl-BE" dirty="0"/>
          </a:p>
        </p:txBody>
      </p:sp>
      <p:sp>
        <p:nvSpPr>
          <p:cNvPr id="6" name="Tekstvak 5">
            <a:extLst>
              <a:ext uri="{FF2B5EF4-FFF2-40B4-BE49-F238E27FC236}">
                <a16:creationId xmlns:a16="http://schemas.microsoft.com/office/drawing/2014/main" id="{54FF0E54-DE4B-0566-C29C-D838E3D55726}"/>
              </a:ext>
            </a:extLst>
          </p:cNvPr>
          <p:cNvSpPr txBox="1"/>
          <p:nvPr/>
        </p:nvSpPr>
        <p:spPr>
          <a:xfrm>
            <a:off x="683568" y="3861048"/>
            <a:ext cx="7776864"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Wat geeft de prikkel tot ademen?</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Times New Roman" panose="02020603050405020304" pitchFamily="18"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Verhoogd suikergehalte.</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Zuurstofgebrek.</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CO</a:t>
            </a:r>
            <a:r>
              <a:rPr lang="nl-NL" sz="2000" baseline="-25000" dirty="0">
                <a:effectLst/>
                <a:ea typeface="Times New Roman" panose="02020603050405020304" pitchFamily="18" charset="0"/>
                <a:cs typeface="Times New Roman" panose="02020603050405020304" pitchFamily="18" charset="0"/>
              </a:rPr>
              <a:t>2</a:t>
            </a:r>
            <a:r>
              <a:rPr lang="nl-NL" sz="2000" dirty="0">
                <a:effectLst/>
                <a:ea typeface="Times New Roman" panose="02020603050405020304" pitchFamily="18" charset="0"/>
                <a:cs typeface="Times New Roman" panose="02020603050405020304" pitchFamily="18" charset="0"/>
              </a:rPr>
              <a:t>-stijging.</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Stikstofverzadiging.</a:t>
            </a:r>
            <a:endParaRPr lang="nl-BE" sz="2000" dirty="0">
              <a:effectLst/>
              <a:ea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170E2694-8CD8-1530-274F-7DD5C006FDBE}"/>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732502" y="5697041"/>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a16="http://schemas.microsoft.com/office/drawing/2014/main" id="{3F0A7AB4-0E67-773C-8835-B92F7E089C46}"/>
              </a:ext>
            </a:extLst>
          </p:cNvPr>
          <p:cNvSpPr txBox="1"/>
          <p:nvPr/>
        </p:nvSpPr>
        <p:spPr>
          <a:xfrm>
            <a:off x="683568" y="548680"/>
            <a:ext cx="7776864"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Hart en bloedvaten. Welke beweringen zijn juist?</a:t>
            </a:r>
            <a:br>
              <a:rPr lang="nl-NL" sz="2000" dirty="0">
                <a:solidFill>
                  <a:srgbClr val="FF0000"/>
                </a:solidFill>
                <a:effectLst/>
                <a:ea typeface="Times New Roman" panose="02020603050405020304" pitchFamily="18" charset="0"/>
                <a:cs typeface="Times New Roman" panose="02020603050405020304" pitchFamily="18" charset="0"/>
              </a:rPr>
            </a:br>
            <a:r>
              <a:rPr lang="nl-NL" sz="2000" dirty="0">
                <a:solidFill>
                  <a:srgbClr val="00B050"/>
                </a:solidFill>
                <a:effectLst/>
                <a:ea typeface="Times New Roman" panose="02020603050405020304" pitchFamily="18" charset="0"/>
                <a:cs typeface="Times New Roman" panose="02020603050405020304" pitchFamily="18"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Slagaders brengen het bloed van het hart weg.</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De grote bloedsomloop voert zuurstofarm bloed naar de longen.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Alle slagaders vervoeren O</a:t>
            </a:r>
            <a:r>
              <a:rPr lang="nl-BE" sz="2000" baseline="-25000" dirty="0">
                <a:effectLst/>
                <a:ea typeface="Calibri" panose="020F0502020204030204" pitchFamily="34" charset="0"/>
                <a:cs typeface="Calibri" panose="020F0502020204030204" pitchFamily="34" charset="0"/>
              </a:rPr>
              <a:t>2</a:t>
            </a:r>
            <a:r>
              <a:rPr lang="nl-BE" sz="2000" dirty="0">
                <a:effectLst/>
                <a:ea typeface="Calibri" panose="020F0502020204030204" pitchFamily="34" charset="0"/>
                <a:cs typeface="Calibri" panose="020F0502020204030204" pitchFamily="34" charset="0"/>
              </a:rPr>
              <a:t>-rijk bloed.</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De aorta (grote lichaamsslagader) voert het bloed vanuit het lichaam terug naar het hart.</a:t>
            </a:r>
            <a:endParaRPr lang="nl-BE" sz="2000" dirty="0">
              <a:effectLst/>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E8045CB1-B7E5-6777-8D61-F34A303C40CB}"/>
              </a:ext>
            </a:extLst>
          </p:cNvPr>
          <p:cNvPicPr>
            <a:picLocks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876519" y="2543361"/>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5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dianummer 2">
            <a:extLst>
              <a:ext uri="{FF2B5EF4-FFF2-40B4-BE49-F238E27FC236}">
                <a16:creationId xmlns:a16="http://schemas.microsoft.com/office/drawing/2014/main" id="{F6282829-E571-4E1D-A341-E8BEB6664151}"/>
              </a:ext>
            </a:extLst>
          </p:cNvPr>
          <p:cNvSpPr>
            <a:spLocks noGrp="1"/>
          </p:cNvSpPr>
          <p:nvPr>
            <p:ph type="sldNum" sz="quarter" idx="12"/>
          </p:nvPr>
        </p:nvSpPr>
        <p:spPr/>
        <p:txBody>
          <a:bodyPr/>
          <a:lstStyle/>
          <a:p>
            <a:fld id="{447806F6-A384-4FD6-A469-B0B4E7E0C083}" type="slidenum">
              <a:rPr lang="nl-BE" smtClean="0"/>
              <a:t>18</a:t>
            </a:fld>
            <a:endParaRPr lang="nl-BE" dirty="0"/>
          </a:p>
        </p:txBody>
      </p:sp>
      <p:sp>
        <p:nvSpPr>
          <p:cNvPr id="3" name="Titel 2">
            <a:extLst>
              <a:ext uri="{FF2B5EF4-FFF2-40B4-BE49-F238E27FC236}">
                <a16:creationId xmlns:a16="http://schemas.microsoft.com/office/drawing/2014/main" id="{D1D9CB0B-3E48-4723-B73E-E6813B3B9782}"/>
              </a:ext>
            </a:extLst>
          </p:cNvPr>
          <p:cNvSpPr>
            <a:spLocks noGrp="1"/>
          </p:cNvSpPr>
          <p:nvPr>
            <p:ph type="ctrTitle"/>
          </p:nvPr>
        </p:nvSpPr>
        <p:spPr>
          <a:xfrm>
            <a:off x="350081" y="2355913"/>
            <a:ext cx="8110352" cy="1793167"/>
          </a:xfrm>
        </p:spPr>
        <p:txBody>
          <a:bodyPr anchor="ctr"/>
          <a:lstStyle/>
          <a:p>
            <a:pPr marL="182880" indent="0" algn="ctr">
              <a:buNone/>
            </a:pPr>
            <a:r>
              <a:rPr lang="nl-BE" dirty="0"/>
              <a:t>Apneu - </a:t>
            </a:r>
            <a:r>
              <a:rPr lang="nl-BE" dirty="0" err="1"/>
              <a:t>Vrijduik</a:t>
            </a:r>
            <a:endParaRPr lang="nl-BE" dirty="0"/>
          </a:p>
        </p:txBody>
      </p:sp>
    </p:spTree>
    <p:extLst>
      <p:ext uri="{BB962C8B-B14F-4D97-AF65-F5344CB8AC3E}">
        <p14:creationId xmlns:p14="http://schemas.microsoft.com/office/powerpoint/2010/main" val="281617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481896"/>
            <a:ext cx="8280919" cy="2246769"/>
          </a:xfrm>
          <a:prstGeom prst="rect">
            <a:avLst/>
          </a:prstGeom>
        </p:spPr>
        <p:txBody>
          <a:bodyPr wrap="square">
            <a:spAutoFit/>
          </a:bodyPr>
          <a:lstStyle/>
          <a:p>
            <a:r>
              <a:rPr lang="nl-BE" sz="2000" dirty="0">
                <a:solidFill>
                  <a:srgbClr val="FF0000"/>
                </a:solidFill>
              </a:rPr>
              <a:t>Zwembadsyncope is het gevolg van:</a:t>
            </a:r>
          </a:p>
          <a:p>
            <a:r>
              <a:rPr lang="nl-BE" sz="2000" dirty="0">
                <a:solidFill>
                  <a:srgbClr val="00B050"/>
                </a:solidFill>
              </a:rPr>
              <a:t>2022</a:t>
            </a:r>
          </a:p>
          <a:p>
            <a:pPr marL="457200" indent="-457200">
              <a:spcBef>
                <a:spcPts val="600"/>
              </a:spcBef>
              <a:buFont typeface="+mj-lt"/>
              <a:buAutoNum type="alphaLcParenR"/>
            </a:pPr>
            <a:r>
              <a:rPr lang="nl-BE" sz="2000" dirty="0"/>
              <a:t>Een combinatie van hypercapnie en hypoxie.</a:t>
            </a:r>
          </a:p>
          <a:p>
            <a:pPr marL="457200" indent="-457200">
              <a:spcBef>
                <a:spcPts val="600"/>
              </a:spcBef>
              <a:buFont typeface="+mj-lt"/>
              <a:buAutoNum type="alphaLcParenR"/>
            </a:pPr>
            <a:r>
              <a:rPr lang="nl-BE" sz="2000" dirty="0"/>
              <a:t>Een overdreven hyperventilatie voor de apneu.</a:t>
            </a:r>
          </a:p>
          <a:p>
            <a:pPr marL="457200" indent="-457200">
              <a:spcBef>
                <a:spcPts val="600"/>
              </a:spcBef>
              <a:buFont typeface="+mj-lt"/>
              <a:buAutoNum type="alphaLcParenR"/>
            </a:pPr>
            <a:r>
              <a:rPr lang="nl-BE" sz="2000" dirty="0"/>
              <a:t>Een combinatie van </a:t>
            </a:r>
            <a:r>
              <a:rPr lang="nl-BE" sz="2000" dirty="0" err="1"/>
              <a:t>hypocapnie</a:t>
            </a:r>
            <a:r>
              <a:rPr lang="nl-BE" sz="2000" dirty="0"/>
              <a:t> en hypoxie.</a:t>
            </a:r>
          </a:p>
          <a:p>
            <a:pPr marL="457200" indent="-457200">
              <a:spcBef>
                <a:spcPts val="600"/>
              </a:spcBef>
              <a:buFont typeface="+mj-lt"/>
              <a:buAutoNum type="alphaLcParenR"/>
            </a:pPr>
            <a:r>
              <a:rPr lang="nl-BE" sz="2000" dirty="0"/>
              <a:t>Een combinatie van hypercapnie en hyperoxie.</a:t>
            </a:r>
          </a:p>
        </p:txBody>
      </p:sp>
      <p:sp>
        <p:nvSpPr>
          <p:cNvPr id="9" name="Tijdelijke aanduiding voor dianummer 2">
            <a:extLst>
              <a:ext uri="{FF2B5EF4-FFF2-40B4-BE49-F238E27FC236}">
                <a16:creationId xmlns:a16="http://schemas.microsoft.com/office/drawing/2014/main" id="{D48A5D25-11CE-4E8A-8B93-0E6CC3C399C6}"/>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19</a:t>
            </a:fld>
            <a:endParaRPr lang="nl-BE" dirty="0"/>
          </a:p>
        </p:txBody>
      </p:sp>
      <p:pic>
        <p:nvPicPr>
          <p:cNvPr id="2" name="Picture 2">
            <a:extLst>
              <a:ext uri="{FF2B5EF4-FFF2-40B4-BE49-F238E27FC236}">
                <a16:creationId xmlns:a16="http://schemas.microsoft.com/office/drawing/2014/main" id="{E24D08E7-CD12-D914-CCF2-EF4D84647A73}"/>
              </a:ext>
            </a:extLst>
          </p:cNvPr>
          <p:cNvPicPr>
            <a:picLocks noChangeArrowheads="1"/>
          </p:cNvPicPr>
          <p:nvPr/>
        </p:nvPicPr>
        <p:blipFill rotWithShape="1">
          <a:blip r:embed="rId3">
            <a:extLst>
              <a:ext uri="{28A0092B-C50C-407E-A947-70E740481C1C}">
                <a14:useLocalDpi xmlns:a14="http://schemas.microsoft.com/office/drawing/2010/main" val="0"/>
              </a:ext>
            </a:extLst>
          </a:blip>
          <a:srcRect l="20004"/>
          <a:stretch/>
        </p:blipFill>
        <p:spPr bwMode="auto">
          <a:xfrm>
            <a:off x="6875339" y="2672976"/>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a:extLst>
              <a:ext uri="{FF2B5EF4-FFF2-40B4-BE49-F238E27FC236}">
                <a16:creationId xmlns:a16="http://schemas.microsoft.com/office/drawing/2014/main" id="{EEE1EDA1-BD14-AD1E-0528-E2FA9097F857}"/>
              </a:ext>
            </a:extLst>
          </p:cNvPr>
          <p:cNvSpPr txBox="1"/>
          <p:nvPr/>
        </p:nvSpPr>
        <p:spPr>
          <a:xfrm>
            <a:off x="683568" y="3284984"/>
            <a:ext cx="7848872" cy="2554545"/>
          </a:xfrm>
          <a:prstGeom prst="rect">
            <a:avLst/>
          </a:prstGeom>
          <a:noFill/>
        </p:spPr>
        <p:txBody>
          <a:bodyPr wrap="square">
            <a:spAutoFit/>
          </a:bodyPr>
          <a:lstStyle/>
          <a:p>
            <a:pPr lvl="0" hangingPunct="0">
              <a:spcBef>
                <a:spcPts val="1000"/>
              </a:spcBef>
            </a:pPr>
            <a:r>
              <a:rPr lang="nl-NL" sz="2000" dirty="0" err="1">
                <a:solidFill>
                  <a:srgbClr val="FF0000"/>
                </a:solidFill>
                <a:effectLst/>
                <a:ea typeface="Times New Roman" panose="02020603050405020304" pitchFamily="18" charset="0"/>
                <a:cs typeface="Times New Roman" panose="02020603050405020304" pitchFamily="18" charset="0"/>
              </a:rPr>
              <a:t>Vrijduiken</a:t>
            </a:r>
            <a:r>
              <a:rPr lang="nl-NL" sz="2000" dirty="0">
                <a:solidFill>
                  <a:srgbClr val="FF0000"/>
                </a:solidFill>
                <a:effectLst/>
                <a:ea typeface="Times New Roman" panose="02020603050405020304" pitchFamily="18" charset="0"/>
                <a:cs typeface="Times New Roman" panose="02020603050405020304" pitchFamily="18" charset="0"/>
              </a:rPr>
              <a:t>. Welke beweringen zijn juist?</a:t>
            </a:r>
          </a:p>
          <a:p>
            <a:pPr lvl="0" hangingPunct="0"/>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ffectLst/>
              <a:ea typeface="Times New Roman" panose="02020603050405020304" pitchFamily="18" charset="0"/>
              <a:cs typeface="Times New Roman" panose="02020603050405020304" pitchFamily="18" charset="0"/>
            </a:endParaRPr>
          </a:p>
          <a:p>
            <a:pPr marL="457200" indent="-457200">
              <a:spcBef>
                <a:spcPts val="600"/>
              </a:spcBef>
              <a:buFont typeface="+mj-lt"/>
              <a:buAutoNum type="alphaLcParenR"/>
            </a:pPr>
            <a:r>
              <a:rPr lang="nl-BE" sz="2000" dirty="0">
                <a:effectLst/>
                <a:ea typeface="Calibri" panose="020F0502020204030204" pitchFamily="34" charset="0"/>
                <a:cs typeface="Calibri" panose="020F0502020204030204" pitchFamily="34" charset="0"/>
              </a:rPr>
              <a:t>Een </a:t>
            </a:r>
            <a:r>
              <a:rPr lang="nl-BE" sz="2000" dirty="0" err="1">
                <a:effectLst/>
                <a:ea typeface="Calibri" panose="020F0502020204030204" pitchFamily="34" charset="0"/>
                <a:cs typeface="Calibri" panose="020F0502020204030204" pitchFamily="34" charset="0"/>
              </a:rPr>
              <a:t>vrijduiker</a:t>
            </a:r>
            <a:r>
              <a:rPr lang="nl-BE" sz="2000" dirty="0">
                <a:effectLst/>
                <a:ea typeface="Calibri" panose="020F0502020204030204" pitchFamily="34" charset="0"/>
                <a:cs typeface="Calibri" panose="020F0502020204030204" pitchFamily="34" charset="0"/>
              </a:rPr>
              <a:t> kan nooit decompressieziekte oplopen.</a:t>
            </a:r>
            <a:endParaRPr lang="nl-BE" sz="2000" dirty="0">
              <a:effectLst/>
              <a:ea typeface="Calibri" panose="020F0502020204030204" pitchFamily="34" charset="0"/>
              <a:cs typeface="Times New Roman" panose="02020603050405020304" pitchFamily="18" charset="0"/>
            </a:endParaRPr>
          </a:p>
          <a:p>
            <a:pPr marL="457200" indent="-457200">
              <a:spcBef>
                <a:spcPts val="600"/>
              </a:spcBef>
              <a:buFont typeface="+mj-lt"/>
              <a:buAutoNum type="alphaLcParenR"/>
            </a:pPr>
            <a:r>
              <a:rPr lang="nl-BE" sz="2000" dirty="0">
                <a:effectLst/>
                <a:ea typeface="Calibri" panose="020F0502020204030204" pitchFamily="34" charset="0"/>
                <a:cs typeface="Calibri" panose="020F0502020204030204" pitchFamily="34" charset="0"/>
              </a:rPr>
              <a:t>Een </a:t>
            </a:r>
            <a:r>
              <a:rPr lang="nl-BE" sz="2000" dirty="0" err="1">
                <a:effectLst/>
                <a:ea typeface="Calibri" panose="020F0502020204030204" pitchFamily="34" charset="0"/>
                <a:cs typeface="Calibri" panose="020F0502020204030204" pitchFamily="34" charset="0"/>
              </a:rPr>
              <a:t>vrijduiker</a:t>
            </a:r>
            <a:r>
              <a:rPr lang="nl-BE" sz="2000" dirty="0">
                <a:effectLst/>
                <a:ea typeface="Calibri" panose="020F0502020204030204" pitchFamily="34" charset="0"/>
                <a:cs typeface="Calibri" panose="020F0502020204030204" pitchFamily="34" charset="0"/>
              </a:rPr>
              <a:t> kan nooit het slachtoffer worden van immersielongoedeem.</a:t>
            </a:r>
            <a:endParaRPr lang="nl-BE" sz="2000" dirty="0">
              <a:effectLst/>
              <a:ea typeface="Calibri" panose="020F0502020204030204" pitchFamily="34" charset="0"/>
              <a:cs typeface="Times New Roman" panose="02020603050405020304" pitchFamily="18" charset="0"/>
            </a:endParaRPr>
          </a:p>
          <a:p>
            <a:pPr marL="457200" indent="-457200">
              <a:spcBef>
                <a:spcPts val="600"/>
              </a:spcBef>
              <a:buFont typeface="+mj-lt"/>
              <a:buAutoNum type="alphaLcParenR"/>
            </a:pPr>
            <a:r>
              <a:rPr lang="nl-BE" sz="2000" dirty="0">
                <a:effectLst/>
                <a:ea typeface="Calibri" panose="020F0502020204030204" pitchFamily="34" charset="0"/>
                <a:cs typeface="Calibri" panose="020F0502020204030204" pitchFamily="34" charset="0"/>
              </a:rPr>
              <a:t>Een </a:t>
            </a:r>
            <a:r>
              <a:rPr lang="nl-BE" sz="2000" dirty="0" err="1">
                <a:effectLst/>
                <a:ea typeface="Calibri" panose="020F0502020204030204" pitchFamily="34" charset="0"/>
                <a:cs typeface="Calibri" panose="020F0502020204030204" pitchFamily="34" charset="0"/>
              </a:rPr>
              <a:t>vrijduiker</a:t>
            </a:r>
            <a:r>
              <a:rPr lang="nl-BE" sz="2000" dirty="0">
                <a:effectLst/>
                <a:ea typeface="Calibri" panose="020F0502020204030204" pitchFamily="34" charset="0"/>
                <a:cs typeface="Calibri" panose="020F0502020204030204" pitchFamily="34" charset="0"/>
              </a:rPr>
              <a:t> kan nooit een </a:t>
            </a:r>
            <a:r>
              <a:rPr lang="nl-BE" sz="2000" dirty="0" err="1">
                <a:effectLst/>
                <a:ea typeface="Calibri" panose="020F0502020204030204" pitchFamily="34" charset="0"/>
                <a:cs typeface="Calibri" panose="020F0502020204030204" pitchFamily="34" charset="0"/>
              </a:rPr>
              <a:t>hyperoxieaanval</a:t>
            </a:r>
            <a:r>
              <a:rPr lang="nl-BE" sz="2000" dirty="0">
                <a:effectLst/>
                <a:ea typeface="Calibri" panose="020F0502020204030204" pitchFamily="34" charset="0"/>
                <a:cs typeface="Calibri" panose="020F0502020204030204" pitchFamily="34" charset="0"/>
              </a:rPr>
              <a:t> krijgen.</a:t>
            </a:r>
            <a:endParaRPr lang="nl-BE" sz="2000" dirty="0">
              <a:effectLst/>
              <a:ea typeface="Calibri" panose="020F0502020204030204" pitchFamily="34" charset="0"/>
              <a:cs typeface="Times New Roman" panose="02020603050405020304" pitchFamily="18" charset="0"/>
            </a:endParaRPr>
          </a:p>
          <a:p>
            <a:pPr marL="457200" indent="-457200">
              <a:spcBef>
                <a:spcPts val="600"/>
              </a:spcBef>
              <a:buFont typeface="+mj-lt"/>
              <a:buAutoNum type="alphaLcParenR"/>
            </a:pPr>
            <a:r>
              <a:rPr lang="nl-BE" sz="2000" dirty="0">
                <a:effectLst/>
                <a:ea typeface="Calibri" panose="020F0502020204030204" pitchFamily="34" charset="0"/>
                <a:cs typeface="Calibri" panose="020F0502020204030204" pitchFamily="34" charset="0"/>
              </a:rPr>
              <a:t>Een </a:t>
            </a:r>
            <a:r>
              <a:rPr lang="nl-BE" sz="2000" dirty="0" err="1">
                <a:effectLst/>
                <a:ea typeface="Calibri" panose="020F0502020204030204" pitchFamily="34" charset="0"/>
                <a:cs typeface="Calibri" panose="020F0502020204030204" pitchFamily="34" charset="0"/>
              </a:rPr>
              <a:t>vrijduiker</a:t>
            </a:r>
            <a:r>
              <a:rPr lang="nl-BE" sz="2000" dirty="0">
                <a:effectLst/>
                <a:ea typeface="Calibri" panose="020F0502020204030204" pitchFamily="34" charset="0"/>
                <a:cs typeface="Calibri" panose="020F0502020204030204" pitchFamily="34" charset="0"/>
              </a:rPr>
              <a:t> kan nooit een </a:t>
            </a:r>
            <a:r>
              <a:rPr lang="nl-BE" sz="2000" dirty="0" err="1">
                <a:effectLst/>
                <a:ea typeface="Calibri" panose="020F0502020204030204" pitchFamily="34" charset="0"/>
                <a:cs typeface="Calibri" panose="020F0502020204030204" pitchFamily="34" charset="0"/>
              </a:rPr>
              <a:t>longsqueeze</a:t>
            </a:r>
            <a:r>
              <a:rPr lang="nl-BE" sz="2000" dirty="0">
                <a:effectLst/>
                <a:ea typeface="Calibri" panose="020F0502020204030204" pitchFamily="34" charset="0"/>
                <a:cs typeface="Calibri" panose="020F0502020204030204" pitchFamily="34" charset="0"/>
              </a:rPr>
              <a:t> krijgen.</a:t>
            </a:r>
            <a:endParaRPr lang="nl-BE" sz="2000" dirty="0">
              <a:effectLst/>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0E145F61-CEF9-A306-0ED5-BC7BBA59F21E}"/>
              </a:ext>
            </a:extLst>
          </p:cNvPr>
          <p:cNvPicPr>
            <a:picLocks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804510" y="5814762"/>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1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dianummer 2">
            <a:extLst>
              <a:ext uri="{FF2B5EF4-FFF2-40B4-BE49-F238E27FC236}">
                <a16:creationId xmlns:a16="http://schemas.microsoft.com/office/drawing/2014/main" id="{F6282829-E571-4E1D-A341-E8BEB6664151}"/>
              </a:ext>
            </a:extLst>
          </p:cNvPr>
          <p:cNvSpPr>
            <a:spLocks noGrp="1"/>
          </p:cNvSpPr>
          <p:nvPr>
            <p:ph type="sldNum" sz="quarter" idx="12"/>
          </p:nvPr>
        </p:nvSpPr>
        <p:spPr/>
        <p:txBody>
          <a:bodyPr/>
          <a:lstStyle/>
          <a:p>
            <a:fld id="{447806F6-A384-4FD6-A469-B0B4E7E0C083}" type="slidenum">
              <a:rPr lang="nl-BE" smtClean="0"/>
              <a:t>2</a:t>
            </a:fld>
            <a:endParaRPr lang="nl-BE" dirty="0"/>
          </a:p>
        </p:txBody>
      </p:sp>
      <p:sp>
        <p:nvSpPr>
          <p:cNvPr id="3" name="Titel 2">
            <a:extLst>
              <a:ext uri="{FF2B5EF4-FFF2-40B4-BE49-F238E27FC236}">
                <a16:creationId xmlns:a16="http://schemas.microsoft.com/office/drawing/2014/main" id="{D1D9CB0B-3E48-4723-B73E-E6813B3B9782}"/>
              </a:ext>
            </a:extLst>
          </p:cNvPr>
          <p:cNvSpPr>
            <a:spLocks noGrp="1"/>
          </p:cNvSpPr>
          <p:nvPr>
            <p:ph type="ctrTitle"/>
          </p:nvPr>
        </p:nvSpPr>
        <p:spPr>
          <a:xfrm>
            <a:off x="350081" y="2420888"/>
            <a:ext cx="8110352" cy="1793167"/>
          </a:xfrm>
        </p:spPr>
        <p:txBody>
          <a:bodyPr anchor="ctr"/>
          <a:lstStyle/>
          <a:p>
            <a:pPr marL="182880" indent="0" algn="ctr">
              <a:buNone/>
            </a:pPr>
            <a:r>
              <a:rPr lang="nl-BE" dirty="0"/>
              <a:t>Algemeen</a:t>
            </a:r>
          </a:p>
        </p:txBody>
      </p:sp>
    </p:spTree>
    <p:extLst>
      <p:ext uri="{BB962C8B-B14F-4D97-AF65-F5344CB8AC3E}">
        <p14:creationId xmlns:p14="http://schemas.microsoft.com/office/powerpoint/2010/main" val="56833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55576" y="517215"/>
            <a:ext cx="7992888" cy="2554545"/>
          </a:xfrm>
          <a:prstGeom prst="rect">
            <a:avLst/>
          </a:prstGeom>
        </p:spPr>
        <p:txBody>
          <a:bodyPr wrap="square">
            <a:spAutoFit/>
          </a:bodyPr>
          <a:lstStyle/>
          <a:p>
            <a:r>
              <a:rPr lang="nl-BE" sz="2000" dirty="0">
                <a:solidFill>
                  <a:srgbClr val="FF0000"/>
                </a:solidFill>
              </a:rPr>
              <a:t>Bewusteloosheid die optreedt tijdens een </a:t>
            </a:r>
            <a:r>
              <a:rPr lang="nl-BE" sz="2000" dirty="0" err="1">
                <a:solidFill>
                  <a:srgbClr val="FF0000"/>
                </a:solidFill>
              </a:rPr>
              <a:t>vrijduik</a:t>
            </a:r>
            <a:r>
              <a:rPr lang="nl-BE" sz="2000" dirty="0">
                <a:solidFill>
                  <a:srgbClr val="FF0000"/>
                </a:solidFill>
              </a:rPr>
              <a:t> heeft te maken met: (1 antwoord)</a:t>
            </a:r>
          </a:p>
          <a:p>
            <a:r>
              <a:rPr lang="nl-BE" sz="2000" dirty="0">
                <a:solidFill>
                  <a:srgbClr val="00B050"/>
                </a:solidFill>
              </a:rPr>
              <a:t>2022, 2024</a:t>
            </a:r>
          </a:p>
          <a:p>
            <a:pPr marL="457200" indent="-457200">
              <a:spcBef>
                <a:spcPts val="600"/>
              </a:spcBef>
              <a:buFont typeface="+mj-lt"/>
              <a:buAutoNum type="alphaLcParenR"/>
            </a:pPr>
            <a:r>
              <a:rPr lang="nl-BE" sz="2000" dirty="0"/>
              <a:t>Te lage pO</a:t>
            </a:r>
            <a:r>
              <a:rPr lang="nl-BE" sz="2000" baseline="-25000" dirty="0"/>
              <a:t>2</a:t>
            </a:r>
            <a:r>
              <a:rPr lang="nl-BE" sz="2000" dirty="0"/>
              <a:t>.</a:t>
            </a:r>
          </a:p>
          <a:p>
            <a:pPr marL="457200" indent="-457200">
              <a:spcBef>
                <a:spcPts val="600"/>
              </a:spcBef>
              <a:buFont typeface="+mj-lt"/>
              <a:buAutoNum type="alphaLcParenR"/>
            </a:pPr>
            <a:r>
              <a:rPr lang="nl-BE" sz="2000" dirty="0"/>
              <a:t>Te lage pCO</a:t>
            </a:r>
            <a:r>
              <a:rPr lang="nl-BE" sz="2000" baseline="-25000" dirty="0"/>
              <a:t>2</a:t>
            </a:r>
            <a:r>
              <a:rPr lang="nl-BE" sz="2000" dirty="0"/>
              <a:t>.</a:t>
            </a:r>
          </a:p>
          <a:p>
            <a:pPr marL="457200" indent="-457200">
              <a:spcBef>
                <a:spcPts val="600"/>
              </a:spcBef>
              <a:buFont typeface="+mj-lt"/>
              <a:buAutoNum type="alphaLcParenR"/>
            </a:pPr>
            <a:r>
              <a:rPr lang="nl-BE" sz="2000" dirty="0"/>
              <a:t>Te lage pN</a:t>
            </a:r>
            <a:r>
              <a:rPr lang="nl-BE" sz="2000" baseline="-25000" dirty="0"/>
              <a:t>2</a:t>
            </a:r>
            <a:r>
              <a:rPr lang="nl-BE" sz="2000" dirty="0"/>
              <a:t>.</a:t>
            </a:r>
          </a:p>
          <a:p>
            <a:pPr marL="457200" indent="-457200">
              <a:spcBef>
                <a:spcPts val="600"/>
              </a:spcBef>
              <a:buFont typeface="+mj-lt"/>
              <a:buAutoNum type="alphaLcParenR"/>
            </a:pPr>
            <a:r>
              <a:rPr lang="nl-BE" sz="2000" dirty="0"/>
              <a:t>Te lage bloeddruk.</a:t>
            </a:r>
          </a:p>
        </p:txBody>
      </p:sp>
      <p:sp>
        <p:nvSpPr>
          <p:cNvPr id="14" name="Tijdelijke aanduiding voor dianummer 2">
            <a:extLst>
              <a:ext uri="{FF2B5EF4-FFF2-40B4-BE49-F238E27FC236}">
                <a16:creationId xmlns:a16="http://schemas.microsoft.com/office/drawing/2014/main" id="{8678BBF5-CE7B-4766-A733-7B66470224CA}"/>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20</a:t>
            </a:fld>
            <a:endParaRPr lang="nl-BE" dirty="0"/>
          </a:p>
        </p:txBody>
      </p:sp>
      <p:pic>
        <p:nvPicPr>
          <p:cNvPr id="2" name="Picture 1">
            <a:extLst>
              <a:ext uri="{FF2B5EF4-FFF2-40B4-BE49-F238E27FC236}">
                <a16:creationId xmlns:a16="http://schemas.microsoft.com/office/drawing/2014/main" id="{45C47AD7-E373-B934-7B92-386B901B3E08}"/>
              </a:ext>
            </a:extLst>
          </p:cNvPr>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79416" y="2408430"/>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a:extLst>
              <a:ext uri="{FF2B5EF4-FFF2-40B4-BE49-F238E27FC236}">
                <a16:creationId xmlns:a16="http://schemas.microsoft.com/office/drawing/2014/main" id="{6440E943-38D9-585B-C3F7-80DA2BCF6CA2}"/>
              </a:ext>
            </a:extLst>
          </p:cNvPr>
          <p:cNvSpPr txBox="1"/>
          <p:nvPr/>
        </p:nvSpPr>
        <p:spPr>
          <a:xfrm>
            <a:off x="755575" y="3624657"/>
            <a:ext cx="7847691" cy="2246769"/>
          </a:xfrm>
          <a:prstGeom prst="rect">
            <a:avLst/>
          </a:prstGeom>
          <a:noFill/>
        </p:spPr>
        <p:txBody>
          <a:bodyPr wrap="square">
            <a:spAutoFit/>
          </a:bodyPr>
          <a:lstStyle/>
          <a:p>
            <a:pPr lvl="0">
              <a:spcBef>
                <a:spcPts val="1000"/>
              </a:spcBef>
            </a:pPr>
            <a:r>
              <a:rPr lang="nl-NL" sz="2000" dirty="0">
                <a:solidFill>
                  <a:srgbClr val="FF0000"/>
                </a:solidFill>
              </a:rPr>
              <a:t>Tijdens het </a:t>
            </a:r>
            <a:r>
              <a:rPr lang="nl-NL" sz="2000" dirty="0" err="1">
                <a:solidFill>
                  <a:srgbClr val="FF0000"/>
                </a:solidFill>
              </a:rPr>
              <a:t>vrijduiken</a:t>
            </a:r>
            <a:r>
              <a:rPr lang="nl-NL" sz="2000" dirty="0">
                <a:solidFill>
                  <a:srgbClr val="FF0000"/>
                </a:solidFill>
              </a:rPr>
              <a:t> kan men:</a:t>
            </a:r>
          </a:p>
          <a:p>
            <a:pPr lvl="0"/>
            <a:r>
              <a:rPr lang="nl-NL" sz="2000" dirty="0">
                <a:solidFill>
                  <a:srgbClr val="00B050"/>
                </a:solidFill>
              </a:rPr>
              <a:t>2024</a:t>
            </a:r>
            <a:endParaRPr lang="nl-BE" sz="2000" dirty="0">
              <a:solidFill>
                <a:srgbClr val="00B050"/>
              </a:solidFill>
            </a:endParaRPr>
          </a:p>
          <a:p>
            <a:pPr lvl="1" indent="-457200">
              <a:spcBef>
                <a:spcPts val="600"/>
              </a:spcBef>
              <a:buFont typeface="+mj-lt"/>
              <a:buAutoNum type="alphaLcParenR"/>
            </a:pPr>
            <a:r>
              <a:rPr lang="nl-NL" sz="2000" dirty="0"/>
              <a:t>Het bewustzijn verliezen bij het stijgen.</a:t>
            </a:r>
            <a:endParaRPr lang="nl-BE" sz="2000" dirty="0"/>
          </a:p>
          <a:p>
            <a:pPr lvl="1" indent="-457200">
              <a:spcBef>
                <a:spcPts val="600"/>
              </a:spcBef>
              <a:buFont typeface="+mj-lt"/>
              <a:buAutoNum type="alphaLcParenR"/>
            </a:pPr>
            <a:r>
              <a:rPr lang="nl-NL" sz="2000" dirty="0"/>
              <a:t>Een trommelvliesscheur oplopen.</a:t>
            </a:r>
            <a:endParaRPr lang="nl-BE" sz="2000" dirty="0"/>
          </a:p>
          <a:p>
            <a:pPr lvl="1" indent="-457200">
              <a:spcBef>
                <a:spcPts val="600"/>
              </a:spcBef>
              <a:buFont typeface="+mj-lt"/>
              <a:buAutoNum type="alphaLcParenR"/>
            </a:pPr>
            <a:r>
              <a:rPr lang="nl-NL" sz="2000" dirty="0"/>
              <a:t>Een longoverdruk krijgen.</a:t>
            </a:r>
            <a:endParaRPr lang="nl-BE" sz="2000" dirty="0"/>
          </a:p>
          <a:p>
            <a:pPr lvl="1" indent="-457200">
              <a:spcBef>
                <a:spcPts val="600"/>
              </a:spcBef>
              <a:buFont typeface="+mj-lt"/>
              <a:buAutoNum type="alphaLcParenR"/>
            </a:pPr>
            <a:r>
              <a:rPr lang="nl-NL" sz="2000" dirty="0"/>
              <a:t>Onderkoeld raken.</a:t>
            </a:r>
            <a:endParaRPr lang="nl-BE" sz="2000" dirty="0"/>
          </a:p>
        </p:txBody>
      </p:sp>
      <p:pic>
        <p:nvPicPr>
          <p:cNvPr id="8" name="Afbeelding 7">
            <a:extLst>
              <a:ext uri="{FF2B5EF4-FFF2-40B4-BE49-F238E27FC236}">
                <a16:creationId xmlns:a16="http://schemas.microsoft.com/office/drawing/2014/main" id="{873B49BA-2259-7651-DF99-38D25995DE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50586" y="5301208"/>
            <a:ext cx="1752680" cy="612902"/>
          </a:xfrm>
          <a:prstGeom prst="rect">
            <a:avLst/>
          </a:prstGeom>
        </p:spPr>
      </p:pic>
    </p:spTree>
    <p:extLst>
      <p:ext uri="{BB962C8B-B14F-4D97-AF65-F5344CB8AC3E}">
        <p14:creationId xmlns:p14="http://schemas.microsoft.com/office/powerpoint/2010/main" val="31830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DA5B7B6-B9E9-3F5C-B820-661F68D3BE12}"/>
              </a:ext>
            </a:extLst>
          </p:cNvPr>
          <p:cNvSpPr>
            <a:spLocks noGrp="1"/>
          </p:cNvSpPr>
          <p:nvPr>
            <p:ph type="sldNum" sz="quarter" idx="12"/>
          </p:nvPr>
        </p:nvSpPr>
        <p:spPr/>
        <p:txBody>
          <a:bodyPr/>
          <a:lstStyle/>
          <a:p>
            <a:fld id="{447806F6-A384-4FD6-A469-B0B4E7E0C083}" type="slidenum">
              <a:rPr lang="nl-BE" smtClean="0"/>
              <a:t>21</a:t>
            </a:fld>
            <a:endParaRPr lang="nl-BE" dirty="0"/>
          </a:p>
        </p:txBody>
      </p:sp>
      <p:sp>
        <p:nvSpPr>
          <p:cNvPr id="8" name="Tekstvak 7">
            <a:extLst>
              <a:ext uri="{FF2B5EF4-FFF2-40B4-BE49-F238E27FC236}">
                <a16:creationId xmlns:a16="http://schemas.microsoft.com/office/drawing/2014/main" id="{6955812F-8323-03FF-05FD-0EF7C1F9CF19}"/>
              </a:ext>
            </a:extLst>
          </p:cNvPr>
          <p:cNvSpPr txBox="1"/>
          <p:nvPr/>
        </p:nvSpPr>
        <p:spPr>
          <a:xfrm>
            <a:off x="683568" y="365176"/>
            <a:ext cx="7693099"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Bij apneu oefeningen in het zwembad zie je duikers vaak enkele minuten diep in- en uitademen (hyperventileren). Welke bewering(en) is/zijn juist hieromtrent?</a:t>
            </a:r>
          </a:p>
          <a:p>
            <a:pPr lvl="0" hangingPunct="0"/>
            <a:r>
              <a:rPr lang="nl-NL" sz="2000" dirty="0">
                <a:solidFill>
                  <a:srgbClr val="00B050"/>
                </a:solidFill>
                <a:ea typeface="Times New Roman" panose="02020603050405020304" pitchFamily="18" charset="0"/>
                <a:cs typeface="Times New Roman" panose="02020603050405020304" pitchFamily="18" charset="0"/>
              </a:rPr>
              <a:t>2023, 2024, 2025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457200" indent="-457200">
              <a:spcBef>
                <a:spcPts val="600"/>
              </a:spcBef>
              <a:buFont typeface="+mj-lt"/>
              <a:buAutoNum type="alphaLcParenR"/>
            </a:pPr>
            <a:r>
              <a:rPr lang="nl-BE" sz="2000" dirty="0">
                <a:ea typeface="Calibri" panose="020F0502020204030204" pitchFamily="34" charset="0"/>
                <a:cs typeface="Calibri" panose="020F0502020204030204" pitchFamily="34" charset="0"/>
              </a:rPr>
              <a:t>Zo stellen ze hun ademprikkel uit.</a:t>
            </a:r>
          </a:p>
          <a:p>
            <a:pPr marL="457200" indent="-457200">
              <a:spcBef>
                <a:spcPts val="600"/>
              </a:spcBef>
              <a:buFont typeface="+mj-lt"/>
              <a:buAutoNum type="alphaLcParenR"/>
            </a:pPr>
            <a:r>
              <a:rPr lang="nl-BE" sz="2000" dirty="0">
                <a:ea typeface="Calibri" panose="020F0502020204030204" pitchFamily="34" charset="0"/>
                <a:cs typeface="Calibri" panose="020F0502020204030204" pitchFamily="34" charset="0"/>
              </a:rPr>
              <a:t>Hierdoor kunnen ze plots het bewustzijn verliezen tijdens de oefening.</a:t>
            </a:r>
          </a:p>
          <a:p>
            <a:pPr marL="457200" indent="-457200">
              <a:spcBef>
                <a:spcPts val="600"/>
              </a:spcBef>
              <a:buFont typeface="+mj-lt"/>
              <a:buAutoNum type="alphaLcParenR"/>
            </a:pPr>
            <a:r>
              <a:rPr lang="nl-BE" sz="2000" dirty="0">
                <a:ea typeface="Calibri" panose="020F0502020204030204" pitchFamily="34" charset="0"/>
                <a:cs typeface="Calibri" panose="020F0502020204030204" pitchFamily="34" charset="0"/>
              </a:rPr>
              <a:t>Zo bouwen ze een grote zuurstofvoorraad op in hun longen.</a:t>
            </a:r>
          </a:p>
          <a:p>
            <a:pPr marL="457200" indent="-457200">
              <a:spcBef>
                <a:spcPts val="600"/>
              </a:spcBef>
              <a:buFont typeface="+mj-lt"/>
              <a:buAutoNum type="alphaLcParenR"/>
            </a:pPr>
            <a:r>
              <a:rPr lang="nl-BE" sz="2000" dirty="0">
                <a:ea typeface="Calibri" panose="020F0502020204030204" pitchFamily="34" charset="0"/>
                <a:cs typeface="Calibri" panose="020F0502020204030204" pitchFamily="34" charset="0"/>
              </a:rPr>
              <a:t>Tijdens het hyperventileren kunnen ze duizelig worden.</a:t>
            </a:r>
          </a:p>
        </p:txBody>
      </p:sp>
      <p:pic>
        <p:nvPicPr>
          <p:cNvPr id="10" name="Afbeelding 9">
            <a:extLst>
              <a:ext uri="{FF2B5EF4-FFF2-40B4-BE49-F238E27FC236}">
                <a16:creationId xmlns:a16="http://schemas.microsoft.com/office/drawing/2014/main" id="{241BC850-2C4C-1122-4406-3F96FF64DF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87240" y="3659545"/>
            <a:ext cx="1689427" cy="561543"/>
          </a:xfrm>
          <a:prstGeom prst="rect">
            <a:avLst/>
          </a:prstGeom>
        </p:spPr>
      </p:pic>
    </p:spTree>
    <p:extLst>
      <p:ext uri="{BB962C8B-B14F-4D97-AF65-F5344CB8AC3E}">
        <p14:creationId xmlns:p14="http://schemas.microsoft.com/office/powerpoint/2010/main" val="41302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66F7AB7-CCD8-CD98-A6CF-E4D67BC27B90}"/>
              </a:ext>
            </a:extLst>
          </p:cNvPr>
          <p:cNvSpPr>
            <a:spLocks noGrp="1"/>
          </p:cNvSpPr>
          <p:nvPr>
            <p:ph type="sldNum" sz="quarter" idx="12"/>
          </p:nvPr>
        </p:nvSpPr>
        <p:spPr/>
        <p:txBody>
          <a:bodyPr/>
          <a:lstStyle/>
          <a:p>
            <a:fld id="{447806F6-A384-4FD6-A469-B0B4E7E0C083}" type="slidenum">
              <a:rPr lang="nl-BE" smtClean="0"/>
              <a:t>22</a:t>
            </a:fld>
            <a:endParaRPr lang="nl-BE" dirty="0"/>
          </a:p>
        </p:txBody>
      </p:sp>
      <p:sp>
        <p:nvSpPr>
          <p:cNvPr id="4" name="Tekstvak 3">
            <a:extLst>
              <a:ext uri="{FF2B5EF4-FFF2-40B4-BE49-F238E27FC236}">
                <a16:creationId xmlns:a16="http://schemas.microsoft.com/office/drawing/2014/main" id="{76FDF49F-4751-8746-59CF-D0841D57B0AD}"/>
              </a:ext>
            </a:extLst>
          </p:cNvPr>
          <p:cNvSpPr txBox="1"/>
          <p:nvPr/>
        </p:nvSpPr>
        <p:spPr>
          <a:xfrm>
            <a:off x="755576" y="662498"/>
            <a:ext cx="763284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Tijdens het </a:t>
            </a:r>
            <a:r>
              <a:rPr lang="nl-NL" sz="2000" dirty="0" err="1">
                <a:solidFill>
                  <a:srgbClr val="FF0000"/>
                </a:solidFill>
                <a:effectLst/>
                <a:ea typeface="Times New Roman" panose="02020603050405020304" pitchFamily="18" charset="0"/>
                <a:cs typeface="Aptos" panose="020B0004020202020204" pitchFamily="34" charset="0"/>
              </a:rPr>
              <a:t>vrijduiken</a:t>
            </a:r>
            <a:r>
              <a:rPr lang="nl-NL" sz="2000" dirty="0">
                <a:solidFill>
                  <a:srgbClr val="FF0000"/>
                </a:solidFill>
                <a:effectLst/>
                <a:ea typeface="Times New Roman" panose="02020603050405020304" pitchFamily="18" charset="0"/>
                <a:cs typeface="Aptos" panose="020B0004020202020204" pitchFamily="34" charset="0"/>
              </a:rPr>
              <a:t> kan je:</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Het bewustzijn verliezen bij het stijgen.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trommelvliesscheur oplopen.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zogenaamd “onbelangrijk” decompressie ongeval krijgen.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Onderkoeld raken.</a:t>
            </a:r>
            <a:endParaRPr lang="nl-BE" sz="2000" dirty="0">
              <a:effectLst/>
              <a:ea typeface="Times New Roman" panose="02020603050405020304" pitchFamily="18" charset="0"/>
              <a:cs typeface="Times New Roman" panose="02020603050405020304" pitchFamily="18" charset="0"/>
            </a:endParaRPr>
          </a:p>
        </p:txBody>
      </p:sp>
      <p:sp>
        <p:nvSpPr>
          <p:cNvPr id="8" name="Tekstvak 7">
            <a:extLst>
              <a:ext uri="{FF2B5EF4-FFF2-40B4-BE49-F238E27FC236}">
                <a16:creationId xmlns:a16="http://schemas.microsoft.com/office/drawing/2014/main" id="{6E11CDC4-4B26-EFFA-80D2-A5FCF6AA653D}"/>
              </a:ext>
            </a:extLst>
          </p:cNvPr>
          <p:cNvSpPr txBox="1"/>
          <p:nvPr/>
        </p:nvSpPr>
        <p:spPr>
          <a:xfrm>
            <a:off x="755576" y="3423170"/>
            <a:ext cx="763284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Door te hyperventileren bereik je:</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2021, 2023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Sterke verhoging van het zuurstofgehalte in het bloed.</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Verlenging van de apneu-tijd.</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Verminderd syncopegevaar.</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Verlaging van het CO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-gehalte in het bloed.</a:t>
            </a:r>
            <a:endParaRPr lang="nl-BE" sz="2000" dirty="0">
              <a:effectLst/>
              <a:ea typeface="Aptos" panose="020B0004020202020204" pitchFamily="34" charset="0"/>
              <a:cs typeface="Times New Roman" panose="02020603050405020304" pitchFamily="18" charset="0"/>
            </a:endParaRPr>
          </a:p>
        </p:txBody>
      </p:sp>
      <p:pic>
        <p:nvPicPr>
          <p:cNvPr id="9" name="Afbeelding 8">
            <a:extLst>
              <a:ext uri="{FF2B5EF4-FFF2-40B4-BE49-F238E27FC236}">
                <a16:creationId xmlns:a16="http://schemas.microsoft.com/office/drawing/2014/main" id="{9863212D-82BF-836B-E0F2-DFBC0C25E18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635744" y="2601490"/>
            <a:ext cx="1752680" cy="540000"/>
          </a:xfrm>
          <a:prstGeom prst="rect">
            <a:avLst/>
          </a:prstGeom>
        </p:spPr>
      </p:pic>
      <p:pic>
        <p:nvPicPr>
          <p:cNvPr id="10" name="Afbeelding 9">
            <a:extLst>
              <a:ext uri="{FF2B5EF4-FFF2-40B4-BE49-F238E27FC236}">
                <a16:creationId xmlns:a16="http://schemas.microsoft.com/office/drawing/2014/main" id="{7E7BEEEF-259A-B5F8-4B5C-47F2DA51E8AE}"/>
              </a:ext>
            </a:extLst>
          </p:cNvPr>
          <p:cNvPicPr>
            <a:picLocks noChangeAspect="1"/>
          </p:cNvPicPr>
          <p:nvPr/>
        </p:nvPicPr>
        <p:blipFill>
          <a:blip r:embed="rId3" cstate="screen">
            <a:extLst>
              <a:ext uri="{28A0092B-C50C-407E-A947-70E740481C1C}">
                <a14:useLocalDpi xmlns:a14="http://schemas.microsoft.com/office/drawing/2010/main" val="0"/>
              </a:ext>
            </a:extLst>
          </a:blip>
          <a:srcRect b="-10959"/>
          <a:stretch>
            <a:fillRect/>
          </a:stretch>
        </p:blipFill>
        <p:spPr>
          <a:xfrm>
            <a:off x="6660472" y="5525592"/>
            <a:ext cx="1727952" cy="540000"/>
          </a:xfrm>
          <a:prstGeom prst="rect">
            <a:avLst/>
          </a:prstGeom>
        </p:spPr>
      </p:pic>
    </p:spTree>
    <p:extLst>
      <p:ext uri="{BB962C8B-B14F-4D97-AF65-F5344CB8AC3E}">
        <p14:creationId xmlns:p14="http://schemas.microsoft.com/office/powerpoint/2010/main" val="309161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784BD1-22B3-C8A1-A378-57D351A2DFC3}"/>
              </a:ext>
            </a:extLst>
          </p:cNvPr>
          <p:cNvSpPr>
            <a:spLocks noGrp="1"/>
          </p:cNvSpPr>
          <p:nvPr>
            <p:ph type="sldNum" sz="quarter" idx="12"/>
          </p:nvPr>
        </p:nvSpPr>
        <p:spPr/>
        <p:txBody>
          <a:bodyPr/>
          <a:lstStyle/>
          <a:p>
            <a:fld id="{447806F6-A384-4FD6-A469-B0B4E7E0C083}" type="slidenum">
              <a:rPr lang="nl-BE" smtClean="0"/>
              <a:t>23</a:t>
            </a:fld>
            <a:endParaRPr lang="nl-BE" dirty="0"/>
          </a:p>
        </p:txBody>
      </p:sp>
      <p:sp>
        <p:nvSpPr>
          <p:cNvPr id="4" name="Tekstvak 3">
            <a:extLst>
              <a:ext uri="{FF2B5EF4-FFF2-40B4-BE49-F238E27FC236}">
                <a16:creationId xmlns:a16="http://schemas.microsoft.com/office/drawing/2014/main" id="{89A87E77-0659-3337-7C42-C5018E5DA192}"/>
              </a:ext>
            </a:extLst>
          </p:cNvPr>
          <p:cNvSpPr txBox="1"/>
          <p:nvPr/>
        </p:nvSpPr>
        <p:spPr>
          <a:xfrm>
            <a:off x="755576" y="548680"/>
            <a:ext cx="763284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Tijdens het </a:t>
            </a:r>
            <a:r>
              <a:rPr lang="nl-NL" sz="2000" dirty="0" err="1">
                <a:solidFill>
                  <a:srgbClr val="FF0000"/>
                </a:solidFill>
                <a:effectLst/>
                <a:ea typeface="Times New Roman" panose="02020603050405020304" pitchFamily="18" charset="0"/>
                <a:cs typeface="Aptos" panose="020B0004020202020204" pitchFamily="34" charset="0"/>
              </a:rPr>
              <a:t>vrijduiken</a:t>
            </a:r>
            <a:r>
              <a:rPr lang="nl-NL" sz="2000" dirty="0">
                <a:solidFill>
                  <a:srgbClr val="FF0000"/>
                </a:solidFill>
                <a:effectLst/>
                <a:ea typeface="Times New Roman" panose="02020603050405020304" pitchFamily="18" charset="0"/>
                <a:cs typeface="Aptos" panose="020B0004020202020204" pitchFamily="34" charset="0"/>
              </a:rPr>
              <a:t> kan je:</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2022, 2023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CO</a:t>
            </a:r>
            <a:r>
              <a:rPr lang="nl-NL" sz="2000" baseline="-25000" dirty="0">
                <a:effectLst/>
                <a:ea typeface="Times New Roman" panose="02020603050405020304" pitchFamily="18" charset="0"/>
                <a:cs typeface="Aptos" panose="020B0004020202020204" pitchFamily="34" charset="0"/>
              </a:rPr>
              <a:t>2</a:t>
            </a:r>
            <a:r>
              <a:rPr lang="nl-NL" sz="2000" dirty="0">
                <a:effectLst/>
                <a:ea typeface="Times New Roman" panose="02020603050405020304" pitchFamily="18" charset="0"/>
                <a:cs typeface="Aptos" panose="020B0004020202020204" pitchFamily="34" charset="0"/>
              </a:rPr>
              <a:t> intoxicatie oplopen.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a:t>
            </a:r>
            <a:r>
              <a:rPr lang="nl-NL" sz="2000" dirty="0" err="1">
                <a:effectLst/>
                <a:ea typeface="Times New Roman" panose="02020603050405020304" pitchFamily="18" charset="0"/>
                <a:cs typeface="Aptos" panose="020B0004020202020204" pitchFamily="34" charset="0"/>
              </a:rPr>
              <a:t>maskersqueeze</a:t>
            </a:r>
            <a:r>
              <a:rPr lang="nl-NL" sz="2000" dirty="0">
                <a:effectLst/>
                <a:ea typeface="Times New Roman" panose="02020603050405020304" pitchFamily="18" charset="0"/>
                <a:cs typeface="Aptos" panose="020B0004020202020204" pitchFamily="34" charset="0"/>
              </a:rPr>
              <a:t> hebben.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longoverdruk krijgen.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Onderkoeld raken.</a:t>
            </a:r>
            <a:endParaRPr lang="nl-BE" sz="2000" dirty="0">
              <a:effectLst/>
              <a:ea typeface="Times New Roman" panose="02020603050405020304" pitchFamily="18" charset="0"/>
              <a:cs typeface="Times New Roman" panose="02020603050405020304" pitchFamily="18" charset="0"/>
            </a:endParaRPr>
          </a:p>
        </p:txBody>
      </p:sp>
      <p:sp>
        <p:nvSpPr>
          <p:cNvPr id="8" name="Tekstvak 7">
            <a:extLst>
              <a:ext uri="{FF2B5EF4-FFF2-40B4-BE49-F238E27FC236}">
                <a16:creationId xmlns:a16="http://schemas.microsoft.com/office/drawing/2014/main" id="{F2191C63-5850-47B4-2062-B12DFFE07C61}"/>
              </a:ext>
            </a:extLst>
          </p:cNvPr>
          <p:cNvSpPr txBox="1"/>
          <p:nvPr/>
        </p:nvSpPr>
        <p:spPr>
          <a:xfrm>
            <a:off x="755576" y="3362216"/>
            <a:ext cx="763284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Vrijwillig hyperventileren voor een apneu:</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Verhoogt het zuurstofniveau in bloed en longen.</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Verlaagt het CO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niveau in bloed en longen.</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Wordt veel toegepast maar is niet zonder gevaar.</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Kan je duizelig maken.</a:t>
            </a:r>
            <a:endParaRPr lang="nl-BE" sz="2000" dirty="0">
              <a:effectLst/>
              <a:ea typeface="Aptos" panose="020B0004020202020204" pitchFamily="34" charset="0"/>
              <a:cs typeface="Times New Roman" panose="02020603050405020304" pitchFamily="18" charset="0"/>
            </a:endParaRPr>
          </a:p>
        </p:txBody>
      </p:sp>
      <p:pic>
        <p:nvPicPr>
          <p:cNvPr id="9" name="Afbeelding 8">
            <a:extLst>
              <a:ext uri="{FF2B5EF4-FFF2-40B4-BE49-F238E27FC236}">
                <a16:creationId xmlns:a16="http://schemas.microsoft.com/office/drawing/2014/main" id="{3597E296-6120-7294-699C-C42D7D8A5B63}"/>
              </a:ext>
            </a:extLst>
          </p:cNvPr>
          <p:cNvPicPr>
            <a:picLocks/>
          </p:cNvPicPr>
          <p:nvPr/>
        </p:nvPicPr>
        <p:blipFill>
          <a:blip r:embed="rId2">
            <a:extLst>
              <a:ext uri="{28A0092B-C50C-407E-A947-70E740481C1C}">
                <a14:useLocalDpi xmlns:a14="http://schemas.microsoft.com/office/drawing/2010/main"/>
              </a:ext>
            </a:extLst>
          </a:blip>
          <a:srcRect/>
          <a:stretch/>
        </p:blipFill>
        <p:spPr>
          <a:xfrm>
            <a:off x="6660495" y="2383168"/>
            <a:ext cx="1727929" cy="540000"/>
          </a:xfrm>
          <a:prstGeom prst="rect">
            <a:avLst/>
          </a:prstGeom>
        </p:spPr>
      </p:pic>
      <p:pic>
        <p:nvPicPr>
          <p:cNvPr id="10" name="Picture 2">
            <a:extLst>
              <a:ext uri="{FF2B5EF4-FFF2-40B4-BE49-F238E27FC236}">
                <a16:creationId xmlns:a16="http://schemas.microsoft.com/office/drawing/2014/main" id="{5F5A05EC-1741-953D-075A-533A7AF7FEDF}"/>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660471" y="5511275"/>
            <a:ext cx="1727953" cy="45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4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CF596D8-AB50-F3FD-12AB-1C9AE3BCE455}"/>
              </a:ext>
            </a:extLst>
          </p:cNvPr>
          <p:cNvSpPr>
            <a:spLocks noGrp="1"/>
          </p:cNvSpPr>
          <p:nvPr>
            <p:ph type="sldNum" sz="quarter" idx="12"/>
          </p:nvPr>
        </p:nvSpPr>
        <p:spPr/>
        <p:txBody>
          <a:bodyPr/>
          <a:lstStyle/>
          <a:p>
            <a:fld id="{447806F6-A384-4FD6-A469-B0B4E7E0C083}" type="slidenum">
              <a:rPr lang="nl-BE" smtClean="0"/>
              <a:t>24</a:t>
            </a:fld>
            <a:endParaRPr lang="nl-BE" dirty="0"/>
          </a:p>
        </p:txBody>
      </p:sp>
      <p:sp>
        <p:nvSpPr>
          <p:cNvPr id="5" name="Tekstvak 4">
            <a:extLst>
              <a:ext uri="{FF2B5EF4-FFF2-40B4-BE49-F238E27FC236}">
                <a16:creationId xmlns:a16="http://schemas.microsoft.com/office/drawing/2014/main" id="{197A7150-8FA5-29E5-7F09-0556972EB64D}"/>
              </a:ext>
            </a:extLst>
          </p:cNvPr>
          <p:cNvSpPr txBox="1"/>
          <p:nvPr/>
        </p:nvSpPr>
        <p:spPr>
          <a:xfrm>
            <a:off x="827584" y="908720"/>
            <a:ext cx="7560839"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Wat gebeurt er met de partiële gasdrukken in de longen in de loop van een apneu?</a:t>
            </a:r>
            <a:endParaRPr lang="nl-BE" sz="2000" dirty="0">
              <a:solidFill>
                <a:srgbClr val="FF0000"/>
              </a:solidFill>
              <a:effectLst/>
              <a:ea typeface="Times New Roman" panose="02020603050405020304" pitchFamily="18" charset="0"/>
              <a:cs typeface="Times New Roman" panose="02020603050405020304" pitchFamily="18" charset="0"/>
            </a:endParaRPr>
          </a:p>
          <a:p>
            <a:pPr marL="449263" indent="-449263" hangingPunct="0">
              <a:buNone/>
            </a:pPr>
            <a:r>
              <a:rPr lang="nl-NL" sz="2000" dirty="0">
                <a:solidFill>
                  <a:srgbClr val="00B050"/>
                </a:solidFill>
                <a:effectLst/>
                <a:ea typeface="Times New Roman" panose="02020603050405020304" pitchFamily="18" charset="0"/>
                <a:cs typeface="Aptos" panose="020B0004020202020204" pitchFamily="34" charset="0"/>
              </a:rPr>
              <a:t>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pCO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stijgt, pO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daalt, pN</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verandert niet.</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pCO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verandert niet, pO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daalt, pN</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stijgt.</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pCO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stijgt, pO</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verandert niet, pN</a:t>
            </a:r>
            <a:r>
              <a:rPr lang="nl-BE" sz="2000" baseline="-25000" dirty="0">
                <a:effectLst/>
                <a:ea typeface="Aptos" panose="020B0004020202020204" pitchFamily="34" charset="0"/>
                <a:cs typeface="Aptos" panose="020B0004020202020204" pitchFamily="34" charset="0"/>
              </a:rPr>
              <a:t>2</a:t>
            </a:r>
            <a:r>
              <a:rPr lang="nl-BE" sz="2000" dirty="0">
                <a:effectLst/>
                <a:ea typeface="Aptos" panose="020B0004020202020204" pitchFamily="34" charset="0"/>
                <a:cs typeface="Aptos" panose="020B0004020202020204" pitchFamily="34" charset="0"/>
              </a:rPr>
              <a:t> daalt.</a:t>
            </a:r>
            <a:endParaRPr lang="nl-BE" sz="20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dirty="0">
                <a:effectLst/>
                <a:ea typeface="Aptos" panose="020B0004020202020204" pitchFamily="34" charset="0"/>
                <a:cs typeface="Aptos" panose="020B0004020202020204" pitchFamily="34" charset="0"/>
              </a:rPr>
              <a:t>Alle partiële gasdrukken dalen.</a:t>
            </a:r>
            <a:endParaRPr lang="nl-BE" sz="2000" dirty="0">
              <a:effectLst/>
              <a:ea typeface="Aptos" panose="020B0004020202020204" pitchFamily="34" charset="0"/>
              <a:cs typeface="Times New Roman" panose="02020603050405020304" pitchFamily="18" charset="0"/>
            </a:endParaRPr>
          </a:p>
        </p:txBody>
      </p:sp>
      <p:pic>
        <p:nvPicPr>
          <p:cNvPr id="6" name="Picture 1">
            <a:extLst>
              <a:ext uri="{FF2B5EF4-FFF2-40B4-BE49-F238E27FC236}">
                <a16:creationId xmlns:a16="http://schemas.microsoft.com/office/drawing/2014/main" id="{6F00CD82-88DD-72C6-F347-68D29D79D49E}"/>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660494" y="3162512"/>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35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98F3A69-C9B4-F2E9-EA40-4923142DB444}"/>
              </a:ext>
            </a:extLst>
          </p:cNvPr>
          <p:cNvSpPr>
            <a:spLocks noGrp="1"/>
          </p:cNvSpPr>
          <p:nvPr>
            <p:ph type="sldNum" sz="quarter" idx="12"/>
          </p:nvPr>
        </p:nvSpPr>
        <p:spPr/>
        <p:txBody>
          <a:bodyPr/>
          <a:lstStyle/>
          <a:p>
            <a:fld id="{447806F6-A384-4FD6-A469-B0B4E7E0C083}" type="slidenum">
              <a:rPr lang="nl-BE" smtClean="0"/>
              <a:t>25</a:t>
            </a:fld>
            <a:endParaRPr lang="nl-BE" dirty="0"/>
          </a:p>
        </p:txBody>
      </p:sp>
      <p:sp>
        <p:nvSpPr>
          <p:cNvPr id="3" name="Titel 2">
            <a:extLst>
              <a:ext uri="{FF2B5EF4-FFF2-40B4-BE49-F238E27FC236}">
                <a16:creationId xmlns:a16="http://schemas.microsoft.com/office/drawing/2014/main" id="{C9EA4686-9328-FE1F-4926-AC7AB7606786}"/>
              </a:ext>
            </a:extLst>
          </p:cNvPr>
          <p:cNvSpPr>
            <a:spLocks noGrp="1"/>
          </p:cNvSpPr>
          <p:nvPr>
            <p:ph type="title"/>
          </p:nvPr>
        </p:nvSpPr>
        <p:spPr>
          <a:xfrm>
            <a:off x="1468144" y="2708920"/>
            <a:ext cx="6512511" cy="1143000"/>
          </a:xfrm>
        </p:spPr>
        <p:txBody>
          <a:bodyPr anchor="ctr"/>
          <a:lstStyle/>
          <a:p>
            <a:pPr marL="0" indent="0" algn="ctr">
              <a:buNone/>
            </a:pPr>
            <a:r>
              <a:rPr lang="nl-NL" dirty="0"/>
              <a:t>Barotrauma’s NKO</a:t>
            </a:r>
            <a:endParaRPr lang="nl-BE" dirty="0"/>
          </a:p>
        </p:txBody>
      </p:sp>
    </p:spTree>
    <p:extLst>
      <p:ext uri="{BB962C8B-B14F-4D97-AF65-F5344CB8AC3E}">
        <p14:creationId xmlns:p14="http://schemas.microsoft.com/office/powerpoint/2010/main" val="351620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5536" y="390143"/>
            <a:ext cx="8640960" cy="2246769"/>
          </a:xfrm>
          <a:prstGeom prst="rect">
            <a:avLst/>
          </a:prstGeom>
        </p:spPr>
        <p:txBody>
          <a:bodyPr wrap="square">
            <a:spAutoFit/>
          </a:bodyPr>
          <a:lstStyle/>
          <a:p>
            <a:r>
              <a:rPr lang="nl-BE" sz="2000" dirty="0">
                <a:solidFill>
                  <a:srgbClr val="FF0000"/>
                </a:solidFill>
              </a:rPr>
              <a:t>Barotrauma's. Wat is juist?</a:t>
            </a:r>
          </a:p>
          <a:p>
            <a:pPr marL="457200" indent="-457200">
              <a:buFont typeface="+mj-lt"/>
              <a:buAutoNum type="alphaLcParenR"/>
            </a:pPr>
            <a:r>
              <a:rPr lang="nl-BE" sz="2000" dirty="0"/>
              <a:t>Het te krachtig klaren van de oren kan een barotrauma van het binnenoor veroorzaken.</a:t>
            </a:r>
          </a:p>
          <a:p>
            <a:pPr marL="457200" indent="-457200">
              <a:buFont typeface="+mj-lt"/>
              <a:buAutoNum type="alphaLcParenR"/>
            </a:pPr>
            <a:r>
              <a:rPr lang="nl-BE" sz="2000" dirty="0"/>
              <a:t>Het te krachtig klaren van de oren kan een barotrauma van het middenoor veroorzaken.</a:t>
            </a:r>
          </a:p>
          <a:p>
            <a:pPr marL="457200" indent="-457200">
              <a:buFont typeface="+mj-lt"/>
              <a:buAutoNum type="alphaLcParenR"/>
            </a:pPr>
            <a:r>
              <a:rPr lang="nl-BE" sz="2000" dirty="0"/>
              <a:t>Een trommelvliesperforatie moet steeds heelkundig hersteld worden.</a:t>
            </a:r>
          </a:p>
          <a:p>
            <a:pPr marL="457200" indent="-457200">
              <a:buFont typeface="+mj-lt"/>
              <a:buAutoNum type="alphaLcParenR"/>
            </a:pPr>
            <a:r>
              <a:rPr lang="nl-BE" sz="2000" dirty="0"/>
              <a:t>Een </a:t>
            </a:r>
            <a:r>
              <a:rPr lang="nl-BE" sz="2000" dirty="0" err="1"/>
              <a:t>maskersqueeze</a:t>
            </a:r>
            <a:r>
              <a:rPr lang="nl-BE" sz="2000" dirty="0"/>
              <a:t> treedt nagenoeg steeds op tijdens het stijgen.</a:t>
            </a:r>
          </a:p>
        </p:txBody>
      </p:sp>
      <p:pic>
        <p:nvPicPr>
          <p:cNvPr id="6"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948264" y="2852936"/>
            <a:ext cx="1727952"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jdelijke aanduiding voor dianummer 2">
            <a:extLst>
              <a:ext uri="{FF2B5EF4-FFF2-40B4-BE49-F238E27FC236}">
                <a16:creationId xmlns:a16="http://schemas.microsoft.com/office/drawing/2014/main" id="{A956E96B-1EC7-45FB-A1C5-1B39B2198A3C}"/>
              </a:ext>
            </a:extLst>
          </p:cNvPr>
          <p:cNvSpPr>
            <a:spLocks noGrp="1"/>
          </p:cNvSpPr>
          <p:nvPr>
            <p:ph type="sldNum" sz="quarter" idx="12"/>
          </p:nvPr>
        </p:nvSpPr>
        <p:spPr>
          <a:xfrm>
            <a:off x="3810000" y="6232227"/>
            <a:ext cx="1828800" cy="365125"/>
          </a:xfrm>
        </p:spPr>
        <p:txBody>
          <a:bodyPr/>
          <a:lstStyle/>
          <a:p>
            <a:fld id="{447806F6-A384-4FD6-A469-B0B4E7E0C083}" type="slidenum">
              <a:rPr lang="nl-BE" smtClean="0"/>
              <a:t>26</a:t>
            </a:fld>
            <a:endParaRPr lang="nl-BE" dirty="0"/>
          </a:p>
        </p:txBody>
      </p:sp>
      <p:sp>
        <p:nvSpPr>
          <p:cNvPr id="3" name="Rechthoek 2">
            <a:extLst>
              <a:ext uri="{FF2B5EF4-FFF2-40B4-BE49-F238E27FC236}">
                <a16:creationId xmlns:a16="http://schemas.microsoft.com/office/drawing/2014/main" id="{F16AC01E-DC16-2D87-A691-ABF88F851504}"/>
              </a:ext>
            </a:extLst>
          </p:cNvPr>
          <p:cNvSpPr/>
          <p:nvPr/>
        </p:nvSpPr>
        <p:spPr>
          <a:xfrm>
            <a:off x="395536" y="3573016"/>
            <a:ext cx="8424936" cy="2246769"/>
          </a:xfrm>
          <a:prstGeom prst="rect">
            <a:avLst/>
          </a:prstGeom>
        </p:spPr>
        <p:txBody>
          <a:bodyPr wrap="square">
            <a:spAutoFit/>
          </a:bodyPr>
          <a:lstStyle/>
          <a:p>
            <a:r>
              <a:rPr lang="nl-BE" sz="2000" dirty="0">
                <a:solidFill>
                  <a:srgbClr val="FF0000"/>
                </a:solidFill>
              </a:rPr>
              <a:t>Welke ziektebeelden kunnen je doen denken aan een barotrauma van het binnenoor (IEBT of Inner Ear Barotrauma)?</a:t>
            </a:r>
          </a:p>
          <a:p>
            <a:r>
              <a:rPr lang="nl-BE" sz="2000" dirty="0">
                <a:solidFill>
                  <a:srgbClr val="00B050"/>
                </a:solidFill>
              </a:rPr>
              <a:t>2024</a:t>
            </a:r>
          </a:p>
          <a:p>
            <a:pPr marL="342900" indent="-342900">
              <a:buFont typeface="+mj-lt"/>
              <a:buAutoNum type="alphaLcParenR"/>
            </a:pPr>
            <a:r>
              <a:rPr lang="nl-BE" sz="2000" dirty="0"/>
              <a:t>Bloed dat uit het oor loopt.</a:t>
            </a:r>
          </a:p>
          <a:p>
            <a:pPr marL="342900" indent="-342900">
              <a:buFont typeface="+mj-lt"/>
              <a:buAutoNum type="alphaLcParenR"/>
            </a:pPr>
            <a:r>
              <a:rPr lang="nl-BE" sz="2000" dirty="0"/>
              <a:t>Draaiduizeligheid (vertigo).</a:t>
            </a:r>
          </a:p>
          <a:p>
            <a:pPr marL="342900" indent="-342900">
              <a:buFont typeface="+mj-lt"/>
              <a:buAutoNum type="alphaLcParenR"/>
            </a:pPr>
            <a:r>
              <a:rPr lang="nl-BE" sz="2000" dirty="0" err="1"/>
              <a:t>Gehoorsverlies</a:t>
            </a:r>
            <a:r>
              <a:rPr lang="nl-BE" sz="2000" dirty="0"/>
              <a:t>.</a:t>
            </a:r>
          </a:p>
          <a:p>
            <a:pPr marL="342900" indent="-342900">
              <a:buFont typeface="+mj-lt"/>
              <a:buAutoNum type="alphaLcParenR"/>
            </a:pPr>
            <a:r>
              <a:rPr lang="nl-BE" sz="2000" dirty="0"/>
              <a:t>Oorsuizen (tinnitus).</a:t>
            </a:r>
          </a:p>
        </p:txBody>
      </p:sp>
      <p:pic>
        <p:nvPicPr>
          <p:cNvPr id="10" name="Picture 2">
            <a:extLst>
              <a:ext uri="{FF2B5EF4-FFF2-40B4-BE49-F238E27FC236}">
                <a16:creationId xmlns:a16="http://schemas.microsoft.com/office/drawing/2014/main" id="{7CDE1A92-6ED9-3684-327C-96A281E13A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35" b="-1"/>
          <a:stretch>
            <a:fillRect/>
          </a:stretch>
        </p:blipFill>
        <p:spPr bwMode="auto">
          <a:xfrm>
            <a:off x="6948264" y="5589241"/>
            <a:ext cx="172795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3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47296" y="260648"/>
            <a:ext cx="8496704" cy="1938992"/>
          </a:xfrm>
          <a:prstGeom prst="rect">
            <a:avLst/>
          </a:prstGeom>
        </p:spPr>
        <p:txBody>
          <a:bodyPr wrap="square">
            <a:spAutoFit/>
          </a:bodyPr>
          <a:lstStyle/>
          <a:p>
            <a:r>
              <a:rPr lang="nl-BE" sz="2000" dirty="0">
                <a:solidFill>
                  <a:srgbClr val="FF0000"/>
                </a:solidFill>
              </a:rPr>
              <a:t>Pijn in het voorhoofd die optreedt bij het dalen kan wijzen op:</a:t>
            </a:r>
          </a:p>
          <a:p>
            <a:r>
              <a:rPr lang="nl-BE" sz="2000" dirty="0">
                <a:solidFill>
                  <a:srgbClr val="00B050"/>
                </a:solidFill>
              </a:rPr>
              <a:t>2024</a:t>
            </a:r>
          </a:p>
          <a:p>
            <a:pPr marL="457200" indent="-457200">
              <a:buFont typeface="+mj-lt"/>
              <a:buAutoNum type="alphaLcParenR"/>
            </a:pPr>
            <a:r>
              <a:rPr lang="nl-BE" sz="2000" dirty="0"/>
              <a:t>Luchtbellen in de sinussen</a:t>
            </a:r>
          </a:p>
          <a:p>
            <a:pPr marL="457200" indent="-457200">
              <a:buFont typeface="+mj-lt"/>
              <a:buAutoNum type="alphaLcParenR"/>
            </a:pPr>
            <a:r>
              <a:rPr lang="nl-BE" sz="2000" dirty="0"/>
              <a:t>Decompressieziekte.</a:t>
            </a:r>
          </a:p>
          <a:p>
            <a:pPr marL="457200" indent="-457200">
              <a:buFont typeface="+mj-lt"/>
              <a:buAutoNum type="alphaLcParenR"/>
            </a:pPr>
            <a:r>
              <a:rPr lang="nl-BE" sz="2000" dirty="0"/>
              <a:t>Barotrauma van de voorhoofdssinus.</a:t>
            </a:r>
          </a:p>
          <a:p>
            <a:pPr marL="457200" indent="-457200">
              <a:buFont typeface="+mj-lt"/>
              <a:buAutoNum type="alphaLcParenR"/>
            </a:pPr>
            <a:r>
              <a:rPr lang="nl-BE" sz="2000" dirty="0"/>
              <a:t>Overdruk in het masker</a:t>
            </a:r>
          </a:p>
        </p:txBody>
      </p:sp>
      <p:pic>
        <p:nvPicPr>
          <p:cNvPr id="6146"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709872" y="1902767"/>
            <a:ext cx="1727952"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21632C32-6C44-412C-B37C-DEC15D28405F}"/>
              </a:ext>
            </a:extLst>
          </p:cNvPr>
          <p:cNvSpPr>
            <a:spLocks noGrp="1"/>
          </p:cNvSpPr>
          <p:nvPr>
            <p:ph type="sldNum" sz="quarter" idx="12"/>
          </p:nvPr>
        </p:nvSpPr>
        <p:spPr>
          <a:xfrm>
            <a:off x="3657600" y="6437261"/>
            <a:ext cx="1828800" cy="365125"/>
          </a:xfrm>
        </p:spPr>
        <p:txBody>
          <a:bodyPr/>
          <a:lstStyle/>
          <a:p>
            <a:fld id="{447806F6-A384-4FD6-A469-B0B4E7E0C083}" type="slidenum">
              <a:rPr lang="nl-BE" smtClean="0"/>
              <a:t>27</a:t>
            </a:fld>
            <a:endParaRPr lang="nl-BE" dirty="0"/>
          </a:p>
        </p:txBody>
      </p:sp>
      <p:sp>
        <p:nvSpPr>
          <p:cNvPr id="5" name="Tekstvak 4">
            <a:extLst>
              <a:ext uri="{FF2B5EF4-FFF2-40B4-BE49-F238E27FC236}">
                <a16:creationId xmlns:a16="http://schemas.microsoft.com/office/drawing/2014/main" id="{38210CAD-45A6-4C54-8DC2-8AB1DDD033F2}"/>
              </a:ext>
            </a:extLst>
          </p:cNvPr>
          <p:cNvSpPr txBox="1"/>
          <p:nvPr/>
        </p:nvSpPr>
        <p:spPr>
          <a:xfrm>
            <a:off x="647296" y="3284984"/>
            <a:ext cx="8028920" cy="2027158"/>
          </a:xfrm>
          <a:prstGeom prst="rect">
            <a:avLst/>
          </a:prstGeom>
          <a:noFill/>
        </p:spPr>
        <p:txBody>
          <a:bodyPr wrap="square">
            <a:spAutoFit/>
          </a:bodyPr>
          <a:lstStyle/>
          <a:p>
            <a:pPr lvl="0">
              <a:lnSpc>
                <a:spcPct val="106000"/>
              </a:lnSpc>
            </a:pPr>
            <a:r>
              <a:rPr lang="nl-BE" sz="2000" dirty="0">
                <a:solidFill>
                  <a:srgbClr val="FF0000"/>
                </a:solidFill>
                <a:effectLst/>
                <a:ea typeface="Calibri" panose="020F0502020204030204" pitchFamily="34" charset="0"/>
                <a:cs typeface="Times New Roman" panose="02020603050405020304" pitchFamily="18" charset="0"/>
              </a:rPr>
              <a:t>Vertigo/duizeligheid kan optreden bij:</a:t>
            </a:r>
          </a:p>
          <a:p>
            <a:pPr lvl="0">
              <a:lnSpc>
                <a:spcPct val="106000"/>
              </a:lnSpc>
            </a:pPr>
            <a:r>
              <a:rPr lang="nl-BE" sz="2000" dirty="0">
                <a:solidFill>
                  <a:srgbClr val="00B050"/>
                </a:solidFill>
                <a:ea typeface="Calibri" panose="020F0502020204030204" pitchFamily="34" charset="0"/>
                <a:cs typeface="Times New Roman" panose="02020603050405020304" pitchFamily="18" charset="0"/>
              </a:rPr>
              <a:t>2022</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Binnenoorbarotrauma (IEBT). </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Ontsteking van de uitwendige gehoorgang (otitis externa). </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Een trommelvliesperforatie. </a:t>
            </a:r>
          </a:p>
          <a:p>
            <a:pPr marL="457200" lvl="0" indent="-457200">
              <a:lnSpc>
                <a:spcPct val="106000"/>
              </a:lnSpc>
              <a:spcAft>
                <a:spcPts val="800"/>
              </a:spcAft>
              <a:buFont typeface="+mj-lt"/>
              <a:buAutoNum type="alphaLcParenR"/>
            </a:pPr>
            <a:r>
              <a:rPr lang="nl-BE" sz="2000" dirty="0">
                <a:effectLst/>
                <a:ea typeface="Calibri" panose="020F0502020204030204" pitchFamily="34" charset="0"/>
                <a:cs typeface="Times New Roman" panose="02020603050405020304" pitchFamily="18" charset="0"/>
              </a:rPr>
              <a:t>Een ontsteking van de neusbijholten</a:t>
            </a:r>
            <a:r>
              <a:rPr lang="nl-BE" sz="2000" dirty="0">
                <a:ea typeface="Calibri" panose="020F0502020204030204" pitchFamily="34" charset="0"/>
                <a:cs typeface="Times New Roman" panose="02020603050405020304" pitchFamily="18" charset="0"/>
              </a:rPr>
              <a:t> (sinussen)</a:t>
            </a:r>
            <a:endParaRPr lang="nl-BE" sz="2000" dirty="0">
              <a:effectLst/>
              <a:ea typeface="Calibri" panose="020F0502020204030204" pitchFamily="34" charset="0"/>
              <a:cs typeface="Times New Roman" panose="02020603050405020304" pitchFamily="18" charset="0"/>
            </a:endParaRPr>
          </a:p>
        </p:txBody>
      </p:sp>
      <p:pic>
        <p:nvPicPr>
          <p:cNvPr id="10" name="Picture 1">
            <a:extLst>
              <a:ext uri="{FF2B5EF4-FFF2-40B4-BE49-F238E27FC236}">
                <a16:creationId xmlns:a16="http://schemas.microsoft.com/office/drawing/2014/main" id="{760F4341-5A1C-458B-BFDE-182194F2E5D8}"/>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t="-9587"/>
          <a:stretch>
            <a:fillRect/>
          </a:stretch>
        </p:blipFill>
        <p:spPr bwMode="auto">
          <a:xfrm>
            <a:off x="6709872" y="5589240"/>
            <a:ext cx="1727952" cy="59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5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CD5D345-8E37-A3D7-B365-B1A894CAFABB}"/>
              </a:ext>
            </a:extLst>
          </p:cNvPr>
          <p:cNvSpPr>
            <a:spLocks noGrp="1"/>
          </p:cNvSpPr>
          <p:nvPr>
            <p:ph type="sldNum" sz="quarter" idx="12"/>
          </p:nvPr>
        </p:nvSpPr>
        <p:spPr/>
        <p:txBody>
          <a:bodyPr/>
          <a:lstStyle/>
          <a:p>
            <a:fld id="{447806F6-A384-4FD6-A469-B0B4E7E0C083}" type="slidenum">
              <a:rPr lang="nl-BE" smtClean="0"/>
              <a:t>28</a:t>
            </a:fld>
            <a:endParaRPr lang="nl-BE" dirty="0"/>
          </a:p>
        </p:txBody>
      </p:sp>
      <p:sp>
        <p:nvSpPr>
          <p:cNvPr id="4" name="Tekstvak 3">
            <a:extLst>
              <a:ext uri="{FF2B5EF4-FFF2-40B4-BE49-F238E27FC236}">
                <a16:creationId xmlns:a16="http://schemas.microsoft.com/office/drawing/2014/main" id="{6A9FE9CE-F16A-76C3-5216-392FB974ACAC}"/>
              </a:ext>
            </a:extLst>
          </p:cNvPr>
          <p:cNvSpPr txBox="1"/>
          <p:nvPr/>
        </p:nvSpPr>
        <p:spPr>
          <a:xfrm>
            <a:off x="431540" y="404664"/>
            <a:ext cx="8280920" cy="286232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Na een trommelvliesscheur krijgt een duiker tijdelijk duikverbod. Welke beweringen zijn juist?</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Aptos" panose="020B0004020202020204" pitchFamily="34" charset="0"/>
              </a:rPr>
              <a:t>2023, 2025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Duiken met trommelvliesscheur kan leiden tot infectie van het middenoor.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Duiken met een trommelvliesscheur geeft risico op evenwichtsstoornissen.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Er is duikverbod tot heling van de scheur, vastgesteld door een arts.</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Er is duikverbod gedurende drie dagen.</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EE179B51-C48B-5FF6-0DD9-695D0AC1E2C1}"/>
              </a:ext>
            </a:extLst>
          </p:cNvPr>
          <p:cNvSpPr txBox="1"/>
          <p:nvPr/>
        </p:nvSpPr>
        <p:spPr>
          <a:xfrm>
            <a:off x="431540" y="3789040"/>
            <a:ext cx="828092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Gehoorverlies na een duik:</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Aptos" panose="020B0004020202020204" pitchFamily="34" charset="0"/>
              </a:rPr>
              <a:t>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Is van geen belang, successieve duik is toegelaten.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Vereist een raadpleging van een NKO-specialist (Neus-Keel-Oor).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Vereist een verlenging van de trappen bij een volgende duik.</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Kan een behandeling in een </a:t>
            </a:r>
            <a:r>
              <a:rPr lang="nl-NL" sz="2000" dirty="0" err="1">
                <a:effectLst/>
                <a:ea typeface="Times New Roman" panose="02020603050405020304" pitchFamily="18" charset="0"/>
                <a:cs typeface="Aptos" panose="020B0004020202020204" pitchFamily="34" charset="0"/>
              </a:rPr>
              <a:t>herdrukkingskamer</a:t>
            </a:r>
            <a:r>
              <a:rPr lang="nl-NL" sz="2000" dirty="0">
                <a:effectLst/>
                <a:ea typeface="Times New Roman" panose="02020603050405020304" pitchFamily="18" charset="0"/>
                <a:cs typeface="Aptos" panose="020B0004020202020204" pitchFamily="34" charset="0"/>
              </a:rPr>
              <a:t> vereisen.</a:t>
            </a:r>
            <a:endParaRPr lang="nl-BE" sz="2000" dirty="0">
              <a:effectLst/>
              <a:ea typeface="Times New Roman" panose="02020603050405020304" pitchFamily="18" charset="0"/>
              <a:cs typeface="Times New Roman" panose="02020603050405020304" pitchFamily="18" charset="0"/>
            </a:endParaRPr>
          </a:p>
        </p:txBody>
      </p:sp>
      <p:pic>
        <p:nvPicPr>
          <p:cNvPr id="3" name="Afbeelding 2">
            <a:extLst>
              <a:ext uri="{FF2B5EF4-FFF2-40B4-BE49-F238E27FC236}">
                <a16:creationId xmlns:a16="http://schemas.microsoft.com/office/drawing/2014/main" id="{E4098F88-2951-B50C-FCD3-7A86CC4C205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984508" y="3140968"/>
            <a:ext cx="1727952" cy="576064"/>
          </a:xfrm>
          <a:prstGeom prst="rect">
            <a:avLst/>
          </a:prstGeom>
        </p:spPr>
      </p:pic>
      <p:pic>
        <p:nvPicPr>
          <p:cNvPr id="5" name="Afbeelding 4">
            <a:extLst>
              <a:ext uri="{FF2B5EF4-FFF2-40B4-BE49-F238E27FC236}">
                <a16:creationId xmlns:a16="http://schemas.microsoft.com/office/drawing/2014/main" id="{D4012CEC-322E-89C5-152B-E1A961C210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4508" y="5884230"/>
            <a:ext cx="1727955" cy="539999"/>
          </a:xfrm>
          <a:prstGeom prst="rect">
            <a:avLst/>
          </a:prstGeom>
        </p:spPr>
      </p:pic>
    </p:spTree>
    <p:extLst>
      <p:ext uri="{BB962C8B-B14F-4D97-AF65-F5344CB8AC3E}">
        <p14:creationId xmlns:p14="http://schemas.microsoft.com/office/powerpoint/2010/main" val="353888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2">
            <a:extLst>
              <a:ext uri="{FF2B5EF4-FFF2-40B4-BE49-F238E27FC236}">
                <a16:creationId xmlns:a16="http://schemas.microsoft.com/office/drawing/2014/main" id="{CBCF730D-AF6D-47F2-A20A-E4CE49DB57A9}"/>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29</a:t>
            </a:fld>
            <a:endParaRPr lang="nl-BE" dirty="0"/>
          </a:p>
        </p:txBody>
      </p:sp>
      <p:sp>
        <p:nvSpPr>
          <p:cNvPr id="10" name="Tekstvak 9">
            <a:extLst>
              <a:ext uri="{FF2B5EF4-FFF2-40B4-BE49-F238E27FC236}">
                <a16:creationId xmlns:a16="http://schemas.microsoft.com/office/drawing/2014/main" id="{A2B6E2F5-BC2C-4268-AEF0-B32DDCE9443E}"/>
              </a:ext>
            </a:extLst>
          </p:cNvPr>
          <p:cNvSpPr txBox="1"/>
          <p:nvPr/>
        </p:nvSpPr>
        <p:spPr>
          <a:xfrm>
            <a:off x="646892" y="332656"/>
            <a:ext cx="8029564" cy="2027158"/>
          </a:xfrm>
          <a:prstGeom prst="rect">
            <a:avLst/>
          </a:prstGeom>
          <a:noFill/>
        </p:spPr>
        <p:txBody>
          <a:bodyPr wrap="square">
            <a:spAutoFit/>
          </a:bodyPr>
          <a:lstStyle/>
          <a:p>
            <a:pPr lvl="0">
              <a:lnSpc>
                <a:spcPct val="106000"/>
              </a:lnSpc>
            </a:pPr>
            <a:r>
              <a:rPr lang="nl-BE" sz="2000" dirty="0">
                <a:solidFill>
                  <a:srgbClr val="FF0000"/>
                </a:solidFill>
                <a:ea typeface="Calibri" panose="020F0502020204030204" pitchFamily="34" charset="0"/>
                <a:cs typeface="Times New Roman" panose="02020603050405020304" pitchFamily="18" charset="0"/>
              </a:rPr>
              <a:t>De b</a:t>
            </a:r>
            <a:r>
              <a:rPr lang="nl-BE" sz="2000" dirty="0">
                <a:solidFill>
                  <a:srgbClr val="FF0000"/>
                </a:solidFill>
                <a:effectLst/>
                <a:ea typeface="Calibri" panose="020F0502020204030204" pitchFamily="34" charset="0"/>
                <a:cs typeface="Times New Roman" panose="02020603050405020304" pitchFamily="18" charset="0"/>
              </a:rPr>
              <a:t>uis van Eustachius:</a:t>
            </a:r>
          </a:p>
          <a:p>
            <a:pPr lvl="0">
              <a:lnSpc>
                <a:spcPct val="106000"/>
              </a:lnSpc>
            </a:pPr>
            <a:r>
              <a:rPr lang="nl-BE" sz="2000" dirty="0">
                <a:solidFill>
                  <a:srgbClr val="00B050"/>
                </a:solidFill>
                <a:ea typeface="Calibri" panose="020F0502020204030204" pitchFamily="34" charset="0"/>
                <a:cs typeface="Times New Roman" panose="02020603050405020304" pitchFamily="18" charset="0"/>
              </a:rPr>
              <a:t>2022</a:t>
            </a:r>
            <a:endParaRPr lang="nl-BE" sz="2000" dirty="0">
              <a:solidFill>
                <a:srgbClr val="00B050"/>
              </a:solidFill>
              <a:effectLst/>
              <a:ea typeface="Calibri" panose="020F0502020204030204" pitchFamily="34" charset="0"/>
              <a:cs typeface="Times New Roman" panose="02020603050405020304" pitchFamily="18" charset="0"/>
            </a:endParaRP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Verbindt de neus-keelholte met het middenoor.</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Is een gespierde buis.</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Zorgt ervoor dat je een </a:t>
            </a:r>
            <a:r>
              <a:rPr lang="nl-BE" sz="2000" dirty="0" err="1">
                <a:effectLst/>
                <a:ea typeface="Calibri" panose="020F0502020204030204" pitchFamily="34" charset="0"/>
                <a:cs typeface="Times New Roman" panose="02020603050405020304" pitchFamily="18" charset="0"/>
              </a:rPr>
              <a:t>Valsalva</a:t>
            </a:r>
            <a:r>
              <a:rPr lang="nl-BE" sz="2000" dirty="0">
                <a:effectLst/>
                <a:ea typeface="Calibri" panose="020F0502020204030204" pitchFamily="34" charset="0"/>
                <a:cs typeface="Times New Roman" panose="02020603050405020304" pitchFamily="18" charset="0"/>
              </a:rPr>
              <a:t> mag uitvoeren bij het stijgen. </a:t>
            </a:r>
          </a:p>
          <a:p>
            <a:pPr marL="457200" lvl="0" indent="-457200">
              <a:lnSpc>
                <a:spcPct val="106000"/>
              </a:lnSpc>
              <a:buFont typeface="+mj-lt"/>
              <a:buAutoNum type="alphaLcParenR"/>
            </a:pPr>
            <a:r>
              <a:rPr lang="nl-BE" sz="2000" dirty="0">
                <a:effectLst/>
                <a:ea typeface="Calibri" panose="020F0502020204030204" pitchFamily="34" charset="0"/>
                <a:cs typeface="Times New Roman" panose="02020603050405020304" pitchFamily="18" charset="0"/>
              </a:rPr>
              <a:t>Opent </a:t>
            </a:r>
            <a:r>
              <a:rPr lang="nl-BE" sz="2000" dirty="0">
                <a:ea typeface="Calibri" panose="020F0502020204030204" pitchFamily="34" charset="0"/>
                <a:cs typeface="Times New Roman" panose="02020603050405020304" pitchFamily="18" charset="0"/>
              </a:rPr>
              <a:t>zich bij een slikbeweging.</a:t>
            </a:r>
            <a:endParaRPr lang="nl-BE" sz="2000" dirty="0">
              <a:effectLst/>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5DC251D0-5051-EDD9-92B5-05415244D7E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23776" y="2204864"/>
            <a:ext cx="1752680" cy="540000"/>
          </a:xfrm>
          <a:prstGeom prst="rect">
            <a:avLst/>
          </a:prstGeom>
        </p:spPr>
      </p:pic>
      <p:sp>
        <p:nvSpPr>
          <p:cNvPr id="13" name="Tekstvak 12">
            <a:extLst>
              <a:ext uri="{FF2B5EF4-FFF2-40B4-BE49-F238E27FC236}">
                <a16:creationId xmlns:a16="http://schemas.microsoft.com/office/drawing/2014/main" id="{ECB9433B-A604-7449-03BF-AF4AE1DAD6A8}"/>
              </a:ext>
            </a:extLst>
          </p:cNvPr>
          <p:cNvSpPr txBox="1"/>
          <p:nvPr/>
        </p:nvSpPr>
        <p:spPr>
          <a:xfrm>
            <a:off x="646892" y="2996952"/>
            <a:ext cx="8029564"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De uitwendige gehoorgang. Welke stelling(en) is (zijn) correct?</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Na meerdere dagen duiken kan een pijnlijke ontsteking van de uitwendige gehoorgang optreden (otitis externa).</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Bij een ontsteking van de uitwendige gehoorgang treedt vertigo (draaiduizeligheid) op.</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ontsteking van de uitwendige gehoorgang vormt geen absoluut duikverbod.</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Na de duik spoelen en indruppelen van zure druppels helpen bij een ontsteking van de uitwendige gehoorgang.</a:t>
            </a:r>
            <a:endParaRPr lang="nl-BE" sz="2000" dirty="0">
              <a:effectLst/>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B5D5B2DA-6E3D-D4C7-0348-823CFF64211C}"/>
              </a:ext>
            </a:extLst>
          </p:cNvPr>
          <p:cNvPicPr>
            <a:picLocks/>
          </p:cNvPicPr>
          <p:nvPr/>
        </p:nvPicPr>
        <p:blipFill>
          <a:blip r:embed="rId4">
            <a:extLst>
              <a:ext uri="{28A0092B-C50C-407E-A947-70E740481C1C}">
                <a14:useLocalDpi xmlns:a14="http://schemas.microsoft.com/office/drawing/2010/main"/>
              </a:ext>
            </a:extLst>
          </a:blip>
          <a:srcRect/>
          <a:stretch/>
        </p:blipFill>
        <p:spPr>
          <a:xfrm>
            <a:off x="6955122" y="6057613"/>
            <a:ext cx="1727929" cy="540000"/>
          </a:xfrm>
          <a:prstGeom prst="rect">
            <a:avLst/>
          </a:prstGeom>
        </p:spPr>
      </p:pic>
    </p:spTree>
    <p:extLst>
      <p:ext uri="{BB962C8B-B14F-4D97-AF65-F5344CB8AC3E}">
        <p14:creationId xmlns:p14="http://schemas.microsoft.com/office/powerpoint/2010/main" val="16691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2712-755C-D1F0-C315-279C5BDE06C3}"/>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29FF65C1-875B-8DBB-D907-2080429CE3AF}"/>
              </a:ext>
            </a:extLst>
          </p:cNvPr>
          <p:cNvSpPr/>
          <p:nvPr/>
        </p:nvSpPr>
        <p:spPr>
          <a:xfrm>
            <a:off x="269304" y="308843"/>
            <a:ext cx="8856984" cy="2554545"/>
          </a:xfrm>
          <a:prstGeom prst="rect">
            <a:avLst/>
          </a:prstGeom>
        </p:spPr>
        <p:txBody>
          <a:bodyPr wrap="square">
            <a:spAutoFit/>
          </a:bodyPr>
          <a:lstStyle/>
          <a:p>
            <a:r>
              <a:rPr lang="nl-BE" sz="2000" dirty="0">
                <a:solidFill>
                  <a:srgbClr val="FF0000"/>
                </a:solidFill>
              </a:rPr>
              <a:t>Een 4*D van 60 jaar klaagt tijdens de </a:t>
            </a:r>
            <a:r>
              <a:rPr lang="nl-BE" sz="2000" dirty="0" err="1">
                <a:solidFill>
                  <a:srgbClr val="FF0000"/>
                </a:solidFill>
              </a:rPr>
              <a:t>après</a:t>
            </a:r>
            <a:r>
              <a:rPr lang="nl-BE" sz="2000" dirty="0">
                <a:solidFill>
                  <a:srgbClr val="FF0000"/>
                </a:solidFill>
              </a:rPr>
              <a:t>-duik plots van hevige pijn ter hoogte van het borstbeen. Welke volgende bewering(en) is/zijn correct?</a:t>
            </a:r>
          </a:p>
          <a:p>
            <a:r>
              <a:rPr lang="nl-BE" sz="2000" dirty="0">
                <a:solidFill>
                  <a:srgbClr val="00B050"/>
                </a:solidFill>
              </a:rPr>
              <a:t>2024</a:t>
            </a:r>
          </a:p>
          <a:p>
            <a:pPr marL="457200" indent="-457200">
              <a:buFont typeface="+mj-lt"/>
              <a:buAutoNum type="alphaLcParenR"/>
            </a:pPr>
            <a:r>
              <a:rPr lang="nl-BE" sz="2000" dirty="0"/>
              <a:t>Dit is meest waarschijnlijk het gevolg van teveel alcohol.</a:t>
            </a:r>
          </a:p>
          <a:p>
            <a:pPr marL="457200" indent="-457200">
              <a:buFont typeface="+mj-lt"/>
              <a:buAutoNum type="alphaLcParenR"/>
            </a:pPr>
            <a:r>
              <a:rPr lang="nl-BE" sz="2000" dirty="0"/>
              <a:t>Dit is meest waarschijnlijk een hartaanval.</a:t>
            </a:r>
          </a:p>
          <a:p>
            <a:pPr marL="457200" indent="-457200">
              <a:buFont typeface="+mj-lt"/>
              <a:buAutoNum type="alphaLcParenR"/>
            </a:pPr>
            <a:r>
              <a:rPr lang="nl-BE" sz="2000" dirty="0"/>
              <a:t>Dit vereist onmiddellijke alarmering van de hulpdiensten.</a:t>
            </a:r>
          </a:p>
          <a:p>
            <a:pPr marL="457200" indent="-457200">
              <a:buFont typeface="+mj-lt"/>
              <a:buAutoNum type="alphaLcParenR"/>
            </a:pPr>
            <a:r>
              <a:rPr lang="nl-BE" sz="2000" dirty="0"/>
              <a:t>Afwachten tot het spontaan betert en voor de zekerheid zuurstof geven.</a:t>
            </a:r>
          </a:p>
        </p:txBody>
      </p:sp>
      <p:sp>
        <p:nvSpPr>
          <p:cNvPr id="14" name="Tijdelijke aanduiding voor dianummer 2">
            <a:extLst>
              <a:ext uri="{FF2B5EF4-FFF2-40B4-BE49-F238E27FC236}">
                <a16:creationId xmlns:a16="http://schemas.microsoft.com/office/drawing/2014/main" id="{639FAD9B-0485-6DEB-242C-97822FC5813A}"/>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3</a:t>
            </a:fld>
            <a:endParaRPr lang="nl-BE" dirty="0"/>
          </a:p>
        </p:txBody>
      </p:sp>
      <p:sp>
        <p:nvSpPr>
          <p:cNvPr id="15" name="Rechthoek 14">
            <a:extLst>
              <a:ext uri="{FF2B5EF4-FFF2-40B4-BE49-F238E27FC236}">
                <a16:creationId xmlns:a16="http://schemas.microsoft.com/office/drawing/2014/main" id="{09583C8A-689F-7C43-F6B3-27D1E50328AC}"/>
              </a:ext>
            </a:extLst>
          </p:cNvPr>
          <p:cNvSpPr/>
          <p:nvPr/>
        </p:nvSpPr>
        <p:spPr>
          <a:xfrm>
            <a:off x="259261" y="3650248"/>
            <a:ext cx="8416717" cy="1938992"/>
          </a:xfrm>
          <a:prstGeom prst="rect">
            <a:avLst/>
          </a:prstGeom>
        </p:spPr>
        <p:txBody>
          <a:bodyPr wrap="square">
            <a:spAutoFit/>
          </a:bodyPr>
          <a:lstStyle/>
          <a:p>
            <a:r>
              <a:rPr lang="nl-BE" sz="2000" dirty="0">
                <a:solidFill>
                  <a:srgbClr val="FF0000"/>
                </a:solidFill>
              </a:rPr>
              <a:t>Hoofdpijn na een duik kan ontstaan door:</a:t>
            </a:r>
          </a:p>
          <a:p>
            <a:r>
              <a:rPr lang="nl-BE" sz="2000" dirty="0">
                <a:solidFill>
                  <a:srgbClr val="00B050"/>
                </a:solidFill>
              </a:rPr>
              <a:t>2023, 2024</a:t>
            </a:r>
          </a:p>
          <a:p>
            <a:pPr marL="457200" indent="-457200">
              <a:buFont typeface="+mj-lt"/>
              <a:buAutoNum type="alphaLcParenR"/>
            </a:pPr>
            <a:r>
              <a:rPr lang="nl-BE" sz="2000" dirty="0"/>
              <a:t>Skip-</a:t>
            </a:r>
            <a:r>
              <a:rPr lang="nl-BE" sz="2000" dirty="0" err="1"/>
              <a:t>breathing</a:t>
            </a:r>
            <a:r>
              <a:rPr lang="nl-BE" sz="2000" dirty="0"/>
              <a:t>.</a:t>
            </a:r>
          </a:p>
          <a:p>
            <a:pPr marL="457200" indent="-457200">
              <a:buFont typeface="+mj-lt"/>
              <a:buAutoNum type="alphaLcParenR"/>
            </a:pPr>
            <a:r>
              <a:rPr lang="nl-BE" sz="2000" dirty="0"/>
              <a:t>Zuurstofvergiftiging.</a:t>
            </a:r>
          </a:p>
          <a:p>
            <a:pPr marL="457200" indent="-457200">
              <a:buFont typeface="+mj-lt"/>
              <a:buAutoNum type="alphaLcParenR"/>
            </a:pPr>
            <a:r>
              <a:rPr lang="nl-BE" sz="2000" dirty="0"/>
              <a:t>CO</a:t>
            </a:r>
            <a:r>
              <a:rPr lang="nl-BE" sz="2000" baseline="-25000" dirty="0"/>
              <a:t>2</a:t>
            </a:r>
            <a:r>
              <a:rPr lang="nl-BE" sz="2000" dirty="0"/>
              <a:t>-retentie.</a:t>
            </a:r>
          </a:p>
          <a:p>
            <a:pPr marL="457200" indent="-457200">
              <a:buFont typeface="+mj-lt"/>
              <a:buAutoNum type="alphaLcParenR"/>
            </a:pPr>
            <a:r>
              <a:rPr lang="nl-BE" sz="2000" dirty="0"/>
              <a:t>Te spannende </a:t>
            </a:r>
            <a:r>
              <a:rPr lang="nl-BE" sz="2000" dirty="0" err="1"/>
              <a:t>duikkap</a:t>
            </a:r>
            <a:r>
              <a:rPr lang="nl-BE" sz="2000" dirty="0"/>
              <a:t> of duikbril.</a:t>
            </a:r>
          </a:p>
        </p:txBody>
      </p:sp>
      <p:pic>
        <p:nvPicPr>
          <p:cNvPr id="5" name="Afbeelding 4">
            <a:extLst>
              <a:ext uri="{FF2B5EF4-FFF2-40B4-BE49-F238E27FC236}">
                <a16:creationId xmlns:a16="http://schemas.microsoft.com/office/drawing/2014/main" id="{E95DE71F-E297-1F78-8491-D90B7687429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6875338" y="5433093"/>
            <a:ext cx="1727929" cy="540000"/>
          </a:xfrm>
          <a:prstGeom prst="rect">
            <a:avLst/>
          </a:prstGeom>
        </p:spPr>
      </p:pic>
      <p:pic>
        <p:nvPicPr>
          <p:cNvPr id="6" name="Picture 2">
            <a:extLst>
              <a:ext uri="{FF2B5EF4-FFF2-40B4-BE49-F238E27FC236}">
                <a16:creationId xmlns:a16="http://schemas.microsoft.com/office/drawing/2014/main" id="{8BEC7518-D88E-E3A8-276C-F0201495DF1C}"/>
              </a:ext>
            </a:extLst>
          </p:cNvPr>
          <p:cNvPicPr>
            <a:picLocks noChangeArrowheads="1"/>
          </p:cNvPicPr>
          <p:nvPr/>
        </p:nvPicPr>
        <p:blipFill rotWithShape="1">
          <a:blip r:embed="rId4">
            <a:extLst>
              <a:ext uri="{28A0092B-C50C-407E-A947-70E740481C1C}">
                <a14:useLocalDpi xmlns:a14="http://schemas.microsoft.com/office/drawing/2010/main" val="0"/>
              </a:ext>
            </a:extLst>
          </a:blip>
          <a:srcRect l="20004"/>
          <a:stretch/>
        </p:blipFill>
        <p:spPr bwMode="auto">
          <a:xfrm>
            <a:off x="6875339" y="2894630"/>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33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808" y="188640"/>
            <a:ext cx="7992408" cy="1938992"/>
          </a:xfrm>
          <a:prstGeom prst="rect">
            <a:avLst/>
          </a:prstGeom>
        </p:spPr>
        <p:txBody>
          <a:bodyPr wrap="square">
            <a:spAutoFit/>
          </a:bodyPr>
          <a:lstStyle/>
          <a:p>
            <a:r>
              <a:rPr lang="nl-BE" sz="2000" dirty="0">
                <a:solidFill>
                  <a:srgbClr val="FF0000"/>
                </a:solidFill>
              </a:rPr>
              <a:t>Wat zijn de symptomen van een binnenoorbarotrauma (IEBT)?</a:t>
            </a:r>
          </a:p>
          <a:p>
            <a:r>
              <a:rPr lang="nl-BE" sz="2000" dirty="0">
                <a:solidFill>
                  <a:srgbClr val="00B050"/>
                </a:solidFill>
              </a:rPr>
              <a:t>2022</a:t>
            </a:r>
          </a:p>
          <a:p>
            <a:pPr marL="446088" indent="-446088">
              <a:buFont typeface="+mj-lt"/>
              <a:buAutoNum type="alphaLcParenR"/>
            </a:pPr>
            <a:r>
              <a:rPr lang="nl-BE" sz="2000" dirty="0"/>
              <a:t>Evenwichtsstoornissen.</a:t>
            </a:r>
          </a:p>
          <a:p>
            <a:pPr marL="457200" indent="-457200">
              <a:buFont typeface="+mj-lt"/>
              <a:buAutoNum type="alphaLcParenR"/>
            </a:pPr>
            <a:r>
              <a:rPr lang="nl-BE" sz="2000" dirty="0"/>
              <a:t>Oorsuizen (tinnitus).</a:t>
            </a:r>
          </a:p>
          <a:p>
            <a:pPr marL="457200" indent="-457200">
              <a:buFont typeface="+mj-lt"/>
              <a:buAutoNum type="alphaLcParenR"/>
            </a:pPr>
            <a:r>
              <a:rPr lang="nl-BE" sz="2000" dirty="0"/>
              <a:t>Gehoorverlies.</a:t>
            </a:r>
          </a:p>
          <a:p>
            <a:pPr marL="457200" indent="-457200">
              <a:buFont typeface="+mj-lt"/>
              <a:buAutoNum type="alphaLcParenR"/>
            </a:pPr>
            <a:r>
              <a:rPr lang="nl-BE" sz="2000" dirty="0"/>
              <a:t>Bloedverlies via de gehoorgang.</a:t>
            </a:r>
          </a:p>
        </p:txBody>
      </p:sp>
      <p:sp>
        <p:nvSpPr>
          <p:cNvPr id="3" name="Tijdelijke aanduiding voor dianummer 2">
            <a:extLst>
              <a:ext uri="{FF2B5EF4-FFF2-40B4-BE49-F238E27FC236}">
                <a16:creationId xmlns:a16="http://schemas.microsoft.com/office/drawing/2014/main" id="{7590776B-4B4E-4C0E-82FB-A47EAC5B0E48}"/>
              </a:ext>
            </a:extLst>
          </p:cNvPr>
          <p:cNvSpPr>
            <a:spLocks noGrp="1"/>
          </p:cNvSpPr>
          <p:nvPr>
            <p:ph type="sldNum" sz="quarter" idx="12"/>
          </p:nvPr>
        </p:nvSpPr>
        <p:spPr/>
        <p:txBody>
          <a:bodyPr/>
          <a:lstStyle/>
          <a:p>
            <a:fld id="{447806F6-A384-4FD6-A469-B0B4E7E0C083}" type="slidenum">
              <a:rPr lang="nl-BE" smtClean="0"/>
              <a:t>30</a:t>
            </a:fld>
            <a:endParaRPr lang="nl-BE" dirty="0"/>
          </a:p>
        </p:txBody>
      </p:sp>
      <p:pic>
        <p:nvPicPr>
          <p:cNvPr id="10" name="Afbeelding 9">
            <a:extLst>
              <a:ext uri="{FF2B5EF4-FFF2-40B4-BE49-F238E27FC236}">
                <a16:creationId xmlns:a16="http://schemas.microsoft.com/office/drawing/2014/main" id="{C3899F76-1DBD-CF2F-7785-4FC694563CB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75315" y="2127632"/>
            <a:ext cx="1727952" cy="576064"/>
          </a:xfrm>
          <a:prstGeom prst="rect">
            <a:avLst/>
          </a:prstGeom>
        </p:spPr>
      </p:pic>
      <p:sp>
        <p:nvSpPr>
          <p:cNvPr id="15" name="Tekstvak 14">
            <a:extLst>
              <a:ext uri="{FF2B5EF4-FFF2-40B4-BE49-F238E27FC236}">
                <a16:creationId xmlns:a16="http://schemas.microsoft.com/office/drawing/2014/main" id="{7488DF2B-4A11-E631-12BA-7C71DE1C8994}"/>
              </a:ext>
            </a:extLst>
          </p:cNvPr>
          <p:cNvSpPr txBox="1"/>
          <p:nvPr/>
        </p:nvSpPr>
        <p:spPr>
          <a:xfrm>
            <a:off x="683809" y="2780928"/>
            <a:ext cx="7919458"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Welke bewering(en) is/zijn correct met betrekking tot de uitwendige gehoorgang?</a:t>
            </a:r>
            <a:br>
              <a:rPr lang="nl-NL" sz="2000" b="1" dirty="0">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2022, 2023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ontsteking van de uitwendige gehoorgang is zelden pijnlijk.</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ontsteking van de uitwendige gehoorgang betekent duikverbod.</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Zure druppels helpen preventief bij een uitwendige gehoorgangontsteking.</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De oren na het duiken extra spoelen met zout water werkt preventief.</a:t>
            </a:r>
            <a:endParaRPr lang="nl-BE" sz="2000" dirty="0">
              <a:effectLst/>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B0E8BED9-5710-1BF3-BFD7-E5CDADCA6715}"/>
              </a:ext>
            </a:extLst>
          </p:cNvPr>
          <p:cNvPicPr>
            <a:picLocks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948286" y="5791614"/>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5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4D6779B-E370-4E47-A51F-19C10A365915}"/>
              </a:ext>
            </a:extLst>
          </p:cNvPr>
          <p:cNvSpPr>
            <a:spLocks noGrp="1"/>
          </p:cNvSpPr>
          <p:nvPr>
            <p:ph type="sldNum" sz="quarter" idx="12"/>
          </p:nvPr>
        </p:nvSpPr>
        <p:spPr/>
        <p:txBody>
          <a:bodyPr/>
          <a:lstStyle/>
          <a:p>
            <a:fld id="{447806F6-A384-4FD6-A469-B0B4E7E0C083}" type="slidenum">
              <a:rPr lang="nl-BE" smtClean="0"/>
              <a:t>31</a:t>
            </a:fld>
            <a:endParaRPr lang="nl-BE" dirty="0"/>
          </a:p>
        </p:txBody>
      </p:sp>
      <p:sp>
        <p:nvSpPr>
          <p:cNvPr id="6" name="Tekstvak 5">
            <a:extLst>
              <a:ext uri="{FF2B5EF4-FFF2-40B4-BE49-F238E27FC236}">
                <a16:creationId xmlns:a16="http://schemas.microsoft.com/office/drawing/2014/main" id="{2477D2B3-70A3-2FE1-9D11-6E38464B7867}"/>
              </a:ext>
            </a:extLst>
          </p:cNvPr>
          <p:cNvSpPr txBox="1"/>
          <p:nvPr/>
        </p:nvSpPr>
        <p:spPr>
          <a:xfrm>
            <a:off x="683568" y="320675"/>
            <a:ext cx="7920880" cy="3477875"/>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Een duiker ondervindt tijdens het dalen moeite met het klaren van de oren. Na een krachtige </a:t>
            </a:r>
            <a:r>
              <a:rPr lang="nl-NL" sz="2000" dirty="0" err="1">
                <a:solidFill>
                  <a:srgbClr val="FF0000"/>
                </a:solidFill>
                <a:effectLst/>
                <a:ea typeface="Times New Roman" panose="02020603050405020304" pitchFamily="18" charset="0"/>
                <a:cs typeface="Times New Roman" panose="02020603050405020304" pitchFamily="18" charset="0"/>
              </a:rPr>
              <a:t>Valsalva</a:t>
            </a:r>
            <a:r>
              <a:rPr lang="nl-NL" sz="2000" dirty="0">
                <a:solidFill>
                  <a:srgbClr val="FF0000"/>
                </a:solidFill>
                <a:effectLst/>
                <a:ea typeface="Times New Roman" panose="02020603050405020304" pitchFamily="18" charset="0"/>
                <a:cs typeface="Times New Roman" panose="02020603050405020304" pitchFamily="18" charset="0"/>
              </a:rPr>
              <a:t> lukt het dan toch. Hij voelt zich duizelig, maar beslist verder te duiken. De duik gaat naar -25 m voor 30 min. Na de duik heeft hij last van oorsuizen rechts en blijft de duizeligheid in lichte mate aanwezig. Wat is de meest waarschijnlijke oorzaak?</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Aptos" panose="020B0004020202020204" pitchFamily="34" charset="0"/>
              </a:rPr>
              <a:t>2023, 2025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Migraineaanval.</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Binnenoorbarotrauma.</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Longoverdruk.</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Bends.</a:t>
            </a:r>
            <a:endParaRPr lang="nl-BE" sz="2000" dirty="0">
              <a:effectLs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64F83F6-F9F3-CAAE-6C1B-DD2B4CF1BA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76518" y="3140968"/>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15064" y="226383"/>
            <a:ext cx="8113872" cy="2554545"/>
          </a:xfrm>
          <a:prstGeom prst="rect">
            <a:avLst/>
          </a:prstGeom>
        </p:spPr>
        <p:txBody>
          <a:bodyPr wrap="square">
            <a:spAutoFit/>
          </a:bodyPr>
          <a:lstStyle/>
          <a:p>
            <a:r>
              <a:rPr lang="nl-BE" sz="2000" dirty="0">
                <a:solidFill>
                  <a:srgbClr val="FF0000"/>
                </a:solidFill>
              </a:rPr>
              <a:t>Op duikreis krijgt één van je buddy's oorpijn na enkele dagen duiken. Het kan gaan om:</a:t>
            </a:r>
          </a:p>
          <a:p>
            <a:r>
              <a:rPr lang="nl-BE" sz="2000" dirty="0">
                <a:solidFill>
                  <a:srgbClr val="00B050"/>
                </a:solidFill>
              </a:rPr>
              <a:t>2023</a:t>
            </a:r>
          </a:p>
          <a:p>
            <a:pPr marL="457200" indent="-457200">
              <a:buFont typeface="+mj-lt"/>
              <a:buAutoNum type="alphaLcParenR"/>
            </a:pPr>
            <a:r>
              <a:rPr lang="nl-BE" sz="2000" dirty="0"/>
              <a:t>Barotrauma van het middenoor.</a:t>
            </a:r>
          </a:p>
          <a:p>
            <a:pPr marL="457200" indent="-457200">
              <a:buFont typeface="+mj-lt"/>
              <a:buAutoNum type="alphaLcParenR"/>
            </a:pPr>
            <a:r>
              <a:rPr lang="nl-BE" sz="2000" dirty="0"/>
              <a:t>Ontsteking van de huid van de uitwendige gehoorgang (otitis externa).</a:t>
            </a:r>
          </a:p>
          <a:p>
            <a:pPr marL="457200" indent="-457200">
              <a:buFont typeface="+mj-lt"/>
              <a:buAutoNum type="alphaLcParenR"/>
            </a:pPr>
            <a:r>
              <a:rPr lang="nl-BE" sz="2000" dirty="0"/>
              <a:t>Koraalziekte.</a:t>
            </a:r>
          </a:p>
          <a:p>
            <a:pPr marL="457200" indent="-457200">
              <a:buFont typeface="+mj-lt"/>
              <a:buAutoNum type="alphaLcParenR"/>
            </a:pPr>
            <a:r>
              <a:rPr lang="nl-BE" sz="2000" dirty="0"/>
              <a:t>Ontsteking van het middenoor.</a:t>
            </a:r>
          </a:p>
        </p:txBody>
      </p:sp>
      <p:sp>
        <p:nvSpPr>
          <p:cNvPr id="2" name="Tijdelijke aanduiding voor dianummer 1">
            <a:extLst>
              <a:ext uri="{FF2B5EF4-FFF2-40B4-BE49-F238E27FC236}">
                <a16:creationId xmlns:a16="http://schemas.microsoft.com/office/drawing/2014/main" id="{BBA8818C-DB4E-48D0-A33C-9579FB7524FF}"/>
              </a:ext>
            </a:extLst>
          </p:cNvPr>
          <p:cNvSpPr>
            <a:spLocks noGrp="1"/>
          </p:cNvSpPr>
          <p:nvPr>
            <p:ph type="sldNum" sz="quarter" idx="12"/>
          </p:nvPr>
        </p:nvSpPr>
        <p:spPr>
          <a:xfrm>
            <a:off x="3771650" y="6381328"/>
            <a:ext cx="1828800" cy="365125"/>
          </a:xfrm>
        </p:spPr>
        <p:txBody>
          <a:bodyPr/>
          <a:lstStyle/>
          <a:p>
            <a:fld id="{447806F6-A384-4FD6-A469-B0B4E7E0C083}" type="slidenum">
              <a:rPr lang="nl-BE" smtClean="0"/>
              <a:t>32</a:t>
            </a:fld>
            <a:endParaRPr lang="nl-BE" dirty="0"/>
          </a:p>
        </p:txBody>
      </p:sp>
      <p:pic>
        <p:nvPicPr>
          <p:cNvPr id="3" name="Afbeelding 2">
            <a:extLst>
              <a:ext uri="{FF2B5EF4-FFF2-40B4-BE49-F238E27FC236}">
                <a16:creationId xmlns:a16="http://schemas.microsoft.com/office/drawing/2014/main" id="{155F0731-4A77-ACD8-5B21-9A31ABA2962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876256" y="2096912"/>
            <a:ext cx="1752680" cy="540000"/>
          </a:xfrm>
          <a:prstGeom prst="rect">
            <a:avLst/>
          </a:prstGeom>
        </p:spPr>
      </p:pic>
      <p:sp>
        <p:nvSpPr>
          <p:cNvPr id="10" name="Tekstvak 9">
            <a:extLst>
              <a:ext uri="{FF2B5EF4-FFF2-40B4-BE49-F238E27FC236}">
                <a16:creationId xmlns:a16="http://schemas.microsoft.com/office/drawing/2014/main" id="{78295032-E9FC-C35E-D56F-1C24939AC689}"/>
              </a:ext>
            </a:extLst>
          </p:cNvPr>
          <p:cNvSpPr txBox="1"/>
          <p:nvPr/>
        </p:nvSpPr>
        <p:spPr>
          <a:xfrm>
            <a:off x="515064" y="2995205"/>
            <a:ext cx="8113872"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Welke bewering(en) is (zijn) correct met betrekking tot neus en sinussen?</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Pseudo-efedrine neusdruppels zijn aangewezen als je niet kunt klaren.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Uitademen langs de neus bij het duiken vergemakkelijkt het klaren.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reverse blok op een diepte van 20 m is geen probleem.</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Slijm op de achterwand van de keel of </a:t>
            </a:r>
            <a:r>
              <a:rPr lang="nl-BE" sz="2000" dirty="0" err="1">
                <a:effectLst/>
                <a:ea typeface="Calibri" panose="020F0502020204030204" pitchFamily="34" charset="0"/>
                <a:cs typeface="Aptos" panose="020B0004020202020204" pitchFamily="34" charset="0"/>
              </a:rPr>
              <a:t>postnasal</a:t>
            </a:r>
            <a:r>
              <a:rPr lang="nl-BE" sz="2000" dirty="0">
                <a:effectLst/>
                <a:ea typeface="Calibri" panose="020F0502020204030204" pitchFamily="34" charset="0"/>
                <a:cs typeface="Aptos" panose="020B0004020202020204" pitchFamily="34" charset="0"/>
              </a:rPr>
              <a:t> </a:t>
            </a:r>
            <a:r>
              <a:rPr lang="nl-BE" sz="2000" dirty="0" err="1">
                <a:effectLst/>
                <a:ea typeface="Calibri" panose="020F0502020204030204" pitchFamily="34" charset="0"/>
                <a:cs typeface="Aptos" panose="020B0004020202020204" pitchFamily="34" charset="0"/>
              </a:rPr>
              <a:t>drip</a:t>
            </a:r>
            <a:r>
              <a:rPr lang="nl-BE" sz="2000" dirty="0">
                <a:effectLst/>
                <a:ea typeface="Calibri" panose="020F0502020204030204" pitchFamily="34" charset="0"/>
                <a:cs typeface="Aptos" panose="020B0004020202020204" pitchFamily="34" charset="0"/>
              </a:rPr>
              <a:t> kan het gevolg zijn van een verkoudheid.</a:t>
            </a:r>
            <a:endParaRPr lang="nl-BE" sz="2000" dirty="0">
              <a:effectLst/>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D8DFAE6D-1FDD-2CC8-854F-3A412C4542E6}"/>
              </a:ext>
            </a:extLst>
          </p:cNvPr>
          <p:cNvPicPr>
            <a:picLocks noChangeAspect="1"/>
          </p:cNvPicPr>
          <p:nvPr/>
        </p:nvPicPr>
        <p:blipFill>
          <a:blip r:embed="rId4" cstate="screen">
            <a:extLst>
              <a:ext uri="{28A0092B-C50C-407E-A947-70E740481C1C}">
                <a14:useLocalDpi xmlns:a14="http://schemas.microsoft.com/office/drawing/2010/main" val="0"/>
              </a:ext>
            </a:extLst>
          </a:blip>
          <a:srcRect b="-10959"/>
          <a:stretch>
            <a:fillRect/>
          </a:stretch>
        </p:blipFill>
        <p:spPr>
          <a:xfrm>
            <a:off x="6905310" y="6003316"/>
            <a:ext cx="1727952" cy="540000"/>
          </a:xfrm>
          <a:prstGeom prst="rect">
            <a:avLst/>
          </a:prstGeom>
        </p:spPr>
      </p:pic>
    </p:spTree>
    <p:extLst>
      <p:ext uri="{BB962C8B-B14F-4D97-AF65-F5344CB8AC3E}">
        <p14:creationId xmlns:p14="http://schemas.microsoft.com/office/powerpoint/2010/main" val="32072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1">
            <a:extLst>
              <a:ext uri="{FF2B5EF4-FFF2-40B4-BE49-F238E27FC236}">
                <a16:creationId xmlns:a16="http://schemas.microsoft.com/office/drawing/2014/main" id="{B2C0E6FD-0643-48D6-B93A-06FBAC01B59A}"/>
              </a:ext>
            </a:extLst>
          </p:cNvPr>
          <p:cNvSpPr>
            <a:spLocks noGrp="1"/>
          </p:cNvSpPr>
          <p:nvPr>
            <p:ph type="sldNum" sz="quarter" idx="12"/>
          </p:nvPr>
        </p:nvSpPr>
        <p:spPr>
          <a:xfrm>
            <a:off x="3771650" y="6381328"/>
            <a:ext cx="1828800" cy="365125"/>
          </a:xfrm>
        </p:spPr>
        <p:txBody>
          <a:bodyPr/>
          <a:lstStyle/>
          <a:p>
            <a:fld id="{447806F6-A384-4FD6-A469-B0B4E7E0C083}" type="slidenum">
              <a:rPr lang="nl-BE" smtClean="0"/>
              <a:t>33</a:t>
            </a:fld>
            <a:endParaRPr lang="nl-BE" dirty="0"/>
          </a:p>
        </p:txBody>
      </p:sp>
      <p:sp>
        <p:nvSpPr>
          <p:cNvPr id="7" name="Tekstvak 6">
            <a:extLst>
              <a:ext uri="{FF2B5EF4-FFF2-40B4-BE49-F238E27FC236}">
                <a16:creationId xmlns:a16="http://schemas.microsoft.com/office/drawing/2014/main" id="{C0854ED8-82D3-0E76-37E8-1D5690D3EAF3}"/>
              </a:ext>
            </a:extLst>
          </p:cNvPr>
          <p:cNvSpPr txBox="1"/>
          <p:nvPr/>
        </p:nvSpPr>
        <p:spPr>
          <a:xfrm>
            <a:off x="611560" y="260648"/>
            <a:ext cx="7920880" cy="286232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Welke beweringen zijn correct met betrekking tot het oor?</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Bij een </a:t>
            </a:r>
            <a:r>
              <a:rPr lang="nl-BE" sz="2000" dirty="0" err="1">
                <a:effectLst/>
                <a:ea typeface="Calibri" panose="020F0502020204030204" pitchFamily="34" charset="0"/>
                <a:cs typeface="Aptos" panose="020B0004020202020204" pitchFamily="34" charset="0"/>
              </a:rPr>
              <a:t>squeeze</a:t>
            </a:r>
            <a:r>
              <a:rPr lang="nl-BE" sz="2000" dirty="0">
                <a:effectLst/>
                <a:ea typeface="Calibri" panose="020F0502020204030204" pitchFamily="34" charset="0"/>
                <a:cs typeface="Aptos" panose="020B0004020202020204" pitchFamily="34" charset="0"/>
              </a:rPr>
              <a:t> van het middenoor (MO) is er vocht in het MO dat geproduceerd wordt door het MO zelf.</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err="1">
                <a:effectLst/>
                <a:ea typeface="Calibri" panose="020F0502020204030204" pitchFamily="34" charset="0"/>
                <a:cs typeface="Aptos" panose="020B0004020202020204" pitchFamily="34" charset="0"/>
              </a:rPr>
              <a:t>Alternobaar</a:t>
            </a:r>
            <a:r>
              <a:rPr lang="nl-BE" sz="2000" dirty="0">
                <a:effectLst/>
                <a:ea typeface="Calibri" panose="020F0502020204030204" pitchFamily="34" charset="0"/>
                <a:cs typeface="Aptos" panose="020B0004020202020204" pitchFamily="34" charset="0"/>
              </a:rPr>
              <a:t> vertigo is storend en kan voor problemen zorgen.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binnenoorbarotrauma kan niet optreden bij te krachtig snuiten.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Wanneer je je oren klaart door middel van een slikbeweging mag je niet stijgen.</a:t>
            </a:r>
            <a:endParaRPr lang="nl-BE" sz="2000" dirty="0">
              <a:effectLst/>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7561F93F-912B-F6A4-5E95-EAF4FC11B0AD}"/>
              </a:ext>
            </a:extLst>
          </p:cNvPr>
          <p:cNvPicPr>
            <a:picLocks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804511" y="2852936"/>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a:extLst>
              <a:ext uri="{FF2B5EF4-FFF2-40B4-BE49-F238E27FC236}">
                <a16:creationId xmlns:a16="http://schemas.microsoft.com/office/drawing/2014/main" id="{AAD3CA44-C850-09C2-E49E-0A62A568E6CE}"/>
              </a:ext>
            </a:extLst>
          </p:cNvPr>
          <p:cNvSpPr txBox="1"/>
          <p:nvPr/>
        </p:nvSpPr>
        <p:spPr>
          <a:xfrm>
            <a:off x="683568" y="3789040"/>
            <a:ext cx="7920880" cy="2001766"/>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Bloederig vocht uit het oor (</a:t>
            </a:r>
            <a:r>
              <a:rPr lang="nl-NL" sz="2000" dirty="0" err="1">
                <a:solidFill>
                  <a:srgbClr val="FF0000"/>
                </a:solidFill>
                <a:effectLst/>
                <a:ea typeface="Times New Roman" panose="02020603050405020304" pitchFamily="18" charset="0"/>
                <a:cs typeface="Aptos" panose="020B0004020202020204" pitchFamily="34" charset="0"/>
              </a:rPr>
              <a:t>otorhaghie</a:t>
            </a:r>
            <a:r>
              <a:rPr lang="nl-NL" sz="2000" dirty="0">
                <a:solidFill>
                  <a:srgbClr val="FF0000"/>
                </a:solidFill>
                <a:effectLst/>
                <a:ea typeface="Times New Roman" panose="02020603050405020304" pitchFamily="18" charset="0"/>
                <a:cs typeface="Aptos" panose="020B0004020202020204" pitchFamily="34" charset="0"/>
              </a:rPr>
              <a:t>) kan optreden bij:</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fontAlgn="base">
              <a:lnSpc>
                <a:spcPct val="107000"/>
              </a:lnSpc>
              <a:buFont typeface="+mj-lt"/>
              <a:buAutoNum type="alphaLcParenR"/>
            </a:pPr>
            <a:r>
              <a:rPr lang="nl-BE" sz="2000" kern="100" dirty="0">
                <a:solidFill>
                  <a:srgbClr val="000000"/>
                </a:solidFill>
                <a:effectLst/>
                <a:ea typeface="Aptos" panose="020B0004020202020204" pitchFamily="34" charset="0"/>
                <a:cs typeface="Aptos" panose="020B0004020202020204" pitchFamily="34" charset="0"/>
              </a:rPr>
              <a:t>Een trommelvlies perforatie na moeilijk klaren;</a:t>
            </a:r>
            <a:endParaRPr lang="nl-BE" sz="2000" kern="100" dirty="0">
              <a:effectLst/>
              <a:ea typeface="Aptos" panose="020B0004020202020204" pitchFamily="34" charset="0"/>
              <a:cs typeface="Times New Roman" panose="02020603050405020304" pitchFamily="18" charset="0"/>
            </a:endParaRPr>
          </a:p>
          <a:p>
            <a:pPr marL="285750" indent="-285750" fontAlgn="base">
              <a:lnSpc>
                <a:spcPct val="107000"/>
              </a:lnSpc>
              <a:buFont typeface="+mj-lt"/>
              <a:buAutoNum type="alphaLcParenR"/>
            </a:pPr>
            <a:r>
              <a:rPr lang="nl-BE" sz="2000" kern="100" dirty="0">
                <a:solidFill>
                  <a:srgbClr val="000000"/>
                </a:solidFill>
                <a:effectLst/>
                <a:ea typeface="Aptos" panose="020B0004020202020204" pitchFamily="34" charset="0"/>
                <a:cs typeface="Aptos" panose="020B0004020202020204" pitchFamily="34" charset="0"/>
              </a:rPr>
              <a:t>Een decompressie ongeval van het oor;</a:t>
            </a:r>
            <a:endParaRPr lang="nl-BE" sz="2000" kern="100" dirty="0">
              <a:effectLst/>
              <a:ea typeface="Aptos" panose="020B0004020202020204" pitchFamily="34" charset="0"/>
              <a:cs typeface="Times New Roman" panose="02020603050405020304" pitchFamily="18" charset="0"/>
            </a:endParaRPr>
          </a:p>
          <a:p>
            <a:pPr marL="285750" indent="-285750" fontAlgn="base">
              <a:lnSpc>
                <a:spcPct val="107000"/>
              </a:lnSpc>
              <a:buFont typeface="+mj-lt"/>
              <a:buAutoNum type="alphaLcParenR"/>
            </a:pPr>
            <a:r>
              <a:rPr lang="nl-BE" sz="2000" kern="100" dirty="0">
                <a:solidFill>
                  <a:srgbClr val="000000"/>
                </a:solidFill>
                <a:effectLst/>
                <a:ea typeface="Aptos" panose="020B0004020202020204" pitchFamily="34" charset="0"/>
                <a:cs typeface="Aptos" panose="020B0004020202020204" pitchFamily="34" charset="0"/>
              </a:rPr>
              <a:t>Extreem krachtig klaren;</a:t>
            </a:r>
            <a:endParaRPr lang="nl-BE" sz="2000" kern="100" dirty="0">
              <a:effectLst/>
              <a:ea typeface="Aptos" panose="020B0004020202020204" pitchFamily="34" charset="0"/>
              <a:cs typeface="Times New Roman" panose="02020603050405020304" pitchFamily="18" charset="0"/>
            </a:endParaRPr>
          </a:p>
          <a:p>
            <a:pPr marL="285750" indent="-285750" fontAlgn="base">
              <a:lnSpc>
                <a:spcPct val="107000"/>
              </a:lnSpc>
              <a:spcAft>
                <a:spcPts val="800"/>
              </a:spcAft>
              <a:buFont typeface="+mj-lt"/>
              <a:buAutoNum type="alphaLcParenR"/>
            </a:pPr>
            <a:r>
              <a:rPr lang="nl-BE" sz="2000" kern="100" dirty="0">
                <a:solidFill>
                  <a:srgbClr val="000000"/>
                </a:solidFill>
                <a:effectLst/>
                <a:ea typeface="Aptos" panose="020B0004020202020204" pitchFamily="34" charset="0"/>
                <a:cs typeface="Aptos" panose="020B0004020202020204" pitchFamily="34" charset="0"/>
              </a:rPr>
              <a:t>Te snel dalen.</a:t>
            </a:r>
            <a:endParaRPr lang="nl-BE" sz="2000" kern="100" dirty="0">
              <a:effectLst/>
              <a:ea typeface="Aptos" panose="020B000402020202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5CB57FA-A500-5E98-CDDD-71E7060A2407}"/>
              </a:ext>
            </a:extLst>
          </p:cNvPr>
          <p:cNvPicPr>
            <a:picLocks/>
          </p:cNvPicPr>
          <p:nvPr/>
        </p:nvPicPr>
        <p:blipFill>
          <a:blip r:embed="rId4">
            <a:extLst>
              <a:ext uri="{28A0092B-C50C-407E-A947-70E740481C1C}">
                <a14:useLocalDpi xmlns:a14="http://schemas.microsoft.com/office/drawing/2010/main"/>
              </a:ext>
            </a:extLst>
          </a:blip>
          <a:srcRect/>
          <a:stretch/>
        </p:blipFill>
        <p:spPr>
          <a:xfrm>
            <a:off x="6876519" y="5625304"/>
            <a:ext cx="1727929" cy="540000"/>
          </a:xfrm>
          <a:prstGeom prst="rect">
            <a:avLst/>
          </a:prstGeom>
        </p:spPr>
      </p:pic>
    </p:spTree>
    <p:extLst>
      <p:ext uri="{BB962C8B-B14F-4D97-AF65-F5344CB8AC3E}">
        <p14:creationId xmlns:p14="http://schemas.microsoft.com/office/powerpoint/2010/main" val="2584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D63A5E3-8CAE-AD59-4D0E-2B441477103E}"/>
              </a:ext>
            </a:extLst>
          </p:cNvPr>
          <p:cNvSpPr>
            <a:spLocks noGrp="1"/>
          </p:cNvSpPr>
          <p:nvPr>
            <p:ph type="sldNum" sz="quarter" idx="12"/>
          </p:nvPr>
        </p:nvSpPr>
        <p:spPr/>
        <p:txBody>
          <a:bodyPr/>
          <a:lstStyle/>
          <a:p>
            <a:fld id="{447806F6-A384-4FD6-A469-B0B4E7E0C083}" type="slidenum">
              <a:rPr lang="nl-BE" smtClean="0"/>
              <a:t>34</a:t>
            </a:fld>
            <a:endParaRPr lang="nl-BE" dirty="0"/>
          </a:p>
        </p:txBody>
      </p:sp>
      <p:sp>
        <p:nvSpPr>
          <p:cNvPr id="3" name="Tekstvak 2">
            <a:extLst>
              <a:ext uri="{FF2B5EF4-FFF2-40B4-BE49-F238E27FC236}">
                <a16:creationId xmlns:a16="http://schemas.microsoft.com/office/drawing/2014/main" id="{22355242-94A9-3B4A-B381-EA673E14D071}"/>
              </a:ext>
            </a:extLst>
          </p:cNvPr>
          <p:cNvSpPr txBox="1"/>
          <p:nvPr/>
        </p:nvSpPr>
        <p:spPr>
          <a:xfrm>
            <a:off x="596671" y="404664"/>
            <a:ext cx="7848872"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Op duikreis krijgt één van je buddy’s oorpijn na enkele dagen duiken. Het kan gaan om:</a:t>
            </a:r>
          </a:p>
          <a:p>
            <a:pPr lvl="0" hangingPunct="0"/>
            <a:r>
              <a:rPr lang="nl-NL" sz="2000" dirty="0">
                <a:solidFill>
                  <a:srgbClr val="00B050"/>
                </a:solidFill>
                <a:ea typeface="Times New Roman" panose="02020603050405020304" pitchFamily="18" charset="0"/>
                <a:cs typeface="Times New Roman" panose="02020603050405020304" pitchFamily="18" charset="0"/>
              </a:rPr>
              <a:t>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Barotrauma van het middenoor.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Ontsteking van de huid van de gehoorgang (otitis externa).</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BE" sz="2000" dirty="0">
                <a:effectLst/>
                <a:ea typeface="Times New Roman" panose="02020603050405020304" pitchFamily="18" charset="0"/>
                <a:cs typeface="Times New Roman" panose="02020603050405020304" pitchFamily="18" charset="0"/>
              </a:rPr>
              <a:t>Koraalziekte</a:t>
            </a: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0ntsteking van het middenoor.</a:t>
            </a:r>
            <a:endParaRPr lang="nl-BE" sz="2000" dirty="0">
              <a:effectLst/>
              <a:ea typeface="Times New Roman" panose="02020603050405020304" pitchFamily="18" charset="0"/>
              <a:cs typeface="Times New Roman" panose="02020603050405020304" pitchFamily="18" charset="0"/>
            </a:endParaRPr>
          </a:p>
        </p:txBody>
      </p:sp>
      <p:pic>
        <p:nvPicPr>
          <p:cNvPr id="4" name="Afbeelding 3">
            <a:extLst>
              <a:ext uri="{FF2B5EF4-FFF2-40B4-BE49-F238E27FC236}">
                <a16:creationId xmlns:a16="http://schemas.microsoft.com/office/drawing/2014/main" id="{A9C5FB66-7154-B865-28E8-116401AB37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94649" y="2348880"/>
            <a:ext cx="1752680" cy="495412"/>
          </a:xfrm>
          <a:prstGeom prst="rect">
            <a:avLst/>
          </a:prstGeom>
        </p:spPr>
      </p:pic>
      <p:sp>
        <p:nvSpPr>
          <p:cNvPr id="5" name="Rechthoek 4"/>
          <p:cNvSpPr/>
          <p:nvPr/>
        </p:nvSpPr>
        <p:spPr>
          <a:xfrm>
            <a:off x="596671" y="3068960"/>
            <a:ext cx="7848872" cy="3231654"/>
          </a:xfrm>
          <a:prstGeom prst="rect">
            <a:avLst/>
          </a:prstGeom>
        </p:spPr>
        <p:txBody>
          <a:bodyPr wrap="square">
            <a:spAutoFit/>
          </a:bodyPr>
          <a:lstStyle/>
          <a:p>
            <a:r>
              <a:rPr lang="nl-BE" sz="2000" dirty="0">
                <a:solidFill>
                  <a:srgbClr val="FF0000"/>
                </a:solidFill>
              </a:rPr>
              <a:t>Na een trommelvliesscheur krijgt een duiker tijdelijk duikverbod. Welke bewering(en) is/zijn juist?</a:t>
            </a:r>
          </a:p>
          <a:p>
            <a:r>
              <a:rPr lang="nl-BE" sz="2000" dirty="0">
                <a:solidFill>
                  <a:srgbClr val="00B050"/>
                </a:solidFill>
              </a:rPr>
              <a:t>2023-2025</a:t>
            </a:r>
          </a:p>
          <a:p>
            <a:pPr marL="457200" indent="-457200">
              <a:buFont typeface="+mj-lt"/>
              <a:buAutoNum type="alphaLcParenR"/>
            </a:pPr>
            <a:r>
              <a:rPr lang="nl-BE" sz="2000" dirty="0"/>
              <a:t>Duiken met trommelvliesscheur kan leiden tot infectie van het middenoor.</a:t>
            </a:r>
          </a:p>
          <a:p>
            <a:pPr marL="457200" indent="-457200">
              <a:buFont typeface="+mj-lt"/>
              <a:buAutoNum type="alphaLcParenR"/>
            </a:pPr>
            <a:r>
              <a:rPr lang="nl-BE" sz="2000" dirty="0"/>
              <a:t>Duiken met trommelvliesscheur geeft risico op evenwichtsstoornissen.</a:t>
            </a:r>
          </a:p>
          <a:p>
            <a:pPr marL="457200" indent="-457200">
              <a:buFont typeface="+mj-lt"/>
              <a:buAutoNum type="alphaLcParenR"/>
            </a:pPr>
            <a:r>
              <a:rPr lang="nl-BE" sz="2000" dirty="0"/>
              <a:t>Duikverbod tot heling van de scheur vastgesteld door een arts.</a:t>
            </a:r>
          </a:p>
          <a:p>
            <a:pPr marL="457200" indent="-457200">
              <a:buFont typeface="+mj-lt"/>
              <a:buAutoNum type="alphaLcParenR"/>
            </a:pPr>
            <a:r>
              <a:rPr lang="nl-BE" sz="2000" dirty="0"/>
              <a:t>Duikverbod gedurende 3 dagen.</a:t>
            </a:r>
          </a:p>
          <a:p>
            <a:endParaRPr lang="nl-BE" sz="2400" dirty="0"/>
          </a:p>
        </p:txBody>
      </p:sp>
      <p:pic>
        <p:nvPicPr>
          <p:cNvPr id="7" name="Afbeelding 6">
            <a:extLst>
              <a:ext uri="{FF2B5EF4-FFF2-40B4-BE49-F238E27FC236}">
                <a16:creationId xmlns:a16="http://schemas.microsoft.com/office/drawing/2014/main" id="{7827C43A-AF10-8A4E-B585-D065EB30D3A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20829" y="5724550"/>
            <a:ext cx="1727952" cy="576064"/>
          </a:xfrm>
          <a:prstGeom prst="rect">
            <a:avLst/>
          </a:prstGeom>
        </p:spPr>
      </p:pic>
    </p:spTree>
    <p:extLst>
      <p:ext uri="{BB962C8B-B14F-4D97-AF65-F5344CB8AC3E}">
        <p14:creationId xmlns:p14="http://schemas.microsoft.com/office/powerpoint/2010/main" val="387089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D2E84D5-F691-4EF7-D013-6F461DC64F88}"/>
              </a:ext>
            </a:extLst>
          </p:cNvPr>
          <p:cNvSpPr>
            <a:spLocks noGrp="1"/>
          </p:cNvSpPr>
          <p:nvPr>
            <p:ph type="sldNum" sz="quarter" idx="12"/>
          </p:nvPr>
        </p:nvSpPr>
        <p:spPr/>
        <p:txBody>
          <a:bodyPr/>
          <a:lstStyle/>
          <a:p>
            <a:fld id="{447806F6-A384-4FD6-A469-B0B4E7E0C083}" type="slidenum">
              <a:rPr lang="nl-BE" smtClean="0"/>
              <a:t>35</a:t>
            </a:fld>
            <a:endParaRPr lang="nl-BE" dirty="0"/>
          </a:p>
        </p:txBody>
      </p:sp>
      <p:sp>
        <p:nvSpPr>
          <p:cNvPr id="4" name="Tekstvak 3">
            <a:extLst>
              <a:ext uri="{FF2B5EF4-FFF2-40B4-BE49-F238E27FC236}">
                <a16:creationId xmlns:a16="http://schemas.microsoft.com/office/drawing/2014/main" id="{A1BDD2B8-EB95-C4A3-56BF-D38EFA250B72}"/>
              </a:ext>
            </a:extLst>
          </p:cNvPr>
          <p:cNvSpPr txBox="1"/>
          <p:nvPr/>
        </p:nvSpPr>
        <p:spPr>
          <a:xfrm>
            <a:off x="647564" y="692696"/>
            <a:ext cx="7848872"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Gehoorvermindering na een duik kan het gevolg zijn van:</a:t>
            </a:r>
          </a:p>
          <a:p>
            <a:pPr lvl="0" hangingPunct="0"/>
            <a:r>
              <a:rPr lang="nl-NL" sz="2000" dirty="0">
                <a:solidFill>
                  <a:srgbClr val="00B050"/>
                </a:solidFill>
                <a:ea typeface="Times New Roman" panose="02020603050405020304" pitchFamily="18" charset="0"/>
                <a:cs typeface="Times New Roman" panose="02020603050405020304" pitchFamily="18" charset="0"/>
              </a:rPr>
              <a:t>2024-2025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Een barotrauma van het binnenoor.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Een barotrauma van het middenoor.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Een barotrauma van de voorhoofdssinus.</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Een prop oorsmeer die de gehoorgang verstopt.</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39EC52D6-9A54-0594-356E-8DBAEAB35760}"/>
              </a:ext>
            </a:extLst>
          </p:cNvPr>
          <p:cNvSpPr txBox="1"/>
          <p:nvPr/>
        </p:nvSpPr>
        <p:spPr>
          <a:xfrm>
            <a:off x="647564" y="3573016"/>
            <a:ext cx="7848872"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Op duikreis krijgt één van je buddy’s oorpijn na enkele dagen duiken. Het kan gaan om:</a:t>
            </a:r>
          </a:p>
          <a:p>
            <a:pPr lvl="0" hangingPunct="0"/>
            <a:r>
              <a:rPr lang="nl-NL" sz="2000" dirty="0">
                <a:solidFill>
                  <a:srgbClr val="00B050"/>
                </a:solidFill>
                <a:ea typeface="Times New Roman" panose="02020603050405020304" pitchFamily="18" charset="0"/>
                <a:cs typeface="Times New Roman" panose="02020603050405020304" pitchFamily="18" charset="0"/>
              </a:rPr>
              <a:t>2023-2024</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Barotrauma van het middenoor.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Ontsteking van de huid van de gehoorgang (otitis externa).</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Hersenvliesontsteking.</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0ntsteking van het middenoor.</a:t>
            </a:r>
            <a:endParaRPr lang="nl-BE" sz="2000" dirty="0">
              <a:effectLst/>
              <a:ea typeface="Times New Roman" panose="02020603050405020304" pitchFamily="18" charset="0"/>
              <a:cs typeface="Times New Roman" panose="02020603050405020304" pitchFamily="18" charset="0"/>
            </a:endParaRPr>
          </a:p>
        </p:txBody>
      </p:sp>
      <p:pic>
        <p:nvPicPr>
          <p:cNvPr id="7" name="Afbeelding 6">
            <a:extLst>
              <a:ext uri="{FF2B5EF4-FFF2-40B4-BE49-F238E27FC236}">
                <a16:creationId xmlns:a16="http://schemas.microsoft.com/office/drawing/2014/main" id="{2D2597E3-C8B4-5873-6F80-B51B46CFAB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76243" y="2780928"/>
            <a:ext cx="1752680" cy="495412"/>
          </a:xfrm>
          <a:prstGeom prst="rect">
            <a:avLst/>
          </a:prstGeom>
        </p:spPr>
      </p:pic>
      <p:pic>
        <p:nvPicPr>
          <p:cNvPr id="8" name="Afbeelding 7">
            <a:extLst>
              <a:ext uri="{FF2B5EF4-FFF2-40B4-BE49-F238E27FC236}">
                <a16:creationId xmlns:a16="http://schemas.microsoft.com/office/drawing/2014/main" id="{192F5BE5-D578-61B2-20C5-D01618C34F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94649" y="5725186"/>
            <a:ext cx="1752680" cy="495412"/>
          </a:xfrm>
          <a:prstGeom prst="rect">
            <a:avLst/>
          </a:prstGeom>
        </p:spPr>
      </p:pic>
    </p:spTree>
    <p:extLst>
      <p:ext uri="{BB962C8B-B14F-4D97-AF65-F5344CB8AC3E}">
        <p14:creationId xmlns:p14="http://schemas.microsoft.com/office/powerpoint/2010/main" val="2107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983DE78-3D16-4005-9771-D13E0F5A9377}"/>
              </a:ext>
            </a:extLst>
          </p:cNvPr>
          <p:cNvSpPr>
            <a:spLocks noGrp="1"/>
          </p:cNvSpPr>
          <p:nvPr>
            <p:ph type="sldNum" sz="quarter" idx="12"/>
          </p:nvPr>
        </p:nvSpPr>
        <p:spPr/>
        <p:txBody>
          <a:bodyPr/>
          <a:lstStyle/>
          <a:p>
            <a:fld id="{447806F6-A384-4FD6-A469-B0B4E7E0C083}" type="slidenum">
              <a:rPr lang="nl-BE" smtClean="0"/>
              <a:t>36</a:t>
            </a:fld>
            <a:endParaRPr lang="nl-BE" dirty="0"/>
          </a:p>
        </p:txBody>
      </p:sp>
      <p:sp>
        <p:nvSpPr>
          <p:cNvPr id="3" name="Rechthoek 2">
            <a:extLst>
              <a:ext uri="{FF2B5EF4-FFF2-40B4-BE49-F238E27FC236}">
                <a16:creationId xmlns:a16="http://schemas.microsoft.com/office/drawing/2014/main" id="{80AC5857-616D-4110-8A7D-4E762C5CE549}"/>
              </a:ext>
            </a:extLst>
          </p:cNvPr>
          <p:cNvSpPr/>
          <p:nvPr/>
        </p:nvSpPr>
        <p:spPr>
          <a:xfrm>
            <a:off x="647564" y="620688"/>
            <a:ext cx="7848872"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Je duikmaat klaagt 30 minuten na de duik nog steeds van duizeligheid en oorsuizen.</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Je stelt voor 24 uur af te wachten.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Je geeft 100% </a:t>
            </a:r>
            <a:r>
              <a:rPr lang="nl-NL" sz="2000" dirty="0" err="1">
                <a:ea typeface="Times New Roman" panose="02020603050405020304" pitchFamily="18" charset="0"/>
                <a:cs typeface="Times New Roman" panose="02020603050405020304" pitchFamily="18" charset="0"/>
              </a:rPr>
              <a:t>normobare</a:t>
            </a:r>
            <a:r>
              <a:rPr lang="nl-NL" sz="2000" dirty="0">
                <a:ea typeface="Times New Roman" panose="02020603050405020304" pitchFamily="18" charset="0"/>
                <a:cs typeface="Times New Roman" panose="02020603050405020304" pitchFamily="18" charset="0"/>
              </a:rPr>
              <a:t> zuurstof.</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Je geeft de raad onmiddellijk medisch advies te zoeken.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Je geeft oordruppels.</a:t>
            </a:r>
            <a:endParaRPr lang="nl-BE" sz="2000" dirty="0">
              <a:effectLst/>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D7A0E9DD-A91A-4FE3-90A1-B4FD66123226}"/>
              </a:ext>
            </a:extLst>
          </p:cNvPr>
          <p:cNvSpPr/>
          <p:nvPr/>
        </p:nvSpPr>
        <p:spPr>
          <a:xfrm>
            <a:off x="647564" y="4053227"/>
            <a:ext cx="7848872"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Pijn in het voorhoofd die optreedt bij het dalen kan wijzen op:</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Luchtbellen in de sinussen.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Decompressieziekte.</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Barotrauma van de voorhoofdssinus.</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Overdruk in het masker.</a:t>
            </a:r>
            <a:endParaRPr lang="nl-BE" sz="2000" dirty="0">
              <a:effectLst/>
              <a:ea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67D6A826-07CB-40A1-B9E6-0AC92465F605}"/>
              </a:ext>
            </a:extLst>
          </p:cNvPr>
          <p:cNvPicPr>
            <a:picLocks noChangeArrowheads="1"/>
          </p:cNvPicPr>
          <p:nvPr/>
        </p:nvPicPr>
        <p:blipFill rotWithShape="1">
          <a:blip r:embed="rId2">
            <a:extLst>
              <a:ext uri="{28A0092B-C50C-407E-A947-70E740481C1C}">
                <a14:useLocalDpi xmlns:a14="http://schemas.microsoft.com/office/drawing/2010/main" val="0"/>
              </a:ext>
            </a:extLst>
          </a:blip>
          <a:srcRect l="20004"/>
          <a:stretch/>
        </p:blipFill>
        <p:spPr bwMode="auto">
          <a:xfrm>
            <a:off x="6768508" y="2920342"/>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D823C3C5-637F-4D97-9661-F72CACBF92E9}"/>
              </a:ext>
            </a:extLst>
          </p:cNvPr>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8508" y="5812210"/>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6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DA44A24-C649-4AE0-93B8-5FEF87667194}"/>
              </a:ext>
            </a:extLst>
          </p:cNvPr>
          <p:cNvSpPr>
            <a:spLocks noGrp="1"/>
          </p:cNvSpPr>
          <p:nvPr>
            <p:ph type="sldNum" sz="quarter" idx="12"/>
          </p:nvPr>
        </p:nvSpPr>
        <p:spPr/>
        <p:txBody>
          <a:bodyPr/>
          <a:lstStyle/>
          <a:p>
            <a:fld id="{447806F6-A384-4FD6-A469-B0B4E7E0C083}" type="slidenum">
              <a:rPr lang="nl-BE" smtClean="0"/>
              <a:t>37</a:t>
            </a:fld>
            <a:endParaRPr lang="nl-BE" dirty="0"/>
          </a:p>
        </p:txBody>
      </p:sp>
      <p:sp>
        <p:nvSpPr>
          <p:cNvPr id="3" name="Rechthoek 2">
            <a:extLst>
              <a:ext uri="{FF2B5EF4-FFF2-40B4-BE49-F238E27FC236}">
                <a16:creationId xmlns:a16="http://schemas.microsoft.com/office/drawing/2014/main" id="{464CC415-9965-4E4F-8010-4DAE8722DBDE}"/>
              </a:ext>
            </a:extLst>
          </p:cNvPr>
          <p:cNvSpPr/>
          <p:nvPr/>
        </p:nvSpPr>
        <p:spPr>
          <a:xfrm>
            <a:off x="611560" y="332656"/>
            <a:ext cx="7992888" cy="2723823"/>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Arial" panose="020B0604020202020204" pitchFamily="34" charset="0"/>
                <a:cs typeface="Times New Roman" panose="02020603050405020304" pitchFamily="18" charset="0"/>
              </a:rPr>
              <a:t>Neus en sinussen:</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Arial" panose="020B0604020202020204" pitchFamily="34" charset="0"/>
                <a:cs typeface="Times New Roman" panose="02020603050405020304" pitchFamily="18" charset="0"/>
              </a:rPr>
              <a:t>Een uitgesproken scheef neustussenschot beïnvloedt het klaren van de oren.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Arial" panose="020B0604020202020204" pitchFamily="34" charset="0"/>
                <a:cs typeface="Times New Roman" panose="02020603050405020304" pitchFamily="18" charset="0"/>
              </a:rPr>
              <a:t>Bloed in je masker op het einde van de duik heeft niets te maken met </a:t>
            </a:r>
            <a:r>
              <a:rPr lang="nl-NL" sz="2000" dirty="0" err="1">
                <a:ea typeface="Arial" panose="020B0604020202020204" pitchFamily="34" charset="0"/>
                <a:cs typeface="Times New Roman" panose="02020603050405020304" pitchFamily="18" charset="0"/>
              </a:rPr>
              <a:t>maskersqueeze</a:t>
            </a:r>
            <a:r>
              <a:rPr lang="nl-NL" sz="2000" dirty="0">
                <a:ea typeface="Arial" panose="020B0604020202020204" pitchFamily="34" charset="0"/>
                <a:cs typeface="Times New Roman" panose="02020603050405020304" pitchFamily="18" charset="0"/>
              </a:rPr>
              <a:t>.</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Arial" panose="020B0604020202020204" pitchFamily="34" charset="0"/>
                <a:cs typeface="Times New Roman" panose="02020603050405020304" pitchFamily="18" charset="0"/>
              </a:rPr>
              <a:t>Bij een verstopte neus klaar je minder vlot.</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Arial" panose="020B0604020202020204" pitchFamily="34" charset="0"/>
                <a:cs typeface="Times New Roman" panose="02020603050405020304" pitchFamily="18" charset="0"/>
              </a:rPr>
              <a:t>Klaren met een kleine neus is eenvoudiger en makkelijker.</a:t>
            </a:r>
            <a:endParaRPr lang="nl-BE" sz="2000" dirty="0">
              <a:ea typeface="Times New Roman" panose="02020603050405020304" pitchFamily="18" charset="0"/>
              <a:cs typeface="Times New Roman" panose="02020603050405020304" pitchFamily="18" charset="0"/>
            </a:endParaRPr>
          </a:p>
          <a:p>
            <a:pPr hangingPunct="0">
              <a:spcAft>
                <a:spcPts val="0"/>
              </a:spcAft>
            </a:pPr>
            <a:r>
              <a:rPr lang="nl-NL" sz="1100" dirty="0">
                <a:latin typeface="Calibri" panose="020F0502020204030204" pitchFamily="34" charset="0"/>
                <a:ea typeface="Times New Roman" panose="02020603050405020304" pitchFamily="18" charset="0"/>
                <a:cs typeface="Times New Roman" panose="02020603050405020304" pitchFamily="18" charset="0"/>
              </a:rPr>
              <a:t> </a:t>
            </a:r>
            <a:endParaRPr lang="nl-BE"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686A7147-BB7C-46E0-839E-8A2566CF2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2"/>
          <a:stretch/>
        </p:blipFill>
        <p:spPr bwMode="auto">
          <a:xfrm>
            <a:off x="6876494" y="3020983"/>
            <a:ext cx="1727954" cy="5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a:extLst>
              <a:ext uri="{FF2B5EF4-FFF2-40B4-BE49-F238E27FC236}">
                <a16:creationId xmlns:a16="http://schemas.microsoft.com/office/drawing/2014/main" id="{7F3AFC17-A61F-4566-8949-98FD2FFA74F4}"/>
              </a:ext>
            </a:extLst>
          </p:cNvPr>
          <p:cNvSpPr/>
          <p:nvPr/>
        </p:nvSpPr>
        <p:spPr>
          <a:xfrm>
            <a:off x="611560" y="3789040"/>
            <a:ext cx="7992888"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Een barotrauma van het oor kan optreden als gevolg van:</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Obstructie door een slijmprop ter hoogte van de buis van Eustachius bij verkoudheid.</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Een te spannende duikkap.</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Astma.</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Te laat klaren.</a:t>
            </a:r>
            <a:endParaRPr lang="nl-BE" sz="2000" dirty="0">
              <a:effectLst/>
              <a:ea typeface="Times New Roman" panose="02020603050405020304" pitchFamily="18" charset="0"/>
              <a:cs typeface="Times New Roman" panose="02020603050405020304" pitchFamily="18" charset="0"/>
            </a:endParaRPr>
          </a:p>
        </p:txBody>
      </p:sp>
      <p:pic>
        <p:nvPicPr>
          <p:cNvPr id="6" name="Afbeelding 5">
            <a:extLst>
              <a:ext uri="{FF2B5EF4-FFF2-40B4-BE49-F238E27FC236}">
                <a16:creationId xmlns:a16="http://schemas.microsoft.com/office/drawing/2014/main" id="{B4AD9E99-3CCD-4804-B82E-A3D5E11E9A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76494" y="5739490"/>
            <a:ext cx="1752680" cy="540000"/>
          </a:xfrm>
          <a:prstGeom prst="rect">
            <a:avLst/>
          </a:prstGeom>
        </p:spPr>
      </p:pic>
    </p:spTree>
    <p:extLst>
      <p:ext uri="{BB962C8B-B14F-4D97-AF65-F5344CB8AC3E}">
        <p14:creationId xmlns:p14="http://schemas.microsoft.com/office/powerpoint/2010/main" val="21470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EB2F10E-2B71-4AA5-B7E6-655BB209D10A}"/>
              </a:ext>
            </a:extLst>
          </p:cNvPr>
          <p:cNvSpPr>
            <a:spLocks noGrp="1"/>
          </p:cNvSpPr>
          <p:nvPr>
            <p:ph type="sldNum" sz="quarter" idx="12"/>
          </p:nvPr>
        </p:nvSpPr>
        <p:spPr/>
        <p:txBody>
          <a:bodyPr/>
          <a:lstStyle/>
          <a:p>
            <a:fld id="{447806F6-A384-4FD6-A469-B0B4E7E0C083}" type="slidenum">
              <a:rPr lang="nl-BE" smtClean="0"/>
              <a:t>38</a:t>
            </a:fld>
            <a:endParaRPr lang="nl-BE" dirty="0"/>
          </a:p>
        </p:txBody>
      </p:sp>
      <p:sp>
        <p:nvSpPr>
          <p:cNvPr id="3" name="Rechthoek 2">
            <a:extLst>
              <a:ext uri="{FF2B5EF4-FFF2-40B4-BE49-F238E27FC236}">
                <a16:creationId xmlns:a16="http://schemas.microsoft.com/office/drawing/2014/main" id="{B1B4274A-7EFA-451C-8FEB-CC93502238D5}"/>
              </a:ext>
            </a:extLst>
          </p:cNvPr>
          <p:cNvSpPr/>
          <p:nvPr/>
        </p:nvSpPr>
        <p:spPr>
          <a:xfrm>
            <a:off x="539552" y="188640"/>
            <a:ext cx="7848872"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Een duiker komt boven en vermeldt duizelig geweest te zijn tijdens het stijgen. Na de duik zijn er geen problemen meer.</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2023-2024-2025</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Het gaat waarschijnlijk om een </a:t>
            </a:r>
            <a:r>
              <a:rPr lang="nl-NL" sz="2000" dirty="0" err="1">
                <a:ea typeface="Times New Roman" panose="02020603050405020304" pitchFamily="18" charset="0"/>
                <a:cs typeface="Times New Roman" panose="02020603050405020304" pitchFamily="18" charset="0"/>
              </a:rPr>
              <a:t>alternobaar</a:t>
            </a:r>
            <a:r>
              <a:rPr lang="nl-NL" sz="2000" dirty="0">
                <a:ea typeface="Times New Roman" panose="02020603050405020304" pitchFamily="18" charset="0"/>
                <a:cs typeface="Times New Roman" panose="02020603050405020304" pitchFamily="18" charset="0"/>
              </a:rPr>
              <a:t> vertigo.</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Het gaat waarschijnlijk om een binnenoorbarotrauma.</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Het gaat waarschijnlijk om een sinusbarotrauma.</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De duiker onmiddellijk naar een spoedgevallendienst sturen.</a:t>
            </a:r>
            <a:endParaRPr lang="nl-BE" sz="2000" dirty="0">
              <a:effectLst/>
              <a:ea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CBECD047-594D-4CFC-9710-CEC31B72D77A}"/>
              </a:ext>
            </a:extLst>
          </p:cNvPr>
          <p:cNvPicPr>
            <a:picLocks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04248" y="2569122"/>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a:extLst>
              <a:ext uri="{FF2B5EF4-FFF2-40B4-BE49-F238E27FC236}">
                <a16:creationId xmlns:a16="http://schemas.microsoft.com/office/drawing/2014/main" id="{A559882A-DF51-413B-BC48-A70B800F46C6}"/>
              </a:ext>
            </a:extLst>
          </p:cNvPr>
          <p:cNvSpPr/>
          <p:nvPr/>
        </p:nvSpPr>
        <p:spPr>
          <a:xfrm>
            <a:off x="539553" y="3429000"/>
            <a:ext cx="7992624" cy="286232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Een beetje bloed in het masker na een duik, zonder pijn, zonder andere symptomen. Wat is je advies?</a:t>
            </a:r>
          </a:p>
          <a:p>
            <a:pPr lvl="0" hangingPunct="0">
              <a:spcAft>
                <a:spcPts val="0"/>
              </a:spcAft>
            </a:pPr>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Dit wijst toch op een ernstig letsel en vereist alarmeren van de hulpdiensten.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Dit is waarschijnlijk een </a:t>
            </a:r>
            <a:r>
              <a:rPr lang="nl-NL" sz="2000" dirty="0" err="1">
                <a:ea typeface="Times New Roman" panose="02020603050405020304" pitchFamily="18" charset="0"/>
                <a:cs typeface="Times New Roman" panose="02020603050405020304" pitchFamily="18" charset="0"/>
              </a:rPr>
              <a:t>squeeze</a:t>
            </a:r>
            <a:r>
              <a:rPr lang="nl-NL" sz="2000" dirty="0">
                <a:ea typeface="Times New Roman" panose="02020603050405020304" pitchFamily="18" charset="0"/>
                <a:cs typeface="Times New Roman" panose="02020603050405020304" pitchFamily="18" charset="0"/>
              </a:rPr>
              <a:t> van de neusholtes.</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Dit is geen ernstig letsel. Voorstellen om bij gelegenheid een arts te raadplegen.</a:t>
            </a:r>
            <a:endParaRPr lang="nl-BE" sz="2000" dirty="0">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a typeface="Times New Roman" panose="02020603050405020304" pitchFamily="18" charset="0"/>
                <a:cs typeface="Times New Roman" panose="02020603050405020304" pitchFamily="18" charset="0"/>
              </a:rPr>
              <a:t>Een pijnstiller toedienen.</a:t>
            </a:r>
            <a:endParaRPr lang="nl-BE" sz="2000" dirty="0">
              <a:effectLst/>
              <a:ea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5D7F797E-2EE2-4286-9202-CCC95AAABD1A}"/>
              </a:ext>
            </a:extLst>
          </p:cNvPr>
          <p:cNvPicPr>
            <a:picLocks noChangeArrowheads="1"/>
          </p:cNvPicPr>
          <p:nvPr/>
        </p:nvPicPr>
        <p:blipFill rotWithShape="1">
          <a:blip r:embed="rId3">
            <a:extLst>
              <a:ext uri="{28A0092B-C50C-407E-A947-70E740481C1C}">
                <a14:useLocalDpi xmlns:a14="http://schemas.microsoft.com/office/drawing/2010/main" val="0"/>
              </a:ext>
            </a:extLst>
          </a:blip>
          <a:srcRect l="20004"/>
          <a:stretch/>
        </p:blipFill>
        <p:spPr bwMode="auto">
          <a:xfrm>
            <a:off x="6804249" y="5902200"/>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7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dianummer 2">
            <a:extLst>
              <a:ext uri="{FF2B5EF4-FFF2-40B4-BE49-F238E27FC236}">
                <a16:creationId xmlns:a16="http://schemas.microsoft.com/office/drawing/2014/main" id="{B295A059-9AAA-41C8-AA0A-A74531260052}"/>
              </a:ext>
            </a:extLst>
          </p:cNvPr>
          <p:cNvSpPr>
            <a:spLocks noGrp="1"/>
          </p:cNvSpPr>
          <p:nvPr>
            <p:ph type="sldNum" sz="quarter" idx="12"/>
          </p:nvPr>
        </p:nvSpPr>
        <p:spPr>
          <a:xfrm>
            <a:off x="3586969" y="6389175"/>
            <a:ext cx="1828800" cy="365125"/>
          </a:xfrm>
        </p:spPr>
        <p:txBody>
          <a:bodyPr/>
          <a:lstStyle/>
          <a:p>
            <a:fld id="{447806F6-A384-4FD6-A469-B0B4E7E0C083}" type="slidenum">
              <a:rPr lang="nl-BE" smtClean="0"/>
              <a:t>39</a:t>
            </a:fld>
            <a:endParaRPr lang="nl-BE" dirty="0"/>
          </a:p>
        </p:txBody>
      </p:sp>
      <p:sp>
        <p:nvSpPr>
          <p:cNvPr id="4" name="Tekstvak 3">
            <a:extLst>
              <a:ext uri="{FF2B5EF4-FFF2-40B4-BE49-F238E27FC236}">
                <a16:creationId xmlns:a16="http://schemas.microsoft.com/office/drawing/2014/main" id="{1D0B3525-E618-BF35-854C-62A3933C9657}"/>
              </a:ext>
            </a:extLst>
          </p:cNvPr>
          <p:cNvSpPr txBox="1"/>
          <p:nvPr/>
        </p:nvSpPr>
        <p:spPr>
          <a:xfrm>
            <a:off x="683568" y="332656"/>
            <a:ext cx="7920880"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Welke bewering(en) is/zijn correct met betrekking tot de uitwendige gehoorgang?</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ontsteking van de uitwendige gehoorgang kan pijnlijk zijn.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ontsteking van de uitwendige gehoorgang treedt meestal op na meerdere dagen duiken.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Zure druppels helpen preventief bij een uitwendige gehoorgangontsteking.</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De oren na het duiken extra spoelen met zout water werkt preventief.</a:t>
            </a:r>
            <a:endParaRPr lang="nl-BE" sz="2000" dirty="0">
              <a:effectLst/>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2D581F99-EAD7-71BC-CBC6-E66A40EB12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76496" y="3284984"/>
            <a:ext cx="1727952" cy="576064"/>
          </a:xfrm>
          <a:prstGeom prst="rect">
            <a:avLst/>
          </a:prstGeom>
        </p:spPr>
      </p:pic>
      <p:sp>
        <p:nvSpPr>
          <p:cNvPr id="6" name="Tekstvak 5">
            <a:extLst>
              <a:ext uri="{FF2B5EF4-FFF2-40B4-BE49-F238E27FC236}">
                <a16:creationId xmlns:a16="http://schemas.microsoft.com/office/drawing/2014/main" id="{F865F4E7-CB9F-13AF-C875-E327C6B4E9FD}"/>
              </a:ext>
            </a:extLst>
          </p:cNvPr>
          <p:cNvSpPr txBox="1"/>
          <p:nvPr/>
        </p:nvSpPr>
        <p:spPr>
          <a:xfrm>
            <a:off x="611560" y="3991027"/>
            <a:ext cx="792088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De buis van Eustachius:</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2021, 2023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kan verstopt zijn tijdens een verkoudheid;</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is niet gelijk bij een volwassene en een kind;</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a typeface="Calibri" panose="020F0502020204030204" pitchFamily="34" charset="0"/>
                <a:cs typeface="Aptos" panose="020B0004020202020204" pitchFamily="34" charset="0"/>
              </a:rPr>
              <a:t>e</a:t>
            </a:r>
            <a:r>
              <a:rPr lang="nl-BE" sz="2000" dirty="0">
                <a:effectLst/>
                <a:ea typeface="Calibri" panose="020F0502020204030204" pitchFamily="34" charset="0"/>
                <a:cs typeface="Aptos" panose="020B0004020202020204" pitchFamily="34" charset="0"/>
              </a:rPr>
              <a:t>en </a:t>
            </a:r>
            <a:r>
              <a:rPr lang="nl-BE" sz="2000" dirty="0" err="1">
                <a:effectLst/>
                <a:ea typeface="Calibri" panose="020F0502020204030204" pitchFamily="34" charset="0"/>
                <a:cs typeface="Aptos" panose="020B0004020202020204" pitchFamily="34" charset="0"/>
              </a:rPr>
              <a:t>Valsalva</a:t>
            </a:r>
            <a:r>
              <a:rPr lang="nl-BE" sz="2000" dirty="0">
                <a:effectLst/>
                <a:ea typeface="Calibri" panose="020F0502020204030204" pitchFamily="34" charset="0"/>
                <a:cs typeface="Aptos" panose="020B0004020202020204" pitchFamily="34" charset="0"/>
              </a:rPr>
              <a:t> mag je uitvoeren bij het stijgen;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bij een slikbeweging opent de buis van Eustachius zich.</a:t>
            </a:r>
            <a:endParaRPr lang="nl-BE" sz="2000" dirty="0">
              <a:effectLst/>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8DAC8AC4-4BC9-44D4-3A34-352019DF35F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779760" y="6057352"/>
            <a:ext cx="1752680" cy="540000"/>
          </a:xfrm>
          <a:prstGeom prst="rect">
            <a:avLst/>
          </a:prstGeom>
        </p:spPr>
      </p:pic>
    </p:spTree>
    <p:extLst>
      <p:ext uri="{BB962C8B-B14F-4D97-AF65-F5344CB8AC3E}">
        <p14:creationId xmlns:p14="http://schemas.microsoft.com/office/powerpoint/2010/main" val="263565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59" y="188640"/>
            <a:ext cx="7920881" cy="2246769"/>
          </a:xfrm>
          <a:prstGeom prst="rect">
            <a:avLst/>
          </a:prstGeom>
        </p:spPr>
        <p:txBody>
          <a:bodyPr wrap="square">
            <a:spAutoFit/>
          </a:bodyPr>
          <a:lstStyle/>
          <a:p>
            <a:r>
              <a:rPr lang="nl-BE" sz="2000" dirty="0">
                <a:solidFill>
                  <a:srgbClr val="FF0000"/>
                </a:solidFill>
              </a:rPr>
              <a:t>Duiken met </a:t>
            </a:r>
            <a:r>
              <a:rPr lang="nl-BE" sz="2000" dirty="0" err="1">
                <a:solidFill>
                  <a:srgbClr val="FF0000"/>
                </a:solidFill>
              </a:rPr>
              <a:t>nitrox</a:t>
            </a:r>
            <a:r>
              <a:rPr lang="nl-BE" sz="2000" dirty="0">
                <a:solidFill>
                  <a:srgbClr val="FF0000"/>
                </a:solidFill>
              </a:rPr>
              <a:t> vermindert het risico op decompressieziekte op voorwaarde dat:</a:t>
            </a:r>
          </a:p>
          <a:p>
            <a:r>
              <a:rPr lang="nl-BE" sz="2000" dirty="0">
                <a:solidFill>
                  <a:srgbClr val="00B050"/>
                </a:solidFill>
              </a:rPr>
              <a:t>2024</a:t>
            </a:r>
          </a:p>
          <a:p>
            <a:pPr marL="457200" indent="-457200">
              <a:buFont typeface="+mj-lt"/>
              <a:buAutoNum type="alphaLcParenR"/>
            </a:pPr>
            <a:r>
              <a:rPr lang="nl-BE" sz="2000" dirty="0"/>
              <a:t>De duikcomputer op lucht blijft staan.</a:t>
            </a:r>
          </a:p>
          <a:p>
            <a:pPr marL="457200" indent="-457200">
              <a:buFont typeface="+mj-lt"/>
              <a:buAutoNum type="alphaLcParenR"/>
            </a:pPr>
            <a:r>
              <a:rPr lang="nl-BE" sz="2000" dirty="0"/>
              <a:t>Het percentage zuurstof minstens 32% bedraagt.</a:t>
            </a:r>
          </a:p>
          <a:p>
            <a:pPr marL="457200" indent="-457200">
              <a:buFont typeface="+mj-lt"/>
              <a:buAutoNum type="alphaLcParenR"/>
            </a:pPr>
            <a:r>
              <a:rPr lang="nl-BE" sz="2000" dirty="0"/>
              <a:t>Het om een successieve duik gaat.</a:t>
            </a:r>
          </a:p>
          <a:p>
            <a:pPr marL="457200" indent="-457200">
              <a:buFont typeface="+mj-lt"/>
              <a:buAutoNum type="alphaLcParenR"/>
            </a:pPr>
            <a:r>
              <a:rPr lang="nl-BE" sz="2000" dirty="0"/>
              <a:t>Je buddy ook met </a:t>
            </a:r>
            <a:r>
              <a:rPr lang="nl-BE" sz="2000" dirty="0" err="1"/>
              <a:t>nitrox</a:t>
            </a:r>
            <a:r>
              <a:rPr lang="nl-BE" sz="2000" dirty="0"/>
              <a:t> duikt.</a:t>
            </a:r>
          </a:p>
        </p:txBody>
      </p:sp>
      <p:sp>
        <p:nvSpPr>
          <p:cNvPr id="4" name="Rechthoek 3"/>
          <p:cNvSpPr/>
          <p:nvPr/>
        </p:nvSpPr>
        <p:spPr>
          <a:xfrm>
            <a:off x="611559" y="3036011"/>
            <a:ext cx="7991708" cy="2923877"/>
          </a:xfrm>
          <a:prstGeom prst="rect">
            <a:avLst/>
          </a:prstGeom>
        </p:spPr>
        <p:txBody>
          <a:bodyPr wrap="square">
            <a:spAutoFit/>
          </a:bodyPr>
          <a:lstStyle/>
          <a:p>
            <a:r>
              <a:rPr lang="nl-BE" sz="2000" dirty="0">
                <a:solidFill>
                  <a:srgbClr val="FF0000"/>
                </a:solidFill>
              </a:rPr>
              <a:t>Op een duikcruise in tropisch water was er gisterenavond een feestje. Je buddy staat deze morgen op met hoofdpijn. De eerste duik is een wrakduik naar -35m. Welke raad geef je?</a:t>
            </a:r>
          </a:p>
          <a:p>
            <a:r>
              <a:rPr lang="nl-BE" sz="2000" dirty="0">
                <a:solidFill>
                  <a:srgbClr val="00B050"/>
                </a:solidFill>
              </a:rPr>
              <a:t>2023, 2025</a:t>
            </a:r>
          </a:p>
          <a:p>
            <a:pPr marL="457200" indent="-457200">
              <a:buFont typeface="+mj-lt"/>
              <a:buAutoNum type="alphaLcParenR"/>
            </a:pPr>
            <a:r>
              <a:rPr lang="nl-BE" sz="2000" dirty="0"/>
              <a:t>Een pijnstiller nemen en de duik uitvoeren.</a:t>
            </a:r>
          </a:p>
          <a:p>
            <a:pPr marL="457200" indent="-457200">
              <a:buFont typeface="+mj-lt"/>
              <a:buAutoNum type="alphaLcParenR"/>
            </a:pPr>
            <a:r>
              <a:rPr lang="nl-BE" sz="2000" dirty="0"/>
              <a:t>Water drinken en de duik uitvoeren.</a:t>
            </a:r>
          </a:p>
          <a:p>
            <a:pPr marL="457200" indent="-457200">
              <a:buFont typeface="+mj-lt"/>
              <a:buAutoNum type="alphaLcParenR"/>
            </a:pPr>
            <a:r>
              <a:rPr lang="nl-BE" sz="2000" dirty="0"/>
              <a:t>Water drinken en de duik niet uitvoeren.</a:t>
            </a:r>
          </a:p>
          <a:p>
            <a:pPr marL="457200" indent="-457200">
              <a:buFont typeface="+mj-lt"/>
              <a:buAutoNum type="alphaLcParenR"/>
            </a:pPr>
            <a:r>
              <a:rPr lang="nl-BE" sz="2000" dirty="0"/>
              <a:t>Koffie drinken en de duik uitvoeren.</a:t>
            </a:r>
          </a:p>
          <a:p>
            <a:endParaRPr lang="nl-BE" sz="2400" dirty="0"/>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48263" y="5558384"/>
            <a:ext cx="1739058" cy="46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52E3A580-6BFA-49F5-952A-383B212D850A}"/>
              </a:ext>
            </a:extLst>
          </p:cNvPr>
          <p:cNvSpPr>
            <a:spLocks noGrp="1"/>
          </p:cNvSpPr>
          <p:nvPr>
            <p:ph type="sldNum" sz="quarter" idx="12"/>
          </p:nvPr>
        </p:nvSpPr>
        <p:spPr>
          <a:xfrm>
            <a:off x="3518136" y="6446858"/>
            <a:ext cx="1828800" cy="365125"/>
          </a:xfrm>
        </p:spPr>
        <p:txBody>
          <a:bodyPr/>
          <a:lstStyle/>
          <a:p>
            <a:fld id="{447806F6-A384-4FD6-A469-B0B4E7E0C083}" type="slidenum">
              <a:rPr lang="nl-BE" smtClean="0"/>
              <a:t>4</a:t>
            </a:fld>
            <a:endParaRPr lang="nl-BE" dirty="0"/>
          </a:p>
        </p:txBody>
      </p:sp>
      <p:pic>
        <p:nvPicPr>
          <p:cNvPr id="6" name="Picture 1">
            <a:extLst>
              <a:ext uri="{FF2B5EF4-FFF2-40B4-BE49-F238E27FC236}">
                <a16:creationId xmlns:a16="http://schemas.microsoft.com/office/drawing/2014/main" id="{613F502D-96BA-C267-56D5-73F157CFC08D}"/>
              </a:ext>
            </a:extLst>
          </p:cNvPr>
          <p:cNvPicPr>
            <a:picLocks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959392" y="2165409"/>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0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441C385-9A0F-5B51-E0DF-D13D0C727837}"/>
              </a:ext>
            </a:extLst>
          </p:cNvPr>
          <p:cNvSpPr>
            <a:spLocks noGrp="1"/>
          </p:cNvSpPr>
          <p:nvPr>
            <p:ph type="sldNum" sz="quarter" idx="12"/>
          </p:nvPr>
        </p:nvSpPr>
        <p:spPr/>
        <p:txBody>
          <a:bodyPr/>
          <a:lstStyle/>
          <a:p>
            <a:fld id="{447806F6-A384-4FD6-A469-B0B4E7E0C083}" type="slidenum">
              <a:rPr lang="nl-BE" smtClean="0"/>
              <a:t>40</a:t>
            </a:fld>
            <a:endParaRPr lang="nl-BE" dirty="0"/>
          </a:p>
        </p:txBody>
      </p:sp>
      <p:sp>
        <p:nvSpPr>
          <p:cNvPr id="4" name="Tekstvak 3">
            <a:extLst>
              <a:ext uri="{FF2B5EF4-FFF2-40B4-BE49-F238E27FC236}">
                <a16:creationId xmlns:a16="http://schemas.microsoft.com/office/drawing/2014/main" id="{EBF5550B-6B5A-E48E-6BF8-CEED5F354994}"/>
              </a:ext>
            </a:extLst>
          </p:cNvPr>
          <p:cNvSpPr txBox="1"/>
          <p:nvPr/>
        </p:nvSpPr>
        <p:spPr>
          <a:xfrm>
            <a:off x="611560" y="404664"/>
            <a:ext cx="792088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Gehoorvermindering na een duik kan het gevolg zijn van:</a:t>
            </a:r>
            <a:endParaRPr lang="nl-BE" sz="2000" dirty="0">
              <a:solidFill>
                <a:srgbClr val="FF0000"/>
              </a:solidFill>
              <a:effectLst/>
              <a:ea typeface="Times New Roman" panose="02020603050405020304" pitchFamily="18" charset="0"/>
              <a:cs typeface="Times New Roman" panose="02020603050405020304" pitchFamily="18" charset="0"/>
            </a:endParaRPr>
          </a:p>
          <a:p>
            <a:pPr hangingPunct="0">
              <a:buNone/>
            </a:pPr>
            <a:r>
              <a:rPr lang="nl-NL" sz="2000" dirty="0">
                <a:solidFill>
                  <a:srgbClr val="00B050"/>
                </a:solidFill>
                <a:effectLst/>
                <a:ea typeface="Times New Roman" panose="02020603050405020304" pitchFamily="18" charset="0"/>
                <a:cs typeface="Aptos" panose="020B0004020202020204" pitchFamily="34"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decompressieziekte;</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barotrauma van het middenoor;</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prop oorsmeer die de gehoorgang verstopt;</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een doorgemaakte stikstofnarcose.</a:t>
            </a:r>
            <a:endParaRPr lang="nl-BE" sz="2000" dirty="0">
              <a:effectLst/>
              <a:ea typeface="Times New Roman" panose="02020603050405020304" pitchFamily="18" charset="0"/>
              <a:cs typeface="Times New Roman" panose="02020603050405020304" pitchFamily="18" charset="0"/>
            </a:endParaRPr>
          </a:p>
        </p:txBody>
      </p:sp>
      <p:pic>
        <p:nvPicPr>
          <p:cNvPr id="3" name="Afbeelding 2">
            <a:extLst>
              <a:ext uri="{FF2B5EF4-FFF2-40B4-BE49-F238E27FC236}">
                <a16:creationId xmlns:a16="http://schemas.microsoft.com/office/drawing/2014/main" id="{46299DF7-CF24-E2C4-9808-05DF1B6E3B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04488" y="1988840"/>
            <a:ext cx="1727952" cy="576064"/>
          </a:xfrm>
          <a:prstGeom prst="rect">
            <a:avLst/>
          </a:prstGeom>
        </p:spPr>
      </p:pic>
      <p:sp>
        <p:nvSpPr>
          <p:cNvPr id="7" name="Tekstvak 6">
            <a:extLst>
              <a:ext uri="{FF2B5EF4-FFF2-40B4-BE49-F238E27FC236}">
                <a16:creationId xmlns:a16="http://schemas.microsoft.com/office/drawing/2014/main" id="{2D79C25D-0155-0D26-2FDF-8CEB2253663C}"/>
              </a:ext>
            </a:extLst>
          </p:cNvPr>
          <p:cNvSpPr txBox="1"/>
          <p:nvPr/>
        </p:nvSpPr>
        <p:spPr>
          <a:xfrm>
            <a:off x="611560" y="2780928"/>
            <a:ext cx="7920880"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De uitwendige gehoorgang: welke bewering(en) is (zijn) juist?</a:t>
            </a:r>
            <a:br>
              <a:rPr lang="nl-NL" sz="2000" dirty="0">
                <a:solidFill>
                  <a:srgbClr val="FF0000"/>
                </a:solidFill>
                <a:effectLst/>
                <a:ea typeface="Times New Roman" panose="02020603050405020304" pitchFamily="18" charset="0"/>
                <a:cs typeface="Aptos" panose="020B0004020202020204" pitchFamily="34" charset="0"/>
              </a:rPr>
            </a:br>
            <a:r>
              <a:rPr lang="nl-NL" sz="2000" dirty="0">
                <a:solidFill>
                  <a:srgbClr val="00B050"/>
                </a:solidFill>
                <a:effectLst/>
                <a:ea typeface="Times New Roman" panose="02020603050405020304" pitchFamily="18" charset="0"/>
                <a:cs typeface="Aptos" panose="020B0004020202020204" pitchFamily="34" charset="0"/>
              </a:rPr>
              <a:t>2021</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otitis externa (ontsteking van de uitwendige gehoorgang) is zelden pijnlijk.</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err="1">
                <a:effectLst/>
                <a:ea typeface="Calibri" panose="020F0502020204030204" pitchFamily="34" charset="0"/>
                <a:cs typeface="Aptos" panose="020B0004020202020204" pitchFamily="34" charset="0"/>
              </a:rPr>
              <a:t>Osteomen</a:t>
            </a:r>
            <a:r>
              <a:rPr lang="nl-BE" sz="2000" dirty="0">
                <a:effectLst/>
                <a:ea typeface="Calibri" panose="020F0502020204030204" pitchFamily="34" charset="0"/>
                <a:cs typeface="Aptos" panose="020B0004020202020204" pitchFamily="34" charset="0"/>
              </a:rPr>
              <a:t> (bindweefselgezwel in de uitwendige gehoorgang) beïnvloeden het gehoor.</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Een otitis externa (ontsteking van de uitwendige gehoorgang) geneest altijd spontaan.</a:t>
            </a:r>
            <a:endParaRPr lang="nl-BE" sz="2000" dirty="0">
              <a:effectLst/>
              <a:ea typeface="Calibri" panose="020F0502020204030204" pitchFamily="34"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Aptos" panose="020B0004020202020204" pitchFamily="34" charset="0"/>
              </a:rPr>
              <a:t>Zure druppels helpen ter voorkoming van een ontsteking van de uitwendige gehoorgang.</a:t>
            </a:r>
            <a:endParaRPr lang="nl-BE" sz="2000" dirty="0">
              <a:effectLst/>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68D76B63-8F11-281C-58A3-31AC94B112E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04510" y="5850145"/>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13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F2AB8AA-6927-4064-B274-9BF5FF7E8830}"/>
              </a:ext>
            </a:extLst>
          </p:cNvPr>
          <p:cNvSpPr>
            <a:spLocks noGrp="1"/>
          </p:cNvSpPr>
          <p:nvPr>
            <p:ph type="sldNum" sz="quarter" idx="12"/>
          </p:nvPr>
        </p:nvSpPr>
        <p:spPr/>
        <p:txBody>
          <a:bodyPr/>
          <a:lstStyle/>
          <a:p>
            <a:fld id="{447806F6-A384-4FD6-A469-B0B4E7E0C083}" type="slidenum">
              <a:rPr lang="nl-BE" smtClean="0"/>
              <a:t>41</a:t>
            </a:fld>
            <a:endParaRPr lang="nl-BE" dirty="0"/>
          </a:p>
        </p:txBody>
      </p:sp>
      <p:sp>
        <p:nvSpPr>
          <p:cNvPr id="3" name="Titel 2">
            <a:extLst>
              <a:ext uri="{FF2B5EF4-FFF2-40B4-BE49-F238E27FC236}">
                <a16:creationId xmlns:a16="http://schemas.microsoft.com/office/drawing/2014/main" id="{D1E13134-8EAE-480F-B192-049688981CD2}"/>
              </a:ext>
            </a:extLst>
          </p:cNvPr>
          <p:cNvSpPr>
            <a:spLocks noGrp="1"/>
          </p:cNvSpPr>
          <p:nvPr>
            <p:ph type="ctrTitle"/>
          </p:nvPr>
        </p:nvSpPr>
        <p:spPr>
          <a:xfrm>
            <a:off x="539552" y="2348880"/>
            <a:ext cx="7786867" cy="1793167"/>
          </a:xfrm>
        </p:spPr>
        <p:txBody>
          <a:bodyPr anchor="ctr"/>
          <a:lstStyle/>
          <a:p>
            <a:pPr algn="ctr"/>
            <a:r>
              <a:rPr lang="nl-BE" dirty="0"/>
              <a:t>Barotrauma: longoverdruk</a:t>
            </a:r>
          </a:p>
        </p:txBody>
      </p:sp>
    </p:spTree>
    <p:extLst>
      <p:ext uri="{BB962C8B-B14F-4D97-AF65-F5344CB8AC3E}">
        <p14:creationId xmlns:p14="http://schemas.microsoft.com/office/powerpoint/2010/main" val="2988921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260648"/>
            <a:ext cx="8856984" cy="2308324"/>
          </a:xfrm>
          <a:prstGeom prst="rect">
            <a:avLst/>
          </a:prstGeom>
        </p:spPr>
        <p:txBody>
          <a:bodyPr wrap="square">
            <a:spAutoFit/>
          </a:bodyPr>
          <a:lstStyle/>
          <a:p>
            <a:r>
              <a:rPr lang="nl-BE" b="1" dirty="0">
                <a:solidFill>
                  <a:srgbClr val="FF0000"/>
                </a:solidFill>
              </a:rPr>
              <a:t>070</a:t>
            </a:r>
            <a:r>
              <a:rPr lang="nl-BE" sz="2400" dirty="0">
                <a:solidFill>
                  <a:srgbClr val="FF0000"/>
                </a:solidFill>
              </a:rPr>
              <a:t> </a:t>
            </a:r>
            <a:r>
              <a:rPr lang="nl-BE" sz="2400" b="1" dirty="0">
                <a:solidFill>
                  <a:srgbClr val="FF0000"/>
                </a:solidFill>
              </a:rPr>
              <a:t>Luchtembolie</a:t>
            </a:r>
            <a:r>
              <a:rPr lang="nl-BE" sz="2400" dirty="0">
                <a:solidFill>
                  <a:srgbClr val="FF0000"/>
                </a:solidFill>
              </a:rPr>
              <a:t> is:</a:t>
            </a:r>
          </a:p>
          <a:p>
            <a:endParaRPr lang="nl-BE" sz="2400" dirty="0"/>
          </a:p>
          <a:p>
            <a:r>
              <a:rPr lang="nl-BE" sz="2400" dirty="0"/>
              <a:t>A: Lucht in de sinus.</a:t>
            </a:r>
          </a:p>
          <a:p>
            <a:r>
              <a:rPr lang="nl-BE" sz="2400" dirty="0"/>
              <a:t>B: Lucht in het mediastinum.</a:t>
            </a:r>
          </a:p>
          <a:p>
            <a:r>
              <a:rPr lang="nl-BE" sz="2400" dirty="0"/>
              <a:t>C: Lucht in een bloedvat.</a:t>
            </a:r>
          </a:p>
          <a:p>
            <a:r>
              <a:rPr lang="nl-BE" sz="2400" dirty="0"/>
              <a:t>D: Lucht in de maag.</a:t>
            </a:r>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425114"/>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313272" y="2618285"/>
            <a:ext cx="8856984" cy="2308324"/>
          </a:xfrm>
          <a:prstGeom prst="rect">
            <a:avLst/>
          </a:prstGeom>
        </p:spPr>
        <p:txBody>
          <a:bodyPr wrap="square">
            <a:spAutoFit/>
          </a:bodyPr>
          <a:lstStyle/>
          <a:p>
            <a:r>
              <a:rPr lang="nl-BE" b="1" dirty="0">
                <a:solidFill>
                  <a:srgbClr val="FF0000"/>
                </a:solidFill>
              </a:rPr>
              <a:t>071</a:t>
            </a:r>
            <a:r>
              <a:rPr lang="nl-BE" sz="2400" dirty="0">
                <a:solidFill>
                  <a:srgbClr val="FF0000"/>
                </a:solidFill>
              </a:rPr>
              <a:t> Waarom moet </a:t>
            </a:r>
            <a:r>
              <a:rPr lang="nl-BE" sz="2200" b="1" dirty="0">
                <a:solidFill>
                  <a:srgbClr val="FF0000"/>
                </a:solidFill>
              </a:rPr>
              <a:t>C.A.G.E.</a:t>
            </a:r>
            <a:r>
              <a:rPr lang="nl-BE" sz="2200" dirty="0">
                <a:solidFill>
                  <a:srgbClr val="FF0000"/>
                </a:solidFill>
              </a:rPr>
              <a:t> </a:t>
            </a:r>
            <a:r>
              <a:rPr lang="nl-BE" sz="2400" dirty="0">
                <a:solidFill>
                  <a:srgbClr val="FF0000"/>
                </a:solidFill>
              </a:rPr>
              <a:t>zo snel mogelijk behandeld worden?</a:t>
            </a:r>
          </a:p>
          <a:p>
            <a:endParaRPr lang="nl-BE" sz="2400" dirty="0">
              <a:solidFill>
                <a:srgbClr val="FF0000"/>
              </a:solidFill>
            </a:endParaRPr>
          </a:p>
          <a:p>
            <a:r>
              <a:rPr lang="nl-BE" sz="2400" dirty="0"/>
              <a:t>A: Wegens de pijn.</a:t>
            </a:r>
          </a:p>
          <a:p>
            <a:r>
              <a:rPr lang="nl-BE" sz="2400" dirty="0"/>
              <a:t>B: Wegens de kans op infectie.</a:t>
            </a:r>
          </a:p>
          <a:p>
            <a:r>
              <a:rPr lang="nl-BE" sz="2400" dirty="0"/>
              <a:t>C: Wegens het afsterven van de hersencellen.</a:t>
            </a:r>
          </a:p>
          <a:p>
            <a:r>
              <a:rPr lang="nl-BE" sz="2400" dirty="0"/>
              <a:t>D: Wegens de kans op botnecrose.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334522"/>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dianummer 2">
            <a:extLst>
              <a:ext uri="{FF2B5EF4-FFF2-40B4-BE49-F238E27FC236}">
                <a16:creationId xmlns:a16="http://schemas.microsoft.com/office/drawing/2014/main" id="{DC810CD4-12C6-4985-A2D7-31A63FE8B712}"/>
              </a:ext>
            </a:extLst>
          </p:cNvPr>
          <p:cNvSpPr>
            <a:spLocks noGrp="1"/>
          </p:cNvSpPr>
          <p:nvPr>
            <p:ph type="sldNum" sz="quarter" idx="12"/>
          </p:nvPr>
        </p:nvSpPr>
        <p:spPr>
          <a:xfrm>
            <a:off x="6724627" y="6414789"/>
            <a:ext cx="1828800" cy="365125"/>
          </a:xfrm>
        </p:spPr>
        <p:txBody>
          <a:bodyPr/>
          <a:lstStyle/>
          <a:p>
            <a:fld id="{447806F6-A384-4FD6-A469-B0B4E7E0C083}" type="slidenum">
              <a:rPr lang="nl-BE" smtClean="0"/>
              <a:t>42</a:t>
            </a:fld>
            <a:endParaRPr lang="nl-BE" dirty="0"/>
          </a:p>
        </p:txBody>
      </p:sp>
      <p:sp>
        <p:nvSpPr>
          <p:cNvPr id="10" name="Tekstvak 9">
            <a:extLst>
              <a:ext uri="{FF2B5EF4-FFF2-40B4-BE49-F238E27FC236}">
                <a16:creationId xmlns:a16="http://schemas.microsoft.com/office/drawing/2014/main" id="{116CC482-134D-4855-ABC2-CEC310297440}"/>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6158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circle(in)">
                                      <p:cBhvr>
                                        <p:cTn id="7" dur="20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116632"/>
            <a:ext cx="8856984" cy="2462213"/>
          </a:xfrm>
          <a:prstGeom prst="rect">
            <a:avLst/>
          </a:prstGeom>
        </p:spPr>
        <p:txBody>
          <a:bodyPr wrap="square">
            <a:spAutoFit/>
          </a:bodyPr>
          <a:lstStyle/>
          <a:p>
            <a:r>
              <a:rPr lang="nl-BE" b="1" dirty="0">
                <a:solidFill>
                  <a:srgbClr val="FF0000"/>
                </a:solidFill>
              </a:rPr>
              <a:t>072 </a:t>
            </a:r>
            <a:r>
              <a:rPr lang="nl-BE" sz="2400" b="1" dirty="0">
                <a:solidFill>
                  <a:srgbClr val="FF0000"/>
                </a:solidFill>
              </a:rPr>
              <a:t>Longoverdruk</a:t>
            </a:r>
            <a:r>
              <a:rPr lang="nl-BE" sz="2400" dirty="0">
                <a:solidFill>
                  <a:srgbClr val="FF0000"/>
                </a:solidFill>
              </a:rPr>
              <a:t> kan leiden tot:</a:t>
            </a:r>
          </a:p>
          <a:p>
            <a:endParaRPr lang="nl-BE" sz="1000" dirty="0"/>
          </a:p>
          <a:p>
            <a:r>
              <a:rPr lang="nl-BE" sz="2400" dirty="0"/>
              <a:t>A: Pneumothorax klaplong.</a:t>
            </a:r>
          </a:p>
          <a:p>
            <a:r>
              <a:rPr lang="nl-BE" sz="2400" dirty="0"/>
              <a:t>B: Bewustzijnsverlies.</a:t>
            </a:r>
          </a:p>
          <a:p>
            <a:r>
              <a:rPr lang="nl-BE" sz="2400" dirty="0"/>
              <a:t>C: Hemiplegie.</a:t>
            </a:r>
          </a:p>
          <a:p>
            <a:r>
              <a:rPr lang="nl-BE" sz="2400" dirty="0"/>
              <a:t>D: Open </a:t>
            </a:r>
            <a:r>
              <a:rPr lang="nl-BE" sz="2400" dirty="0" err="1"/>
              <a:t>foramen</a:t>
            </a:r>
            <a:r>
              <a:rPr lang="nl-BE" sz="2400" dirty="0"/>
              <a:t> ovale (verbinding tussen de voorkamers)</a:t>
            </a:r>
            <a:br>
              <a:rPr lang="nl-BE" sz="2400" dirty="0"/>
            </a:br>
            <a:r>
              <a:rPr lang="nl-BE" sz="2400" dirty="0">
                <a:solidFill>
                  <a:srgbClr val="0070C0"/>
                </a:solidFill>
              </a:rPr>
              <a:t>E: Ernstige kortademigheid</a:t>
            </a:r>
          </a:p>
        </p:txBody>
      </p:sp>
      <p:sp>
        <p:nvSpPr>
          <p:cNvPr id="6" name="Rechthoek 5"/>
          <p:cNvSpPr/>
          <p:nvPr/>
        </p:nvSpPr>
        <p:spPr>
          <a:xfrm>
            <a:off x="287016" y="2926270"/>
            <a:ext cx="8856984" cy="3477875"/>
          </a:xfrm>
          <a:prstGeom prst="rect">
            <a:avLst/>
          </a:prstGeom>
        </p:spPr>
        <p:txBody>
          <a:bodyPr wrap="square">
            <a:spAutoFit/>
          </a:bodyPr>
          <a:lstStyle/>
          <a:p>
            <a:r>
              <a:rPr lang="nl-BE" b="1" dirty="0">
                <a:solidFill>
                  <a:srgbClr val="FF0000"/>
                </a:solidFill>
              </a:rPr>
              <a:t>073</a:t>
            </a:r>
            <a:r>
              <a:rPr lang="nl-BE" sz="2400" dirty="0">
                <a:solidFill>
                  <a:srgbClr val="FF0000"/>
                </a:solidFill>
              </a:rPr>
              <a:t> Vanaf welke diepte kan </a:t>
            </a:r>
            <a:r>
              <a:rPr lang="nl-BE" sz="2400" b="1" dirty="0">
                <a:solidFill>
                  <a:srgbClr val="FF0000"/>
                </a:solidFill>
              </a:rPr>
              <a:t>longoverdruk</a:t>
            </a:r>
            <a:r>
              <a:rPr lang="nl-BE" sz="2400" dirty="0">
                <a:solidFill>
                  <a:srgbClr val="FF0000"/>
                </a:solidFill>
              </a:rPr>
              <a:t> voorkomen?</a:t>
            </a:r>
            <a:br>
              <a:rPr lang="nl-BE" sz="1400" dirty="0">
                <a:solidFill>
                  <a:srgbClr val="FF0000"/>
                </a:solidFill>
              </a:rPr>
            </a:br>
            <a:r>
              <a:rPr lang="nl-BE" sz="1400" dirty="0">
                <a:solidFill>
                  <a:srgbClr val="FF0000"/>
                </a:solidFill>
              </a:rPr>
              <a:t>                             (1 antwoord)</a:t>
            </a:r>
          </a:p>
          <a:p>
            <a:endParaRPr lang="nl-BE" sz="1400" dirty="0"/>
          </a:p>
          <a:p>
            <a:r>
              <a:rPr lang="nl-BE" sz="2400" dirty="0"/>
              <a:t>A: 0,5 m.</a:t>
            </a:r>
          </a:p>
          <a:p>
            <a:pPr marL="457200" indent="-457200">
              <a:buAutoNum type="alphaLcPeriod"/>
            </a:pPr>
            <a:endParaRPr lang="nl-BE" sz="2400" dirty="0"/>
          </a:p>
          <a:p>
            <a:r>
              <a:rPr lang="nl-BE" sz="2400" dirty="0"/>
              <a:t>B: 1,5 m.</a:t>
            </a:r>
          </a:p>
          <a:p>
            <a:endParaRPr lang="nl-BE" sz="2400" dirty="0"/>
          </a:p>
          <a:p>
            <a:r>
              <a:rPr lang="nl-BE" sz="2400" dirty="0"/>
              <a:t>C: 6 m.</a:t>
            </a:r>
          </a:p>
          <a:p>
            <a:endParaRPr lang="nl-BE" sz="2400" dirty="0"/>
          </a:p>
          <a:p>
            <a:r>
              <a:rPr lang="nl-BE" sz="2400" dirty="0"/>
              <a:t>D:</a:t>
            </a:r>
            <a:r>
              <a:rPr lang="nl-BE" sz="2400" b="1" dirty="0"/>
              <a:t> </a:t>
            </a:r>
            <a:r>
              <a:rPr lang="nl-BE" sz="2400" dirty="0"/>
              <a:t>10 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72" y="5930812"/>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1F2F641F-2ED3-4A61-BD27-35686461A3DD}"/>
              </a:ext>
            </a:extLst>
          </p:cNvPr>
          <p:cNvPicPr>
            <a:picLocks noChangeAspect="1"/>
          </p:cNvPicPr>
          <p:nvPr/>
        </p:nvPicPr>
        <p:blipFill>
          <a:blip r:embed="rId4"/>
          <a:stretch>
            <a:fillRect/>
          </a:stretch>
        </p:blipFill>
        <p:spPr>
          <a:xfrm>
            <a:off x="6162096" y="1091584"/>
            <a:ext cx="2700000" cy="512308"/>
          </a:xfrm>
          <a:prstGeom prst="rect">
            <a:avLst/>
          </a:prstGeom>
        </p:spPr>
      </p:pic>
      <p:sp>
        <p:nvSpPr>
          <p:cNvPr id="13" name="Tijdelijke aanduiding voor dianummer 2">
            <a:extLst>
              <a:ext uri="{FF2B5EF4-FFF2-40B4-BE49-F238E27FC236}">
                <a16:creationId xmlns:a16="http://schemas.microsoft.com/office/drawing/2014/main" id="{A4AEAD8F-7299-49B0-93DD-FBF48F6CBB17}"/>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43</a:t>
            </a:fld>
            <a:endParaRPr lang="nl-BE" dirty="0"/>
          </a:p>
        </p:txBody>
      </p:sp>
      <p:sp>
        <p:nvSpPr>
          <p:cNvPr id="14" name="Tekstvak 13">
            <a:extLst>
              <a:ext uri="{FF2B5EF4-FFF2-40B4-BE49-F238E27FC236}">
                <a16:creationId xmlns:a16="http://schemas.microsoft.com/office/drawing/2014/main" id="{8E78629C-ABB2-45D3-9334-86F72ECBA388}"/>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5512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34835D9-C312-4C1E-96CF-59CDDEF8A340}"/>
              </a:ext>
            </a:extLst>
          </p:cNvPr>
          <p:cNvSpPr/>
          <p:nvPr/>
        </p:nvSpPr>
        <p:spPr>
          <a:xfrm>
            <a:off x="251522" y="169549"/>
            <a:ext cx="8784976" cy="2000548"/>
          </a:xfrm>
          <a:prstGeom prst="rect">
            <a:avLst/>
          </a:prstGeom>
        </p:spPr>
        <p:txBody>
          <a:bodyPr wrap="square">
            <a:spAutoFit/>
          </a:bodyPr>
          <a:lstStyle/>
          <a:p>
            <a:r>
              <a:rPr lang="nl-BE" b="1" dirty="0">
                <a:solidFill>
                  <a:srgbClr val="FF0000"/>
                </a:solidFill>
              </a:rPr>
              <a:t>074 </a:t>
            </a:r>
            <a:r>
              <a:rPr lang="nl-BE" sz="2400" b="1" u="sng" dirty="0">
                <a:solidFill>
                  <a:srgbClr val="FF0000"/>
                </a:solidFill>
              </a:rPr>
              <a:t>Pneumothorax</a:t>
            </a:r>
            <a:r>
              <a:rPr lang="nl-BE" sz="2400" dirty="0">
                <a:solidFill>
                  <a:srgbClr val="FF0000"/>
                </a:solidFill>
              </a:rPr>
              <a:t>. Welke stelling(en) is(zijn) correct:</a:t>
            </a:r>
          </a:p>
          <a:p>
            <a:endParaRPr lang="nl-BE" sz="2800" dirty="0"/>
          </a:p>
          <a:p>
            <a:r>
              <a:rPr lang="nl-BE" dirty="0"/>
              <a:t>A: Is hetzelfde als een klaplong.</a:t>
            </a:r>
          </a:p>
          <a:p>
            <a:r>
              <a:rPr lang="nl-BE" dirty="0"/>
              <a:t>B: Kan je vermoeden als de borstkas niet symmetrisch beweegt bij het ademen .</a:t>
            </a:r>
          </a:p>
          <a:p>
            <a:r>
              <a:rPr lang="nl-BE" dirty="0"/>
              <a:t>C: Er lucht tussen beide pleurabladen (long- en borstvlies) terechtkomen.</a:t>
            </a:r>
          </a:p>
          <a:p>
            <a:r>
              <a:rPr lang="nl-BE" dirty="0"/>
              <a:t>D: Een gevaarlijke toestand die activatie van de hulpdienste vereist.</a:t>
            </a:r>
          </a:p>
        </p:txBody>
      </p:sp>
      <p:pic>
        <p:nvPicPr>
          <p:cNvPr id="3" name="Afbeelding 2">
            <a:extLst>
              <a:ext uri="{FF2B5EF4-FFF2-40B4-BE49-F238E27FC236}">
                <a16:creationId xmlns:a16="http://schemas.microsoft.com/office/drawing/2014/main" id="{2602B15A-3DBF-468B-B2D6-DD5B69BFA0D0}"/>
              </a:ext>
            </a:extLst>
          </p:cNvPr>
          <p:cNvPicPr>
            <a:picLocks noChangeAspect="1"/>
          </p:cNvPicPr>
          <p:nvPr/>
        </p:nvPicPr>
        <p:blipFill>
          <a:blip r:embed="rId3"/>
          <a:stretch>
            <a:fillRect/>
          </a:stretch>
        </p:blipFill>
        <p:spPr>
          <a:xfrm>
            <a:off x="6588224" y="674410"/>
            <a:ext cx="2160000" cy="495413"/>
          </a:xfrm>
          <a:prstGeom prst="rect">
            <a:avLst/>
          </a:prstGeom>
        </p:spPr>
      </p:pic>
      <p:sp>
        <p:nvSpPr>
          <p:cNvPr id="4" name="Tijdelijke aanduiding voor dianummer 3">
            <a:extLst>
              <a:ext uri="{FF2B5EF4-FFF2-40B4-BE49-F238E27FC236}">
                <a16:creationId xmlns:a16="http://schemas.microsoft.com/office/drawing/2014/main" id="{327FF5A5-7724-4457-AC54-57BA14059943}"/>
              </a:ext>
            </a:extLst>
          </p:cNvPr>
          <p:cNvSpPr>
            <a:spLocks noGrp="1"/>
          </p:cNvSpPr>
          <p:nvPr>
            <p:ph type="sldNum" sz="quarter" idx="12"/>
          </p:nvPr>
        </p:nvSpPr>
        <p:spPr/>
        <p:txBody>
          <a:bodyPr/>
          <a:lstStyle/>
          <a:p>
            <a:fld id="{447806F6-A384-4FD6-A469-B0B4E7E0C083}" type="slidenum">
              <a:rPr lang="nl-BE" smtClean="0"/>
              <a:t>44</a:t>
            </a:fld>
            <a:endParaRPr lang="nl-BE" dirty="0"/>
          </a:p>
        </p:txBody>
      </p:sp>
      <p:sp>
        <p:nvSpPr>
          <p:cNvPr id="5" name="Rechthoek 4">
            <a:extLst>
              <a:ext uri="{FF2B5EF4-FFF2-40B4-BE49-F238E27FC236}">
                <a16:creationId xmlns:a16="http://schemas.microsoft.com/office/drawing/2014/main" id="{AEFE60B6-6290-45C7-AB78-96194FA5C253}"/>
              </a:ext>
            </a:extLst>
          </p:cNvPr>
          <p:cNvSpPr/>
          <p:nvPr/>
        </p:nvSpPr>
        <p:spPr>
          <a:xfrm>
            <a:off x="218162" y="2170940"/>
            <a:ext cx="8784976" cy="1846659"/>
          </a:xfrm>
          <a:prstGeom prst="rect">
            <a:avLst/>
          </a:prstGeom>
        </p:spPr>
        <p:txBody>
          <a:bodyPr wrap="square">
            <a:spAutoFit/>
          </a:bodyPr>
          <a:lstStyle/>
          <a:p>
            <a:r>
              <a:rPr lang="nl-BE" b="1" dirty="0">
                <a:solidFill>
                  <a:srgbClr val="FF0000"/>
                </a:solidFill>
              </a:rPr>
              <a:t>075 </a:t>
            </a:r>
            <a:r>
              <a:rPr lang="nl-BE" sz="2400" dirty="0">
                <a:solidFill>
                  <a:srgbClr val="FF0000"/>
                </a:solidFill>
              </a:rPr>
              <a:t>Welke symptomen kunnen behoren bij </a:t>
            </a:r>
            <a:r>
              <a:rPr lang="nl-BE" sz="2400" b="1" dirty="0">
                <a:solidFill>
                  <a:srgbClr val="FF0000"/>
                </a:solidFill>
              </a:rPr>
              <a:t>longoverdruk</a:t>
            </a:r>
            <a:r>
              <a:rPr lang="nl-BE" sz="2400" dirty="0">
                <a:solidFill>
                  <a:srgbClr val="FF0000"/>
                </a:solidFill>
              </a:rPr>
              <a:t>?</a:t>
            </a:r>
            <a:endParaRPr lang="nl-BE" sz="2400" dirty="0"/>
          </a:p>
          <a:p>
            <a:br>
              <a:rPr lang="nl-BE" dirty="0"/>
            </a:br>
            <a:r>
              <a:rPr lang="nl-BE" dirty="0"/>
              <a:t>A: Plotse doofheid.</a:t>
            </a:r>
          </a:p>
          <a:p>
            <a:r>
              <a:rPr lang="nl-BE" dirty="0"/>
              <a:t>B: Schapen en vlooien.</a:t>
            </a:r>
          </a:p>
          <a:p>
            <a:r>
              <a:rPr lang="nl-BE" dirty="0"/>
              <a:t>C: Mediastinaal emfyseem.</a:t>
            </a:r>
          </a:p>
          <a:p>
            <a:r>
              <a:rPr lang="nl-BE" dirty="0"/>
              <a:t>D: Verlamming van een lichaamshelft.</a:t>
            </a:r>
          </a:p>
        </p:txBody>
      </p:sp>
      <p:cxnSp>
        <p:nvCxnSpPr>
          <p:cNvPr id="7" name="Rechte verbindingslijn 6">
            <a:extLst>
              <a:ext uri="{FF2B5EF4-FFF2-40B4-BE49-F238E27FC236}">
                <a16:creationId xmlns:a16="http://schemas.microsoft.com/office/drawing/2014/main" id="{856A885D-9C16-4FD5-A349-0AE82B7AFF39}"/>
              </a:ext>
            </a:extLst>
          </p:cNvPr>
          <p:cNvCxnSpPr>
            <a:cxnSpLocks/>
          </p:cNvCxnSpPr>
          <p:nvPr/>
        </p:nvCxnSpPr>
        <p:spPr>
          <a:xfrm>
            <a:off x="3530530" y="2583990"/>
            <a:ext cx="936104"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sp>
        <p:nvSpPr>
          <p:cNvPr id="10" name="Tekstvak 9">
            <a:extLst>
              <a:ext uri="{FF2B5EF4-FFF2-40B4-BE49-F238E27FC236}">
                <a16:creationId xmlns:a16="http://schemas.microsoft.com/office/drawing/2014/main" id="{C09DC0DF-2F53-4DCD-99FD-B96E619B2ADB}"/>
              </a:ext>
            </a:extLst>
          </p:cNvPr>
          <p:cNvSpPr txBox="1"/>
          <p:nvPr/>
        </p:nvSpPr>
        <p:spPr>
          <a:xfrm>
            <a:off x="3653821" y="2693626"/>
            <a:ext cx="5490358" cy="923330"/>
          </a:xfrm>
          <a:prstGeom prst="rect">
            <a:avLst/>
          </a:prstGeom>
          <a:noFill/>
        </p:spPr>
        <p:txBody>
          <a:bodyPr wrap="square" rtlCol="0">
            <a:spAutoFit/>
          </a:bodyPr>
          <a:lstStyle/>
          <a:p>
            <a:r>
              <a:rPr lang="nl-BE" dirty="0">
                <a:solidFill>
                  <a:srgbClr val="0070C0"/>
                </a:solidFill>
              </a:rPr>
              <a:t>= Barotrauma of decompressieziekte oor</a:t>
            </a:r>
            <a:br>
              <a:rPr lang="nl-BE" dirty="0">
                <a:solidFill>
                  <a:srgbClr val="0070C0"/>
                </a:solidFill>
              </a:rPr>
            </a:br>
            <a:r>
              <a:rPr lang="nl-BE" dirty="0">
                <a:solidFill>
                  <a:srgbClr val="0070C0"/>
                </a:solidFill>
              </a:rPr>
              <a:t>= Deco.-ziekte</a:t>
            </a:r>
          </a:p>
          <a:p>
            <a:endParaRPr lang="nl-BE" dirty="0">
              <a:solidFill>
                <a:srgbClr val="0070C0"/>
              </a:solidFill>
            </a:endParaRPr>
          </a:p>
        </p:txBody>
      </p:sp>
      <p:pic>
        <p:nvPicPr>
          <p:cNvPr id="6" name="Afbeelding 5">
            <a:extLst>
              <a:ext uri="{FF2B5EF4-FFF2-40B4-BE49-F238E27FC236}">
                <a16:creationId xmlns:a16="http://schemas.microsoft.com/office/drawing/2014/main" id="{4AB8D40C-C242-49FD-B995-2E274D084B06}"/>
              </a:ext>
            </a:extLst>
          </p:cNvPr>
          <p:cNvPicPr>
            <a:picLocks noChangeAspect="1"/>
          </p:cNvPicPr>
          <p:nvPr/>
        </p:nvPicPr>
        <p:blipFill>
          <a:blip r:embed="rId4"/>
          <a:stretch>
            <a:fillRect/>
          </a:stretch>
        </p:blipFill>
        <p:spPr>
          <a:xfrm>
            <a:off x="6588224" y="3154329"/>
            <a:ext cx="2160000" cy="497455"/>
          </a:xfrm>
          <a:prstGeom prst="rect">
            <a:avLst/>
          </a:prstGeom>
        </p:spPr>
      </p:pic>
      <p:sp>
        <p:nvSpPr>
          <p:cNvPr id="8" name="Rechthoek 7">
            <a:extLst>
              <a:ext uri="{FF2B5EF4-FFF2-40B4-BE49-F238E27FC236}">
                <a16:creationId xmlns:a16="http://schemas.microsoft.com/office/drawing/2014/main" id="{00E70920-50EB-45DC-8144-28C8B8A0AD70}"/>
              </a:ext>
            </a:extLst>
          </p:cNvPr>
          <p:cNvSpPr/>
          <p:nvPr/>
        </p:nvSpPr>
        <p:spPr>
          <a:xfrm>
            <a:off x="846628" y="3954976"/>
            <a:ext cx="8352926" cy="369332"/>
          </a:xfrm>
          <a:prstGeom prst="rect">
            <a:avLst/>
          </a:prstGeom>
        </p:spPr>
        <p:txBody>
          <a:bodyPr wrap="square">
            <a:spAutoFit/>
          </a:bodyPr>
          <a:lstStyle/>
          <a:p>
            <a:r>
              <a:rPr lang="nl-BE" dirty="0">
                <a:solidFill>
                  <a:srgbClr val="0070C0"/>
                </a:solidFill>
              </a:rPr>
              <a:t>ook “Hemiplegie” genoemd, kan ook ten gevolge van decompressieziekte</a:t>
            </a:r>
            <a:endParaRPr lang="nl-BE" dirty="0"/>
          </a:p>
        </p:txBody>
      </p:sp>
      <p:sp>
        <p:nvSpPr>
          <p:cNvPr id="11" name="Rechthoek 10">
            <a:extLst>
              <a:ext uri="{FF2B5EF4-FFF2-40B4-BE49-F238E27FC236}">
                <a16:creationId xmlns:a16="http://schemas.microsoft.com/office/drawing/2014/main" id="{4CA70DE9-2653-473A-8FB6-2C4F3CE3B7AB}"/>
              </a:ext>
            </a:extLst>
          </p:cNvPr>
          <p:cNvSpPr/>
          <p:nvPr/>
        </p:nvSpPr>
        <p:spPr>
          <a:xfrm>
            <a:off x="251522" y="4315467"/>
            <a:ext cx="8784976" cy="2123658"/>
          </a:xfrm>
          <a:prstGeom prst="rect">
            <a:avLst/>
          </a:prstGeom>
        </p:spPr>
        <p:txBody>
          <a:bodyPr wrap="square">
            <a:spAutoFit/>
          </a:bodyPr>
          <a:lstStyle/>
          <a:p>
            <a:r>
              <a:rPr lang="nl-BE" b="1" dirty="0">
                <a:solidFill>
                  <a:srgbClr val="FF0000"/>
                </a:solidFill>
              </a:rPr>
              <a:t>076 </a:t>
            </a:r>
            <a:r>
              <a:rPr lang="nl-BE" sz="2400" dirty="0">
                <a:solidFill>
                  <a:srgbClr val="FF0000"/>
                </a:solidFill>
              </a:rPr>
              <a:t>Onderhuids emfyseem. Welke bewering is/zijn juist?</a:t>
            </a:r>
          </a:p>
          <a:p>
            <a:endParaRPr lang="nl-BE" dirty="0"/>
          </a:p>
          <a:p>
            <a:endParaRPr lang="nl-BE" dirty="0"/>
          </a:p>
          <a:p>
            <a:r>
              <a:rPr lang="nl-BE" dirty="0"/>
              <a:t>A: Kan je voelen als krakend sneeuw onder de huid.</a:t>
            </a:r>
          </a:p>
          <a:p>
            <a:r>
              <a:rPr lang="nl-BE" dirty="0"/>
              <a:t>B: Is lucht onder de huid</a:t>
            </a:r>
          </a:p>
          <a:p>
            <a:r>
              <a:rPr lang="nl-BE" dirty="0"/>
              <a:t>C: Kan een symptoom zijn van longoverdruk.</a:t>
            </a:r>
          </a:p>
          <a:p>
            <a:r>
              <a:rPr lang="nl-BE" dirty="0"/>
              <a:t>D: Is een symptoom van een ernstig decompressie-ongeval.</a:t>
            </a:r>
          </a:p>
        </p:txBody>
      </p:sp>
      <p:pic>
        <p:nvPicPr>
          <p:cNvPr id="9" name="Afbeelding 8">
            <a:extLst>
              <a:ext uri="{FF2B5EF4-FFF2-40B4-BE49-F238E27FC236}">
                <a16:creationId xmlns:a16="http://schemas.microsoft.com/office/drawing/2014/main" id="{DFAB560F-3DF3-4F03-8BDF-13ABD95D9D0A}"/>
              </a:ext>
            </a:extLst>
          </p:cNvPr>
          <p:cNvPicPr>
            <a:picLocks noChangeAspect="1"/>
          </p:cNvPicPr>
          <p:nvPr/>
        </p:nvPicPr>
        <p:blipFill>
          <a:blip r:embed="rId5"/>
          <a:stretch>
            <a:fillRect/>
          </a:stretch>
        </p:blipFill>
        <p:spPr>
          <a:xfrm>
            <a:off x="6588224" y="5446826"/>
            <a:ext cx="2160000" cy="496933"/>
          </a:xfrm>
          <a:prstGeom prst="rect">
            <a:avLst/>
          </a:prstGeom>
        </p:spPr>
      </p:pic>
      <p:sp>
        <p:nvSpPr>
          <p:cNvPr id="13" name="Rechthoek 12">
            <a:extLst>
              <a:ext uri="{FF2B5EF4-FFF2-40B4-BE49-F238E27FC236}">
                <a16:creationId xmlns:a16="http://schemas.microsoft.com/office/drawing/2014/main" id="{97E8C60B-9AAB-4FB4-87F9-4FEDAE6EB04C}"/>
              </a:ext>
            </a:extLst>
          </p:cNvPr>
          <p:cNvSpPr/>
          <p:nvPr/>
        </p:nvSpPr>
        <p:spPr>
          <a:xfrm>
            <a:off x="755576" y="4716110"/>
            <a:ext cx="4267515" cy="369332"/>
          </a:xfrm>
          <a:prstGeom prst="rect">
            <a:avLst/>
          </a:prstGeom>
        </p:spPr>
        <p:txBody>
          <a:bodyPr wrap="none">
            <a:spAutoFit/>
          </a:bodyPr>
          <a:lstStyle/>
          <a:p>
            <a:r>
              <a:rPr lang="nl-BE" dirty="0">
                <a:solidFill>
                  <a:srgbClr val="0070C0"/>
                </a:solidFill>
              </a:rPr>
              <a:t> Ook “subcutaan” emfyseem genoemd</a:t>
            </a:r>
            <a:endParaRPr lang="nl-BE" dirty="0"/>
          </a:p>
        </p:txBody>
      </p:sp>
      <p:sp>
        <p:nvSpPr>
          <p:cNvPr id="12" name="Tekstvak 11">
            <a:extLst>
              <a:ext uri="{FF2B5EF4-FFF2-40B4-BE49-F238E27FC236}">
                <a16:creationId xmlns:a16="http://schemas.microsoft.com/office/drawing/2014/main" id="{D8245BDA-706D-40E1-B063-2687FEB29114}"/>
              </a:ext>
            </a:extLst>
          </p:cNvPr>
          <p:cNvSpPr txBox="1"/>
          <p:nvPr/>
        </p:nvSpPr>
        <p:spPr>
          <a:xfrm>
            <a:off x="971600" y="639582"/>
            <a:ext cx="5184576" cy="369332"/>
          </a:xfrm>
          <a:prstGeom prst="rect">
            <a:avLst/>
          </a:prstGeom>
          <a:noFill/>
        </p:spPr>
        <p:txBody>
          <a:bodyPr wrap="square" rtlCol="0">
            <a:spAutoFit/>
          </a:bodyPr>
          <a:lstStyle/>
          <a:p>
            <a:r>
              <a:rPr lang="nl-BE" dirty="0">
                <a:solidFill>
                  <a:srgbClr val="0070C0"/>
                </a:solidFill>
                <a:sym typeface="Wingdings" panose="05000000000000000000" pitchFamily="2" charset="2"/>
              </a:rPr>
              <a:t> </a:t>
            </a:r>
            <a:r>
              <a:rPr lang="nl-BE" dirty="0">
                <a:solidFill>
                  <a:srgbClr val="0070C0"/>
                </a:solidFill>
              </a:rPr>
              <a:t>Ook klaplong of longcollaps genoemd</a:t>
            </a:r>
          </a:p>
        </p:txBody>
      </p:sp>
      <p:sp>
        <p:nvSpPr>
          <p:cNvPr id="14" name="Tekstvak 13">
            <a:extLst>
              <a:ext uri="{FF2B5EF4-FFF2-40B4-BE49-F238E27FC236}">
                <a16:creationId xmlns:a16="http://schemas.microsoft.com/office/drawing/2014/main" id="{D0860CBB-0C76-42F5-AE12-6837B3DA8BF4}"/>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5257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3"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188640"/>
            <a:ext cx="8856984" cy="2092881"/>
          </a:xfrm>
          <a:prstGeom prst="rect">
            <a:avLst/>
          </a:prstGeom>
        </p:spPr>
        <p:txBody>
          <a:bodyPr wrap="square">
            <a:spAutoFit/>
          </a:bodyPr>
          <a:lstStyle/>
          <a:p>
            <a:r>
              <a:rPr lang="nl-BE" b="1" dirty="0">
                <a:solidFill>
                  <a:srgbClr val="FF0000"/>
                </a:solidFill>
              </a:rPr>
              <a:t>080 </a:t>
            </a:r>
            <a:r>
              <a:rPr lang="nl-BE" sz="2000" dirty="0">
                <a:solidFill>
                  <a:srgbClr val="FF0000"/>
                </a:solidFill>
              </a:rPr>
              <a:t>Welke ziektebeelden kunnen het gevolg zijn van longoverdruk?</a:t>
            </a:r>
          </a:p>
          <a:p>
            <a:endParaRPr lang="nl-BE" sz="1000" dirty="0"/>
          </a:p>
          <a:p>
            <a:r>
              <a:rPr lang="nl-BE" sz="2000" dirty="0"/>
              <a:t>A: Een scheur van het ronde venster.</a:t>
            </a:r>
          </a:p>
          <a:p>
            <a:r>
              <a:rPr lang="nl-BE" sz="2000" dirty="0"/>
              <a:t>B: Schapen en vlooien.</a:t>
            </a:r>
          </a:p>
          <a:p>
            <a:r>
              <a:rPr lang="nl-BE" sz="2000" dirty="0"/>
              <a:t>C: Mediastinaal emfyseem.</a:t>
            </a:r>
          </a:p>
          <a:p>
            <a:r>
              <a:rPr lang="nl-BE" sz="2000" dirty="0"/>
              <a:t>D: Chokes.</a:t>
            </a:r>
          </a:p>
          <a:p>
            <a:r>
              <a:rPr lang="nl-BE" sz="2000" dirty="0">
                <a:solidFill>
                  <a:srgbClr val="0070C0"/>
                </a:solidFill>
              </a:rPr>
              <a:t>E: Verlamming van een lichaamshelft</a:t>
            </a:r>
            <a:endParaRPr lang="nl-BE" sz="2400" dirty="0"/>
          </a:p>
        </p:txBody>
      </p:sp>
      <p:grpSp>
        <p:nvGrpSpPr>
          <p:cNvPr id="2" name="Groep 1"/>
          <p:cNvGrpSpPr/>
          <p:nvPr/>
        </p:nvGrpSpPr>
        <p:grpSpPr>
          <a:xfrm>
            <a:off x="6136502" y="1142652"/>
            <a:ext cx="2700000" cy="540000"/>
            <a:chOff x="3154746" y="5758011"/>
            <a:chExt cx="3705225" cy="6953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746" y="5761458"/>
              <a:ext cx="30861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846" y="5758011"/>
              <a:ext cx="619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hthoek 5"/>
          <p:cNvSpPr/>
          <p:nvPr/>
        </p:nvSpPr>
        <p:spPr>
          <a:xfrm>
            <a:off x="269304" y="2281521"/>
            <a:ext cx="8856984" cy="2154436"/>
          </a:xfrm>
          <a:prstGeom prst="rect">
            <a:avLst/>
          </a:prstGeom>
        </p:spPr>
        <p:txBody>
          <a:bodyPr wrap="square">
            <a:spAutoFit/>
          </a:bodyPr>
          <a:lstStyle/>
          <a:p>
            <a:r>
              <a:rPr lang="nl-BE" b="1" dirty="0">
                <a:solidFill>
                  <a:srgbClr val="FF0000"/>
                </a:solidFill>
              </a:rPr>
              <a:t>081 </a:t>
            </a:r>
            <a:r>
              <a:rPr lang="nl-BE" sz="2000" dirty="0">
                <a:solidFill>
                  <a:srgbClr val="FF0000"/>
                </a:solidFill>
              </a:rPr>
              <a:t>Je buddy vertoont onmiddellijk na het bovenkomen pijn bij</a:t>
            </a:r>
            <a:br>
              <a:rPr lang="nl-BE" sz="2000" dirty="0">
                <a:solidFill>
                  <a:srgbClr val="FF0000"/>
                </a:solidFill>
              </a:rPr>
            </a:br>
            <a:r>
              <a:rPr lang="nl-BE" sz="2000" dirty="0">
                <a:solidFill>
                  <a:srgbClr val="FF0000"/>
                </a:solidFill>
              </a:rPr>
              <a:t>      het ademen en </a:t>
            </a:r>
            <a:r>
              <a:rPr lang="nl-BE" sz="2000" b="1" dirty="0">
                <a:solidFill>
                  <a:srgbClr val="FF0000"/>
                </a:solidFill>
              </a:rPr>
              <a:t>bloederig schuim </a:t>
            </a:r>
            <a:r>
              <a:rPr lang="nl-BE" sz="2000" dirty="0">
                <a:solidFill>
                  <a:srgbClr val="FF0000"/>
                </a:solidFill>
              </a:rPr>
              <a:t>op de lippen. Wat ga je doen?</a:t>
            </a:r>
          </a:p>
          <a:p>
            <a:endParaRPr lang="nl-BE" sz="1000" dirty="0">
              <a:solidFill>
                <a:srgbClr val="FF0000"/>
              </a:solidFill>
            </a:endParaRPr>
          </a:p>
          <a:p>
            <a:r>
              <a:rPr lang="nl-BE" sz="2000" dirty="0"/>
              <a:t>A: Je belt de hulpdiensten.</a:t>
            </a:r>
          </a:p>
          <a:p>
            <a:r>
              <a:rPr lang="nl-BE" sz="2000" dirty="0"/>
              <a:t>B: Je laat hem enkele liters water drinken.</a:t>
            </a:r>
          </a:p>
          <a:p>
            <a:r>
              <a:rPr lang="nl-BE" sz="2000" dirty="0"/>
              <a:t>C: Je legt hem in halfzittende houding en geeft 100% normobare O</a:t>
            </a:r>
            <a:r>
              <a:rPr lang="nl-BE" sz="2000" baseline="-25000" dirty="0"/>
              <a:t>2</a:t>
            </a:r>
            <a:r>
              <a:rPr lang="nl-BE" sz="2000" dirty="0"/>
              <a:t>.</a:t>
            </a:r>
          </a:p>
          <a:p>
            <a:r>
              <a:rPr lang="nl-BE" sz="2000" dirty="0"/>
              <a:t>D: Je brengt hem zo snel mogelijk naar een caisson.</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224" y="3236767"/>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ianummer 2">
            <a:extLst>
              <a:ext uri="{FF2B5EF4-FFF2-40B4-BE49-F238E27FC236}">
                <a16:creationId xmlns:a16="http://schemas.microsoft.com/office/drawing/2014/main" id="{E9BB793C-3582-486A-A39D-0AEDBAA1DA1A}"/>
              </a:ext>
            </a:extLst>
          </p:cNvPr>
          <p:cNvSpPr>
            <a:spLocks noGrp="1"/>
          </p:cNvSpPr>
          <p:nvPr>
            <p:ph type="sldNum" sz="quarter" idx="12"/>
          </p:nvPr>
        </p:nvSpPr>
        <p:spPr>
          <a:xfrm>
            <a:off x="7470945" y="6353051"/>
            <a:ext cx="1828800" cy="365125"/>
          </a:xfrm>
        </p:spPr>
        <p:txBody>
          <a:bodyPr/>
          <a:lstStyle/>
          <a:p>
            <a:fld id="{447806F6-A384-4FD6-A469-B0B4E7E0C083}" type="slidenum">
              <a:rPr lang="nl-BE" smtClean="0"/>
              <a:t>45</a:t>
            </a:fld>
            <a:endParaRPr lang="nl-BE" dirty="0"/>
          </a:p>
        </p:txBody>
      </p:sp>
      <p:sp>
        <p:nvSpPr>
          <p:cNvPr id="9" name="Rechthoek 8">
            <a:extLst>
              <a:ext uri="{FF2B5EF4-FFF2-40B4-BE49-F238E27FC236}">
                <a16:creationId xmlns:a16="http://schemas.microsoft.com/office/drawing/2014/main" id="{77A6948E-745C-404B-8104-3BCA1CC31A66}"/>
              </a:ext>
            </a:extLst>
          </p:cNvPr>
          <p:cNvSpPr/>
          <p:nvPr/>
        </p:nvSpPr>
        <p:spPr>
          <a:xfrm>
            <a:off x="287016" y="4665346"/>
            <a:ext cx="8856984" cy="1785104"/>
          </a:xfrm>
          <a:prstGeom prst="rect">
            <a:avLst/>
          </a:prstGeom>
        </p:spPr>
        <p:txBody>
          <a:bodyPr wrap="square">
            <a:spAutoFit/>
          </a:bodyPr>
          <a:lstStyle/>
          <a:p>
            <a:r>
              <a:rPr lang="nl-BE" b="1" dirty="0">
                <a:solidFill>
                  <a:srgbClr val="FF0000"/>
                </a:solidFill>
              </a:rPr>
              <a:t>082 L</a:t>
            </a:r>
            <a:r>
              <a:rPr lang="nl-BE" sz="2000" dirty="0">
                <a:solidFill>
                  <a:srgbClr val="FF0000"/>
                </a:solidFill>
              </a:rPr>
              <a:t>ongoverdruk kan voorkomen?</a:t>
            </a:r>
          </a:p>
          <a:p>
            <a:endParaRPr lang="nl-BE" sz="1000" dirty="0"/>
          </a:p>
          <a:p>
            <a:r>
              <a:rPr lang="nl-BE" sz="2000" dirty="0"/>
              <a:t>A: Tijdens apneu-oefeningen in een zwembad.</a:t>
            </a:r>
          </a:p>
          <a:p>
            <a:r>
              <a:rPr lang="nl-BE" sz="2000" dirty="0"/>
              <a:t>B: Tijdens apneu-oefeningen in open water</a:t>
            </a:r>
            <a:br>
              <a:rPr lang="nl-BE" sz="2000" dirty="0"/>
            </a:br>
            <a:r>
              <a:rPr lang="nl-BE" sz="2000" dirty="0"/>
              <a:t>C: Tijdens oefeningen met duikfles in een zwembad.</a:t>
            </a:r>
          </a:p>
          <a:p>
            <a:r>
              <a:rPr lang="nl-BE" sz="2000" dirty="0"/>
              <a:t>B: Tijdens oefeningen met duikfles in open water</a:t>
            </a:r>
            <a:endParaRPr lang="nl-BE" sz="2400" dirty="0"/>
          </a:p>
        </p:txBody>
      </p:sp>
      <p:pic>
        <p:nvPicPr>
          <p:cNvPr id="3" name="Afbeelding 2">
            <a:extLst>
              <a:ext uri="{FF2B5EF4-FFF2-40B4-BE49-F238E27FC236}">
                <a16:creationId xmlns:a16="http://schemas.microsoft.com/office/drawing/2014/main" id="{28C2E716-62CB-4A8F-9A09-7D9AF9F59207}"/>
              </a:ext>
            </a:extLst>
          </p:cNvPr>
          <p:cNvPicPr>
            <a:picLocks noChangeAspect="1"/>
          </p:cNvPicPr>
          <p:nvPr/>
        </p:nvPicPr>
        <p:blipFill>
          <a:blip r:embed="rId6"/>
          <a:stretch>
            <a:fillRect/>
          </a:stretch>
        </p:blipFill>
        <p:spPr>
          <a:xfrm>
            <a:off x="6670969" y="5502070"/>
            <a:ext cx="2160000" cy="500488"/>
          </a:xfrm>
          <a:prstGeom prst="rect">
            <a:avLst/>
          </a:prstGeom>
        </p:spPr>
      </p:pic>
      <p:sp>
        <p:nvSpPr>
          <p:cNvPr id="11" name="Tekstvak 10">
            <a:extLst>
              <a:ext uri="{FF2B5EF4-FFF2-40B4-BE49-F238E27FC236}">
                <a16:creationId xmlns:a16="http://schemas.microsoft.com/office/drawing/2014/main" id="{5C41A741-F1FD-481D-9D8D-2F1CCC930309}"/>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5267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7381" y="19835"/>
            <a:ext cx="8640960" cy="2031325"/>
          </a:xfrm>
          <a:prstGeom prst="rect">
            <a:avLst/>
          </a:prstGeom>
        </p:spPr>
        <p:txBody>
          <a:bodyPr wrap="square">
            <a:spAutoFit/>
          </a:bodyPr>
          <a:lstStyle/>
          <a:p>
            <a:r>
              <a:rPr lang="nl-BE" b="1" dirty="0">
                <a:solidFill>
                  <a:srgbClr val="FF0000"/>
                </a:solidFill>
              </a:rPr>
              <a:t>098</a:t>
            </a:r>
            <a:r>
              <a:rPr lang="nl-BE" sz="2400" b="1" dirty="0">
                <a:solidFill>
                  <a:srgbClr val="FF0000"/>
                </a:solidFill>
              </a:rPr>
              <a:t> Longoverdruk:</a:t>
            </a:r>
          </a:p>
          <a:p>
            <a:endParaRPr lang="nl-BE" sz="600" b="1" dirty="0"/>
          </a:p>
          <a:p>
            <a:r>
              <a:rPr lang="nl-BE" sz="2400" dirty="0"/>
              <a:t>A: Is het meest dodelijke duikongeval.</a:t>
            </a:r>
          </a:p>
          <a:p>
            <a:r>
              <a:rPr lang="nl-BE" sz="2400" dirty="0"/>
              <a:t>B: Vereist steeds een </a:t>
            </a:r>
            <a:r>
              <a:rPr lang="nl-BE" sz="2400" dirty="0" err="1"/>
              <a:t>herdrukking</a:t>
            </a:r>
            <a:r>
              <a:rPr lang="nl-BE" sz="2400" dirty="0"/>
              <a:t> in een caisson.</a:t>
            </a:r>
          </a:p>
          <a:p>
            <a:r>
              <a:rPr lang="nl-BE" sz="2400" dirty="0"/>
              <a:t>C: Geeft steeds luchtbellen onder de </a:t>
            </a:r>
            <a:r>
              <a:rPr lang="nl-BE" sz="2400" dirty="0" err="1"/>
              <a:t>nekhuid</a:t>
            </a:r>
            <a:r>
              <a:rPr lang="nl-BE" sz="2400" dirty="0"/>
              <a:t>.</a:t>
            </a:r>
          </a:p>
          <a:p>
            <a:r>
              <a:rPr lang="nl-BE" sz="2400" dirty="0"/>
              <a:t>D: Leidt soms tot shock.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341" y="352399"/>
            <a:ext cx="2160000" cy="47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81224" y="2076481"/>
            <a:ext cx="8712968" cy="2031325"/>
          </a:xfrm>
          <a:prstGeom prst="rect">
            <a:avLst/>
          </a:prstGeom>
        </p:spPr>
        <p:txBody>
          <a:bodyPr wrap="square">
            <a:spAutoFit/>
          </a:bodyPr>
          <a:lstStyle/>
          <a:p>
            <a:r>
              <a:rPr lang="nl-BE" b="1" dirty="0">
                <a:solidFill>
                  <a:srgbClr val="FF0000"/>
                </a:solidFill>
              </a:rPr>
              <a:t>099 </a:t>
            </a:r>
            <a:r>
              <a:rPr lang="nl-BE" sz="2400" dirty="0">
                <a:solidFill>
                  <a:srgbClr val="FF0000"/>
                </a:solidFill>
              </a:rPr>
              <a:t>Een </a:t>
            </a:r>
            <a:r>
              <a:rPr lang="nl-BE" sz="2400" b="1" dirty="0">
                <a:solidFill>
                  <a:srgbClr val="FF0000"/>
                </a:solidFill>
              </a:rPr>
              <a:t>longoverdruk</a:t>
            </a:r>
            <a:r>
              <a:rPr lang="nl-BE" sz="2400" dirty="0">
                <a:solidFill>
                  <a:srgbClr val="FF0000"/>
                </a:solidFill>
              </a:rPr>
              <a:t> kan optreden:</a:t>
            </a:r>
          </a:p>
          <a:p>
            <a:endParaRPr lang="nl-BE" sz="600" b="1" dirty="0"/>
          </a:p>
          <a:p>
            <a:r>
              <a:rPr lang="nl-BE" sz="2400" dirty="0"/>
              <a:t>A: Tijdens een oefening met flessen in het zwembad.</a:t>
            </a:r>
          </a:p>
          <a:p>
            <a:r>
              <a:rPr lang="nl-BE" sz="2400" dirty="0"/>
              <a:t>B: Bij een </a:t>
            </a:r>
            <a:r>
              <a:rPr lang="nl-BE" sz="2400" dirty="0" err="1"/>
              <a:t>vrijduik</a:t>
            </a:r>
            <a:r>
              <a:rPr lang="nl-BE" sz="2400" dirty="0"/>
              <a:t> naar 4 meter diepte.</a:t>
            </a:r>
          </a:p>
          <a:p>
            <a:r>
              <a:rPr lang="nl-BE" sz="2400" dirty="0"/>
              <a:t>C: Bij onbehandelde astma.</a:t>
            </a:r>
          </a:p>
          <a:p>
            <a:r>
              <a:rPr lang="nl-BE" sz="2400" dirty="0"/>
              <a:t>D: Bij glottisspasme door aspiratie van water.</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341" y="2860625"/>
            <a:ext cx="2160000" cy="48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1594342" y="1268760"/>
            <a:ext cx="936104"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p:cNvCxnSpPr>
            <a:cxnSpLocks/>
          </p:cNvCxnSpPr>
          <p:nvPr/>
        </p:nvCxnSpPr>
        <p:spPr>
          <a:xfrm>
            <a:off x="1475656" y="1628800"/>
            <a:ext cx="864096"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11"/>
          <p:cNvCxnSpPr/>
          <p:nvPr/>
        </p:nvCxnSpPr>
        <p:spPr>
          <a:xfrm>
            <a:off x="1589356" y="3300617"/>
            <a:ext cx="1074252"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Rechte verbindingslijn 13"/>
          <p:cNvCxnSpPr/>
          <p:nvPr/>
        </p:nvCxnSpPr>
        <p:spPr>
          <a:xfrm>
            <a:off x="3491880" y="2940577"/>
            <a:ext cx="621073"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sp>
        <p:nvSpPr>
          <p:cNvPr id="7" name="Rechthoek 6">
            <a:extLst>
              <a:ext uri="{FF2B5EF4-FFF2-40B4-BE49-F238E27FC236}">
                <a16:creationId xmlns:a16="http://schemas.microsoft.com/office/drawing/2014/main" id="{3CC43CD5-AD56-4CD3-8AF4-F1B44817E6CA}"/>
              </a:ext>
            </a:extLst>
          </p:cNvPr>
          <p:cNvSpPr/>
          <p:nvPr/>
        </p:nvSpPr>
        <p:spPr>
          <a:xfrm>
            <a:off x="83690" y="4149080"/>
            <a:ext cx="8808790" cy="2031325"/>
          </a:xfrm>
          <a:prstGeom prst="rect">
            <a:avLst/>
          </a:prstGeom>
        </p:spPr>
        <p:txBody>
          <a:bodyPr wrap="square">
            <a:spAutoFit/>
          </a:bodyPr>
          <a:lstStyle/>
          <a:p>
            <a:r>
              <a:rPr lang="nl-BE" b="1" dirty="0">
                <a:solidFill>
                  <a:srgbClr val="FF0000"/>
                </a:solidFill>
              </a:rPr>
              <a:t>100 </a:t>
            </a:r>
            <a:r>
              <a:rPr lang="nl-BE" sz="2400" dirty="0">
                <a:solidFill>
                  <a:srgbClr val="FF0000"/>
                </a:solidFill>
              </a:rPr>
              <a:t>Een duiker klaagt van een </a:t>
            </a:r>
            <a:r>
              <a:rPr lang="nl-BE" sz="2400" b="1" dirty="0">
                <a:solidFill>
                  <a:srgbClr val="FF0000"/>
                </a:solidFill>
              </a:rPr>
              <a:t>hese stem </a:t>
            </a:r>
            <a:r>
              <a:rPr lang="nl-BE" sz="2400" dirty="0">
                <a:solidFill>
                  <a:srgbClr val="FF0000"/>
                </a:solidFill>
              </a:rPr>
              <a:t>na een duik:</a:t>
            </a:r>
          </a:p>
          <a:p>
            <a:endParaRPr lang="nl-BE" sz="600" dirty="0"/>
          </a:p>
          <a:p>
            <a:r>
              <a:rPr lang="nl-BE" sz="2400" dirty="0"/>
              <a:t>A: Waarschijnlijk gevolg van een verkeerd stemgebruik.</a:t>
            </a:r>
          </a:p>
          <a:p>
            <a:r>
              <a:rPr lang="nl-BE" sz="2400" dirty="0"/>
              <a:t>B: Dit kan wijzen op een longoverdruk.</a:t>
            </a:r>
          </a:p>
          <a:p>
            <a:r>
              <a:rPr lang="nl-BE" sz="2400" dirty="0"/>
              <a:t>C: Dit kan wijzen op een barotrauma van een sinus.</a:t>
            </a:r>
          </a:p>
          <a:p>
            <a:r>
              <a:rPr lang="nl-BE" sz="2400" dirty="0"/>
              <a:t>D: Deze duiker moet naar een ziekenhuis (spoedgevallen).</a:t>
            </a:r>
          </a:p>
        </p:txBody>
      </p:sp>
      <p:pic>
        <p:nvPicPr>
          <p:cNvPr id="9" name="Afbeelding 8">
            <a:extLst>
              <a:ext uri="{FF2B5EF4-FFF2-40B4-BE49-F238E27FC236}">
                <a16:creationId xmlns:a16="http://schemas.microsoft.com/office/drawing/2014/main" id="{5700ED74-2A2C-4EF7-80B1-A8BF6DAF7951}"/>
              </a:ext>
            </a:extLst>
          </p:cNvPr>
          <p:cNvPicPr>
            <a:picLocks noChangeAspect="1"/>
          </p:cNvPicPr>
          <p:nvPr/>
        </p:nvPicPr>
        <p:blipFill>
          <a:blip r:embed="rId5"/>
          <a:stretch>
            <a:fillRect/>
          </a:stretch>
        </p:blipFill>
        <p:spPr>
          <a:xfrm>
            <a:off x="6628341" y="6251128"/>
            <a:ext cx="2160000" cy="486667"/>
          </a:xfrm>
          <a:prstGeom prst="rect">
            <a:avLst/>
          </a:prstGeom>
        </p:spPr>
      </p:pic>
      <p:sp>
        <p:nvSpPr>
          <p:cNvPr id="11" name="Tijdelijke aanduiding voor dianummer 10">
            <a:extLst>
              <a:ext uri="{FF2B5EF4-FFF2-40B4-BE49-F238E27FC236}">
                <a16:creationId xmlns:a16="http://schemas.microsoft.com/office/drawing/2014/main" id="{C6ADA61A-0A8B-41D6-A823-F0F5E90C4B2D}"/>
              </a:ext>
            </a:extLst>
          </p:cNvPr>
          <p:cNvSpPr>
            <a:spLocks noGrp="1"/>
          </p:cNvSpPr>
          <p:nvPr>
            <p:ph type="sldNum" sz="quarter" idx="12"/>
          </p:nvPr>
        </p:nvSpPr>
        <p:spPr/>
        <p:txBody>
          <a:bodyPr/>
          <a:lstStyle/>
          <a:p>
            <a:fld id="{447806F6-A384-4FD6-A469-B0B4E7E0C083}" type="slidenum">
              <a:rPr lang="nl-BE" smtClean="0"/>
              <a:t>46</a:t>
            </a:fld>
            <a:endParaRPr lang="nl-BE" dirty="0"/>
          </a:p>
        </p:txBody>
      </p:sp>
      <p:sp>
        <p:nvSpPr>
          <p:cNvPr id="13" name="Tekstvak 12">
            <a:extLst>
              <a:ext uri="{FF2B5EF4-FFF2-40B4-BE49-F238E27FC236}">
                <a16:creationId xmlns:a16="http://schemas.microsoft.com/office/drawing/2014/main" id="{7428F7B0-E718-42EE-AEFE-DE8B7FEC428C}"/>
              </a:ext>
            </a:extLst>
          </p:cNvPr>
          <p:cNvSpPr txBox="1"/>
          <p:nvPr/>
        </p:nvSpPr>
        <p:spPr>
          <a:xfrm>
            <a:off x="251520" y="654513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050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D889137-C1C5-45CA-AC15-F1BCB05EEE0A}"/>
              </a:ext>
            </a:extLst>
          </p:cNvPr>
          <p:cNvSpPr>
            <a:spLocks noGrp="1"/>
          </p:cNvSpPr>
          <p:nvPr>
            <p:ph type="sldNum" sz="quarter" idx="12"/>
          </p:nvPr>
        </p:nvSpPr>
        <p:spPr/>
        <p:txBody>
          <a:bodyPr/>
          <a:lstStyle/>
          <a:p>
            <a:fld id="{447806F6-A384-4FD6-A469-B0B4E7E0C083}" type="slidenum">
              <a:rPr lang="nl-BE" smtClean="0"/>
              <a:t>47</a:t>
            </a:fld>
            <a:endParaRPr lang="nl-BE" dirty="0"/>
          </a:p>
        </p:txBody>
      </p:sp>
      <p:sp>
        <p:nvSpPr>
          <p:cNvPr id="3" name="Rechthoek 2">
            <a:extLst>
              <a:ext uri="{FF2B5EF4-FFF2-40B4-BE49-F238E27FC236}">
                <a16:creationId xmlns:a16="http://schemas.microsoft.com/office/drawing/2014/main" id="{7A697E3D-8E55-4BAC-95B7-1D0F339C14D0}"/>
              </a:ext>
            </a:extLst>
          </p:cNvPr>
          <p:cNvSpPr/>
          <p:nvPr/>
        </p:nvSpPr>
        <p:spPr>
          <a:xfrm>
            <a:off x="611560" y="332656"/>
            <a:ext cx="8280920" cy="286232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Tijdens een duik naar -18 m gebeurt na 20 min het volgende: bij het bedienen van de inflatieknop van het droogpak blokkeert deze en de duiker stijgt ongecontroleerd op. Aan de oppervlakte is er hoesten en pijn op de borst. Meest waarschijnlijke oorzaak: (één antwoord)</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Decompressieongeval.</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Hartinfarct.</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Longoverdruk.</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Immersielongoedeem.</a:t>
            </a:r>
            <a:endParaRPr lang="nl-BE" sz="2000" dirty="0">
              <a:effectLst/>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4076CA10-3604-4236-9B15-944A409D56BF}"/>
              </a:ext>
            </a:extLst>
          </p:cNvPr>
          <p:cNvSpPr/>
          <p:nvPr/>
        </p:nvSpPr>
        <p:spPr>
          <a:xfrm>
            <a:off x="611560" y="3429000"/>
            <a:ext cx="7992888" cy="286232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Wat kan de duikerhulpverlener doen bij het vervoer van een bewusteloze duiker die kortademig is en bloed ophoest?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Proberen te laten drinken.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Naar een caisson vervoeren in halfzittende houding.</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In stabiele zijligging plaatsen op de achterbank en naar de spoedopname brengen.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a typeface="Times New Roman" panose="02020603050405020304" pitchFamily="18" charset="0"/>
                <a:cs typeface="Times New Roman" panose="02020603050405020304" pitchFamily="18" charset="0"/>
              </a:rPr>
              <a:t>Ter plaatse blijven, de 112 bellen en de duiker zuurstof geven.</a:t>
            </a:r>
            <a:endParaRPr lang="nl-BE" sz="2000" dirty="0">
              <a:effectLst/>
              <a:ea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CAD41D43-88D8-4959-843A-BA0FB8B536B3}"/>
              </a:ext>
            </a:extLst>
          </p:cNvPr>
          <p:cNvPicPr>
            <a:picLocks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101331" y="2348880"/>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C42713BE-90B2-41EF-9DFF-FF8287082E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4"/>
          <a:stretch/>
        </p:blipFill>
        <p:spPr bwMode="auto">
          <a:xfrm>
            <a:off x="7101331" y="6021288"/>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38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1433848-FD1B-4E7C-BA4C-FA9F23369E58}"/>
              </a:ext>
            </a:extLst>
          </p:cNvPr>
          <p:cNvSpPr>
            <a:spLocks noGrp="1"/>
          </p:cNvSpPr>
          <p:nvPr>
            <p:ph type="sldNum" sz="quarter" idx="12"/>
          </p:nvPr>
        </p:nvSpPr>
        <p:spPr/>
        <p:txBody>
          <a:bodyPr/>
          <a:lstStyle/>
          <a:p>
            <a:fld id="{447806F6-A384-4FD6-A469-B0B4E7E0C083}" type="slidenum">
              <a:rPr lang="nl-BE" smtClean="0"/>
              <a:t>48</a:t>
            </a:fld>
            <a:endParaRPr lang="nl-BE" dirty="0"/>
          </a:p>
        </p:txBody>
      </p:sp>
      <p:sp>
        <p:nvSpPr>
          <p:cNvPr id="3" name="Rechthoek 2">
            <a:extLst>
              <a:ext uri="{FF2B5EF4-FFF2-40B4-BE49-F238E27FC236}">
                <a16:creationId xmlns:a16="http://schemas.microsoft.com/office/drawing/2014/main" id="{F65948AD-877B-4607-A5E5-65B68195D88C}"/>
              </a:ext>
            </a:extLst>
          </p:cNvPr>
          <p:cNvSpPr/>
          <p:nvPr/>
        </p:nvSpPr>
        <p:spPr>
          <a:xfrm>
            <a:off x="611560" y="548680"/>
            <a:ext cx="8064896"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Longoverdruk. Wanneer moet je eraan denken?</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Bij een duiker met ademhalingsmoeilijkheden.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Bij een duiker die bewusteloos uit het water wordt gehaald.</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Bij een duiker met onderhuidse bloedingen rond de ogen.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Bij een duiker met een hese stem na de duik.</a:t>
            </a:r>
            <a:endParaRPr lang="nl-BE" sz="2000" dirty="0">
              <a:effectLst/>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B64CD481-780F-4B93-B1A3-6111530030FA}"/>
              </a:ext>
            </a:extLst>
          </p:cNvPr>
          <p:cNvSpPr/>
          <p:nvPr/>
        </p:nvSpPr>
        <p:spPr>
          <a:xfrm>
            <a:off x="611560" y="3212976"/>
            <a:ext cx="8064896" cy="286232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Een klaplong. Welke stelling(en) is (zijn) correct?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Is een decompressieziekte van de longen.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Kun je vermoeden als de borstkas niet symmetrisch beweegt bij het ademen.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Er is lucht tussen beide pleurabladen (longvliezen) terechtgekomen.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Het is een gevaarlijke toestand die activatie van de hulpdiensten vereist.</a:t>
            </a:r>
            <a:endParaRPr lang="nl-BE" sz="2000" dirty="0">
              <a:effectLst/>
              <a:ea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id="{E022DC95-84D9-45DB-88DB-DED130FF93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20272" y="2564904"/>
            <a:ext cx="1752680" cy="540000"/>
          </a:xfrm>
          <a:prstGeom prst="rect">
            <a:avLst/>
          </a:prstGeom>
        </p:spPr>
      </p:pic>
      <p:pic>
        <p:nvPicPr>
          <p:cNvPr id="6" name="Picture 2">
            <a:extLst>
              <a:ext uri="{FF2B5EF4-FFF2-40B4-BE49-F238E27FC236}">
                <a16:creationId xmlns:a16="http://schemas.microsoft.com/office/drawing/2014/main" id="{50B31B6A-3FD1-4C95-BFB9-1226404DB9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044999" y="5908553"/>
            <a:ext cx="1727953" cy="52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94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A8B8213-3CDE-417B-9B71-50094AF637DC}"/>
              </a:ext>
            </a:extLst>
          </p:cNvPr>
          <p:cNvSpPr>
            <a:spLocks noGrp="1"/>
          </p:cNvSpPr>
          <p:nvPr>
            <p:ph type="sldNum" sz="quarter" idx="12"/>
          </p:nvPr>
        </p:nvSpPr>
        <p:spPr/>
        <p:txBody>
          <a:bodyPr/>
          <a:lstStyle/>
          <a:p>
            <a:fld id="{447806F6-A384-4FD6-A469-B0B4E7E0C083}" type="slidenum">
              <a:rPr lang="nl-BE" smtClean="0"/>
              <a:t>49</a:t>
            </a:fld>
            <a:endParaRPr lang="nl-BE" dirty="0"/>
          </a:p>
        </p:txBody>
      </p:sp>
      <p:sp>
        <p:nvSpPr>
          <p:cNvPr id="3" name="Rechthoek 2">
            <a:extLst>
              <a:ext uri="{FF2B5EF4-FFF2-40B4-BE49-F238E27FC236}">
                <a16:creationId xmlns:a16="http://schemas.microsoft.com/office/drawing/2014/main" id="{15ECB2B7-61E2-47CD-B176-2D4243C237E5}"/>
              </a:ext>
            </a:extLst>
          </p:cNvPr>
          <p:cNvSpPr/>
          <p:nvPr/>
        </p:nvSpPr>
        <p:spPr>
          <a:xfrm>
            <a:off x="611560" y="260648"/>
            <a:ext cx="7920880" cy="275581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Je buddy vertoont onmiddellijk na het bovenkomen pijn bij het ademen en bloederig schuim op de lippen. Wat ga je doen?</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Je belt de hulpdiensten.</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Je start beademing met het </a:t>
            </a:r>
            <a:r>
              <a:rPr lang="nl-BE" sz="2000" dirty="0" err="1">
                <a:ea typeface="Times New Roman" panose="02020603050405020304" pitchFamily="18" charset="0"/>
                <a:cs typeface="Calibri" panose="020F0502020204030204" pitchFamily="34" charset="0"/>
              </a:rPr>
              <a:t>pocketmask</a:t>
            </a:r>
            <a:r>
              <a:rPr lang="nl-BE" sz="2000" dirty="0">
                <a:ea typeface="Times New Roman" panose="02020603050405020304" pitchFamily="18" charset="0"/>
                <a:cs typeface="Calibri" panose="020F0502020204030204" pitchFamily="34" charset="0"/>
              </a:rPr>
              <a:t>.</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Je plaatst hem/haar in halfzittende houding en geeft 100% </a:t>
            </a:r>
            <a:r>
              <a:rPr lang="nl-BE" sz="2000" dirty="0" err="1">
                <a:ea typeface="Times New Roman" panose="02020603050405020304" pitchFamily="18" charset="0"/>
                <a:cs typeface="Calibri" panose="020F0502020204030204" pitchFamily="34" charset="0"/>
              </a:rPr>
              <a:t>normobare</a:t>
            </a:r>
            <a:r>
              <a:rPr lang="nl-BE" sz="2000" dirty="0">
                <a:ea typeface="Times New Roman" panose="02020603050405020304" pitchFamily="18" charset="0"/>
                <a:cs typeface="Calibri" panose="020F0502020204030204" pitchFamily="34" charset="0"/>
              </a:rPr>
              <a:t> zuurstof.</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Je laat hem snel enkele liters water drinken.</a:t>
            </a:r>
            <a:endParaRPr lang="nl-BE" sz="2000" dirty="0">
              <a:effectLst/>
              <a:ea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48267403-297E-4D28-8972-4295F80D9D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2"/>
          <a:stretch/>
        </p:blipFill>
        <p:spPr bwMode="auto">
          <a:xfrm>
            <a:off x="7092280" y="2761573"/>
            <a:ext cx="1727954" cy="5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0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709F8CC-2521-4E55-B2DC-00DCF0FEAF62}"/>
              </a:ext>
            </a:extLst>
          </p:cNvPr>
          <p:cNvSpPr>
            <a:spLocks noGrp="1"/>
          </p:cNvSpPr>
          <p:nvPr>
            <p:ph type="sldNum" sz="quarter" idx="12"/>
          </p:nvPr>
        </p:nvSpPr>
        <p:spPr/>
        <p:txBody>
          <a:bodyPr/>
          <a:lstStyle/>
          <a:p>
            <a:fld id="{447806F6-A384-4FD6-A469-B0B4E7E0C083}" type="slidenum">
              <a:rPr lang="nl-BE" smtClean="0"/>
              <a:t>5</a:t>
            </a:fld>
            <a:endParaRPr lang="nl-BE" dirty="0"/>
          </a:p>
        </p:txBody>
      </p:sp>
      <p:sp>
        <p:nvSpPr>
          <p:cNvPr id="4" name="Tekstvak 3">
            <a:extLst>
              <a:ext uri="{FF2B5EF4-FFF2-40B4-BE49-F238E27FC236}">
                <a16:creationId xmlns:a16="http://schemas.microsoft.com/office/drawing/2014/main" id="{F680CDDE-04A2-B60D-EB71-3406C995F8AA}"/>
              </a:ext>
            </a:extLst>
          </p:cNvPr>
          <p:cNvSpPr txBox="1"/>
          <p:nvPr/>
        </p:nvSpPr>
        <p:spPr>
          <a:xfrm>
            <a:off x="611560" y="584089"/>
            <a:ext cx="7920880"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Een duiker met een paraplegie als gevolg van een duikongeval:</a:t>
            </a:r>
          </a:p>
          <a:p>
            <a:pPr lvl="0" hangingPunct="0"/>
            <a:r>
              <a:rPr lang="nl-NL" sz="2000" dirty="0">
                <a:solidFill>
                  <a:srgbClr val="00B050"/>
                </a:solidFill>
                <a:ea typeface="Times New Roman" panose="02020603050405020304" pitchFamily="18" charset="0"/>
                <a:cs typeface="Times New Roman" panose="02020603050405020304" pitchFamily="18" charset="0"/>
              </a:rPr>
              <a:t>2023, 2025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Kan beide benen niet meer bewegen.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Kan linker arm en linker been of rechter arm en rechter been niet meer bewegen.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Is meestal nog goed bewust.</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Kan problemen hebben om te plassen.</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BD4937E2-45A7-B95F-7D6E-715684978045}"/>
              </a:ext>
            </a:extLst>
          </p:cNvPr>
          <p:cNvSpPr txBox="1"/>
          <p:nvPr/>
        </p:nvSpPr>
        <p:spPr>
          <a:xfrm>
            <a:off x="611560" y="3425590"/>
            <a:ext cx="7776600" cy="2554545"/>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Een jeugdduiker van 10 jaar vergeet op de zwembadtraining zijn snorkel. Je geeft hem een reservesnorkel van een volwassene. Welke bewering(en) is/zijn juist?</a:t>
            </a:r>
          </a:p>
          <a:p>
            <a:pPr lvl="0" hangingPunct="0"/>
            <a:r>
              <a:rPr lang="nl-NL" sz="2000" dirty="0">
                <a:solidFill>
                  <a:srgbClr val="00B050"/>
                </a:solidFill>
                <a:ea typeface="Times New Roman" panose="02020603050405020304" pitchFamily="18" charset="0"/>
                <a:cs typeface="Times New Roman" panose="02020603050405020304" pitchFamily="18" charset="0"/>
              </a:rPr>
              <a:t>2023</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Dit kan aanleiding geven tot hypercapnie</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Dit is geen probleem op voorwaarde dat het mondstuk past.</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Dit kan de dode ruimte doen toenemen.</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Times New Roman" panose="02020603050405020304" pitchFamily="18" charset="0"/>
              </a:rPr>
              <a:t>Dit vormt nooit een probleem.</a:t>
            </a:r>
            <a:endParaRPr lang="nl-BE" sz="2000" dirty="0">
              <a:effectLst/>
              <a:ea typeface="Times New Roman" panose="02020603050405020304" pitchFamily="18" charset="0"/>
              <a:cs typeface="Times New Roman" panose="02020603050405020304" pitchFamily="18" charset="0"/>
            </a:endParaRPr>
          </a:p>
        </p:txBody>
      </p:sp>
      <p:pic>
        <p:nvPicPr>
          <p:cNvPr id="3" name="Afbeelding 2">
            <a:extLst>
              <a:ext uri="{FF2B5EF4-FFF2-40B4-BE49-F238E27FC236}">
                <a16:creationId xmlns:a16="http://schemas.microsoft.com/office/drawing/2014/main" id="{F21F04D1-009B-184D-424C-719621E21956}"/>
              </a:ext>
            </a:extLst>
          </p:cNvPr>
          <p:cNvPicPr>
            <a:picLocks/>
          </p:cNvPicPr>
          <p:nvPr/>
        </p:nvPicPr>
        <p:blipFill>
          <a:blip r:embed="rId2">
            <a:extLst>
              <a:ext uri="{28A0092B-C50C-407E-A947-70E740481C1C}">
                <a14:useLocalDpi xmlns:a14="http://schemas.microsoft.com/office/drawing/2010/main"/>
              </a:ext>
            </a:extLst>
          </a:blip>
          <a:srcRect/>
          <a:stretch/>
        </p:blipFill>
        <p:spPr>
          <a:xfrm>
            <a:off x="6660231" y="2303061"/>
            <a:ext cx="1727929" cy="540000"/>
          </a:xfrm>
          <a:prstGeom prst="rect">
            <a:avLst/>
          </a:prstGeom>
        </p:spPr>
      </p:pic>
      <p:pic>
        <p:nvPicPr>
          <p:cNvPr id="5" name="Picture 2">
            <a:extLst>
              <a:ext uri="{FF2B5EF4-FFF2-40B4-BE49-F238E27FC236}">
                <a16:creationId xmlns:a16="http://schemas.microsoft.com/office/drawing/2014/main" id="{5DD3E99F-4B8A-2C88-42E9-FB763898DEA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60231" y="5727000"/>
            <a:ext cx="1727954" cy="5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0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F390783-B479-4151-964A-ED94E1A1A4F1}"/>
              </a:ext>
            </a:extLst>
          </p:cNvPr>
          <p:cNvSpPr>
            <a:spLocks noGrp="1"/>
          </p:cNvSpPr>
          <p:nvPr>
            <p:ph type="sldNum" sz="quarter" idx="12"/>
          </p:nvPr>
        </p:nvSpPr>
        <p:spPr/>
        <p:txBody>
          <a:bodyPr/>
          <a:lstStyle/>
          <a:p>
            <a:fld id="{447806F6-A384-4FD6-A469-B0B4E7E0C083}" type="slidenum">
              <a:rPr lang="nl-BE" smtClean="0"/>
              <a:t>50</a:t>
            </a:fld>
            <a:endParaRPr lang="nl-BE" dirty="0"/>
          </a:p>
        </p:txBody>
      </p:sp>
      <p:sp>
        <p:nvSpPr>
          <p:cNvPr id="3" name="Rechthoek 2">
            <a:extLst>
              <a:ext uri="{FF2B5EF4-FFF2-40B4-BE49-F238E27FC236}">
                <a16:creationId xmlns:a16="http://schemas.microsoft.com/office/drawing/2014/main" id="{3BF3A13D-CCCD-467B-8079-866F3E712810}"/>
              </a:ext>
            </a:extLst>
          </p:cNvPr>
          <p:cNvSpPr/>
          <p:nvPr/>
        </p:nvSpPr>
        <p:spPr>
          <a:xfrm>
            <a:off x="611560" y="332656"/>
            <a:ext cx="7920880" cy="350987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Klaplong. Welke beweringen zijn juist?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Ontstaat als je buddy je een te hevige klap geeft om je bij te brengen na bewusteloosheid</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Kun je vermoeden als de borstkas niet symmetrisch beweegt bij het ademen.</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Ontstaat bij longoverdruk als er lucht tussen borst- en longvlies raakt.</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0"/>
              </a:spcAft>
              <a:buFont typeface="+mj-lt"/>
              <a:buAutoNum type="alphaLcParenR"/>
            </a:pPr>
            <a:r>
              <a:rPr lang="nl-BE" sz="2000" dirty="0">
                <a:ea typeface="Times New Roman" panose="02020603050405020304" pitchFamily="18" charset="0"/>
                <a:cs typeface="Calibri" panose="020F0502020204030204" pitchFamily="34" charset="0"/>
              </a:rPr>
              <a:t>Kan de ademhaling erg bemoeilijken en vereist activatie van de hulpdiensten.</a:t>
            </a:r>
            <a:endParaRPr lang="nl-BE" sz="2000" dirty="0">
              <a:effectLst/>
              <a:ea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197B0448-831E-43BA-9912-1FB73D392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19911" y="3842528"/>
            <a:ext cx="1727953" cy="52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5DC4BDC-20EA-432F-868A-18B48F519339}"/>
              </a:ext>
            </a:extLst>
          </p:cNvPr>
          <p:cNvSpPr>
            <a:spLocks noGrp="1"/>
          </p:cNvSpPr>
          <p:nvPr>
            <p:ph type="sldNum" sz="quarter" idx="12"/>
          </p:nvPr>
        </p:nvSpPr>
        <p:spPr/>
        <p:txBody>
          <a:bodyPr/>
          <a:lstStyle/>
          <a:p>
            <a:fld id="{447806F6-A384-4FD6-A469-B0B4E7E0C083}" type="slidenum">
              <a:rPr lang="nl-BE" smtClean="0"/>
              <a:t>51</a:t>
            </a:fld>
            <a:endParaRPr lang="nl-BE" dirty="0"/>
          </a:p>
        </p:txBody>
      </p:sp>
      <p:sp>
        <p:nvSpPr>
          <p:cNvPr id="3" name="Titel 2">
            <a:extLst>
              <a:ext uri="{FF2B5EF4-FFF2-40B4-BE49-F238E27FC236}">
                <a16:creationId xmlns:a16="http://schemas.microsoft.com/office/drawing/2014/main" id="{11B6CF02-3FFB-4672-BB17-58BB797EFA09}"/>
              </a:ext>
            </a:extLst>
          </p:cNvPr>
          <p:cNvSpPr>
            <a:spLocks noGrp="1"/>
          </p:cNvSpPr>
          <p:nvPr>
            <p:ph type="ctrTitle"/>
          </p:nvPr>
        </p:nvSpPr>
        <p:spPr>
          <a:xfrm>
            <a:off x="611561" y="2924944"/>
            <a:ext cx="7992888" cy="1016790"/>
          </a:xfrm>
        </p:spPr>
        <p:txBody>
          <a:bodyPr/>
          <a:lstStyle/>
          <a:p>
            <a:r>
              <a:rPr lang="nl-BE" dirty="0"/>
              <a:t>Immersie longoedeem</a:t>
            </a:r>
          </a:p>
        </p:txBody>
      </p:sp>
    </p:spTree>
    <p:extLst>
      <p:ext uri="{BB962C8B-B14F-4D97-AF65-F5344CB8AC3E}">
        <p14:creationId xmlns:p14="http://schemas.microsoft.com/office/powerpoint/2010/main" val="3240015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11560" y="260648"/>
            <a:ext cx="7992888" cy="1938992"/>
          </a:xfrm>
          <a:prstGeom prst="rect">
            <a:avLst/>
          </a:prstGeom>
        </p:spPr>
        <p:txBody>
          <a:bodyPr wrap="square">
            <a:spAutoFit/>
          </a:bodyPr>
          <a:lstStyle/>
          <a:p>
            <a:r>
              <a:rPr lang="nl-BE" sz="2000" dirty="0">
                <a:solidFill>
                  <a:srgbClr val="FF0000"/>
                </a:solidFill>
              </a:rPr>
              <a:t>De symptomen van immersie longoedeem zijn:</a:t>
            </a:r>
          </a:p>
          <a:p>
            <a:pPr marL="914400" lvl="1" indent="-457200">
              <a:spcBef>
                <a:spcPts val="600"/>
              </a:spcBef>
              <a:buFont typeface="+mj-lt"/>
              <a:buAutoNum type="alphaLcParenR"/>
            </a:pPr>
            <a:r>
              <a:rPr lang="nl-BE" sz="2000" dirty="0"/>
              <a:t>Pijn en krampen in de maagstreek.</a:t>
            </a:r>
          </a:p>
          <a:p>
            <a:pPr marL="914400" lvl="1" indent="-457200">
              <a:spcBef>
                <a:spcPts val="600"/>
              </a:spcBef>
              <a:buFont typeface="+mj-lt"/>
              <a:buAutoNum type="alphaLcParenR"/>
            </a:pPr>
            <a:r>
              <a:rPr lang="nl-BE" sz="2000" dirty="0"/>
              <a:t>Ademnood, hoesten, soms met pijn in de borstkas.</a:t>
            </a:r>
          </a:p>
          <a:p>
            <a:pPr marL="914400" lvl="1" indent="-457200">
              <a:spcBef>
                <a:spcPts val="600"/>
              </a:spcBef>
              <a:buFont typeface="+mj-lt"/>
              <a:buAutoNum type="alphaLcParenR"/>
            </a:pPr>
            <a:r>
              <a:rPr lang="nl-BE" sz="2000" dirty="0"/>
              <a:t>Rillen in combinatie met ongecontroleerd ademen.</a:t>
            </a:r>
          </a:p>
          <a:p>
            <a:pPr marL="914400" lvl="1" indent="-457200">
              <a:spcBef>
                <a:spcPts val="600"/>
              </a:spcBef>
              <a:buFont typeface="+mj-lt"/>
              <a:buAutoNum type="alphaLcParenR"/>
            </a:pPr>
            <a:r>
              <a:rPr lang="nl-BE" sz="2000" dirty="0"/>
              <a:t>Niet te onderscheiden van stikstofnarcose.</a:t>
            </a:r>
          </a:p>
        </p:txBody>
      </p:sp>
      <p:sp>
        <p:nvSpPr>
          <p:cNvPr id="2" name="Tijdelijke aanduiding voor dianummer 1">
            <a:extLst>
              <a:ext uri="{FF2B5EF4-FFF2-40B4-BE49-F238E27FC236}">
                <a16:creationId xmlns:a16="http://schemas.microsoft.com/office/drawing/2014/main" id="{BBA8818C-DB4E-48D0-A33C-9579FB7524FF}"/>
              </a:ext>
            </a:extLst>
          </p:cNvPr>
          <p:cNvSpPr>
            <a:spLocks noGrp="1"/>
          </p:cNvSpPr>
          <p:nvPr>
            <p:ph type="sldNum" sz="quarter" idx="12"/>
          </p:nvPr>
        </p:nvSpPr>
        <p:spPr>
          <a:xfrm>
            <a:off x="3583073" y="6232227"/>
            <a:ext cx="1828800" cy="365125"/>
          </a:xfrm>
        </p:spPr>
        <p:txBody>
          <a:bodyPr/>
          <a:lstStyle/>
          <a:p>
            <a:fld id="{447806F6-A384-4FD6-A469-B0B4E7E0C083}" type="slidenum">
              <a:rPr lang="nl-BE" smtClean="0"/>
              <a:t>52</a:t>
            </a:fld>
            <a:endParaRPr lang="nl-BE" dirty="0"/>
          </a:p>
        </p:txBody>
      </p:sp>
      <p:pic>
        <p:nvPicPr>
          <p:cNvPr id="7" name="Afbeelding 6">
            <a:extLst>
              <a:ext uri="{FF2B5EF4-FFF2-40B4-BE49-F238E27FC236}">
                <a16:creationId xmlns:a16="http://schemas.microsoft.com/office/drawing/2014/main" id="{4EB6B042-701A-4981-8028-6AC18DE87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64288" y="2271648"/>
            <a:ext cx="1741572" cy="581288"/>
          </a:xfrm>
          <a:prstGeom prst="rect">
            <a:avLst/>
          </a:prstGeom>
        </p:spPr>
      </p:pic>
      <p:sp>
        <p:nvSpPr>
          <p:cNvPr id="20" name="Rechthoek 19">
            <a:extLst>
              <a:ext uri="{FF2B5EF4-FFF2-40B4-BE49-F238E27FC236}">
                <a16:creationId xmlns:a16="http://schemas.microsoft.com/office/drawing/2014/main" id="{E43C89CE-4207-4559-B187-AF63DF45E15B}"/>
              </a:ext>
            </a:extLst>
          </p:cNvPr>
          <p:cNvSpPr/>
          <p:nvPr/>
        </p:nvSpPr>
        <p:spPr>
          <a:xfrm>
            <a:off x="611559" y="3434224"/>
            <a:ext cx="8242397" cy="2246769"/>
          </a:xfrm>
          <a:prstGeom prst="rect">
            <a:avLst/>
          </a:prstGeom>
        </p:spPr>
        <p:txBody>
          <a:bodyPr wrap="square">
            <a:spAutoFit/>
          </a:bodyPr>
          <a:lstStyle/>
          <a:p>
            <a:r>
              <a:rPr lang="nl-BE" sz="2000" dirty="0">
                <a:solidFill>
                  <a:srgbClr val="FF0000"/>
                </a:solidFill>
              </a:rPr>
              <a:t>De eerste hulp bij immersie longoedeem:</a:t>
            </a:r>
          </a:p>
          <a:p>
            <a:pPr marL="914400" lvl="1" indent="-457200">
              <a:spcBef>
                <a:spcPts val="600"/>
              </a:spcBef>
              <a:buFont typeface="+mj-lt"/>
              <a:buAutoNum type="alphaLcParenR"/>
            </a:pPr>
            <a:r>
              <a:rPr lang="nl-BE" sz="2000" dirty="0"/>
              <a:t>Begint al in het water door de duiker in horizontale positie te brengen.</a:t>
            </a:r>
          </a:p>
          <a:p>
            <a:pPr marL="914400" lvl="1" indent="-457200">
              <a:spcBef>
                <a:spcPts val="600"/>
              </a:spcBef>
              <a:buFont typeface="+mj-lt"/>
              <a:buAutoNum type="alphaLcParenR"/>
            </a:pPr>
            <a:r>
              <a:rPr lang="nl-BE" sz="2000" dirty="0"/>
              <a:t>De duiker zo snel mogelijk uit het water te halen.</a:t>
            </a:r>
          </a:p>
          <a:p>
            <a:pPr marL="914400" lvl="1" indent="-457200">
              <a:spcBef>
                <a:spcPts val="600"/>
              </a:spcBef>
              <a:buFont typeface="+mj-lt"/>
              <a:buAutoNum type="alphaLcParenR"/>
            </a:pPr>
            <a:r>
              <a:rPr lang="nl-BE" sz="2000" dirty="0"/>
              <a:t>De duiker heel geleidelijk uit het water te halen..</a:t>
            </a:r>
          </a:p>
          <a:p>
            <a:pPr marL="914400" lvl="1" indent="-457200">
              <a:spcBef>
                <a:spcPts val="600"/>
              </a:spcBef>
              <a:buFont typeface="+mj-lt"/>
              <a:buAutoNum type="alphaLcParenR"/>
            </a:pPr>
            <a:r>
              <a:rPr lang="nl-BE" sz="2000" dirty="0"/>
              <a:t>Zuurstof toedienen en hulpdiensten activeren.</a:t>
            </a:r>
          </a:p>
        </p:txBody>
      </p:sp>
      <p:pic>
        <p:nvPicPr>
          <p:cNvPr id="10" name="Afbeelding 9">
            <a:extLst>
              <a:ext uri="{FF2B5EF4-FFF2-40B4-BE49-F238E27FC236}">
                <a16:creationId xmlns:a16="http://schemas.microsoft.com/office/drawing/2014/main" id="{44FDDC87-18E6-4F06-B05D-BA125FD948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64287" y="5800040"/>
            <a:ext cx="1731819" cy="581288"/>
          </a:xfrm>
          <a:prstGeom prst="rect">
            <a:avLst/>
          </a:prstGeom>
        </p:spPr>
      </p:pic>
    </p:spTree>
    <p:extLst>
      <p:ext uri="{BB962C8B-B14F-4D97-AF65-F5344CB8AC3E}">
        <p14:creationId xmlns:p14="http://schemas.microsoft.com/office/powerpoint/2010/main" val="38373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3EF1D34-7F60-4306-8949-0628A628FD25}"/>
              </a:ext>
            </a:extLst>
          </p:cNvPr>
          <p:cNvSpPr>
            <a:spLocks noGrp="1"/>
          </p:cNvSpPr>
          <p:nvPr>
            <p:ph type="sldNum" sz="quarter" idx="12"/>
          </p:nvPr>
        </p:nvSpPr>
        <p:spPr/>
        <p:txBody>
          <a:bodyPr/>
          <a:lstStyle/>
          <a:p>
            <a:fld id="{447806F6-A384-4FD6-A469-B0B4E7E0C083}" type="slidenum">
              <a:rPr lang="nl-BE" smtClean="0"/>
              <a:t>53</a:t>
            </a:fld>
            <a:endParaRPr lang="nl-BE" dirty="0"/>
          </a:p>
        </p:txBody>
      </p:sp>
      <p:sp>
        <p:nvSpPr>
          <p:cNvPr id="3" name="Rechthoek 2">
            <a:extLst>
              <a:ext uri="{FF2B5EF4-FFF2-40B4-BE49-F238E27FC236}">
                <a16:creationId xmlns:a16="http://schemas.microsoft.com/office/drawing/2014/main" id="{408D3440-9667-4402-8756-38C0C296A9C0}"/>
              </a:ext>
            </a:extLst>
          </p:cNvPr>
          <p:cNvSpPr/>
          <p:nvPr/>
        </p:nvSpPr>
        <p:spPr>
          <a:xfrm>
            <a:off x="611560" y="548680"/>
            <a:ext cx="7920880" cy="3319050"/>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Welke beweringen over immersie longoedeem zijn correct?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fontAlgn="base" hangingPunct="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Een slecht onderhouden ontspanner kan bijdragen tot het ontstaan van immersie longoedeem.</a:t>
            </a:r>
          </a:p>
          <a:p>
            <a:pPr marL="742950" lvl="1" indent="-285750" fontAlgn="base" hangingPunct="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Eens de symptomen verdwenen zijn mag men opnieuw duiken.</a:t>
            </a:r>
          </a:p>
          <a:p>
            <a:pPr marL="742950" lvl="1" indent="-285750" fontAlgn="base" hangingPunct="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Immersie longoedeem en hijgtoestand (CO</a:t>
            </a:r>
            <a:r>
              <a:rPr lang="nl-BE" sz="2000" kern="100" baseline="-25000" dirty="0">
                <a:ea typeface="Aptos"/>
                <a:cs typeface="Times New Roman" panose="02020603050405020304" pitchFamily="18" charset="0"/>
              </a:rPr>
              <a:t>2</a:t>
            </a:r>
            <a:r>
              <a:rPr lang="nl-BE" sz="2000" kern="100" dirty="0">
                <a:ea typeface="Aptos"/>
                <a:cs typeface="Times New Roman" panose="02020603050405020304" pitchFamily="18" charset="0"/>
              </a:rPr>
              <a:t>-vergiftiging) zijn hetzelfde.</a:t>
            </a:r>
          </a:p>
          <a:p>
            <a:pPr marL="742950" lvl="1" indent="-285750" fontAlgn="base" hangingPunct="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Niet alleen duikers, maar ook zwemmers kunnen het slachtoffer zijn van immersie longoedeem.</a:t>
            </a:r>
            <a:endParaRPr lang="nl-BE" sz="2000" kern="100" dirty="0">
              <a:effectLst/>
              <a:ea typeface="Aptos"/>
              <a:cs typeface="Times New Roman" panose="02020603050405020304" pitchFamily="18" charset="0"/>
            </a:endParaRPr>
          </a:p>
        </p:txBody>
      </p:sp>
      <p:pic>
        <p:nvPicPr>
          <p:cNvPr id="5" name="Afbeelding 4">
            <a:extLst>
              <a:ext uri="{FF2B5EF4-FFF2-40B4-BE49-F238E27FC236}">
                <a16:creationId xmlns:a16="http://schemas.microsoft.com/office/drawing/2014/main" id="{354A8D4E-D464-4966-AC31-4085699309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8264" y="4149080"/>
            <a:ext cx="1727955" cy="539999"/>
          </a:xfrm>
          <a:prstGeom prst="rect">
            <a:avLst/>
          </a:prstGeom>
        </p:spPr>
      </p:pic>
    </p:spTree>
    <p:extLst>
      <p:ext uri="{BB962C8B-B14F-4D97-AF65-F5344CB8AC3E}">
        <p14:creationId xmlns:p14="http://schemas.microsoft.com/office/powerpoint/2010/main" val="25161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63A474A-E263-4BEB-AE72-6FC03E711072}"/>
              </a:ext>
            </a:extLst>
          </p:cNvPr>
          <p:cNvSpPr>
            <a:spLocks noGrp="1"/>
          </p:cNvSpPr>
          <p:nvPr>
            <p:ph type="sldNum" sz="quarter" idx="12"/>
          </p:nvPr>
        </p:nvSpPr>
        <p:spPr/>
        <p:txBody>
          <a:bodyPr/>
          <a:lstStyle/>
          <a:p>
            <a:fld id="{447806F6-A384-4FD6-A469-B0B4E7E0C083}" type="slidenum">
              <a:rPr lang="nl-BE" smtClean="0"/>
              <a:t>54</a:t>
            </a:fld>
            <a:endParaRPr lang="nl-BE" dirty="0"/>
          </a:p>
        </p:txBody>
      </p:sp>
      <p:sp>
        <p:nvSpPr>
          <p:cNvPr id="3" name="Rechthoek 2">
            <a:extLst>
              <a:ext uri="{FF2B5EF4-FFF2-40B4-BE49-F238E27FC236}">
                <a16:creationId xmlns:a16="http://schemas.microsoft.com/office/drawing/2014/main" id="{4599F43C-DD2A-455B-8039-8F89169FD72D}"/>
              </a:ext>
            </a:extLst>
          </p:cNvPr>
          <p:cNvSpPr/>
          <p:nvPr/>
        </p:nvSpPr>
        <p:spPr>
          <a:xfrm>
            <a:off x="611560" y="620688"/>
            <a:ext cx="7920880"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Immersie longoedeem. Welke factoren werken bevorderend?</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Duiken in koud water.</a:t>
            </a:r>
            <a:endParaRPr lang="nl-BE" sz="2000" dirty="0">
              <a:ea typeface="Calibri" panose="020F0502020204030204" pitchFamily="34"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Zware inspanning tijdens het duiken.</a:t>
            </a:r>
            <a:endParaRPr lang="nl-BE" sz="2000" dirty="0">
              <a:ea typeface="Calibri" panose="020F0502020204030204" pitchFamily="34"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Verticale positie in het water.</a:t>
            </a: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Nieuwe ademautomaat.</a:t>
            </a:r>
            <a:endParaRPr lang="nl-BE" sz="2000" dirty="0">
              <a:ea typeface="Calibri" panose="020F0502020204030204" pitchFamily="34" charset="0"/>
              <a:cs typeface="Times New Roman" panose="02020603050405020304" pitchFamily="18" charset="0"/>
            </a:endParaRPr>
          </a:p>
        </p:txBody>
      </p:sp>
      <p:sp>
        <p:nvSpPr>
          <p:cNvPr id="4" name="Rechthoek 3">
            <a:extLst>
              <a:ext uri="{FF2B5EF4-FFF2-40B4-BE49-F238E27FC236}">
                <a16:creationId xmlns:a16="http://schemas.microsoft.com/office/drawing/2014/main" id="{5AE52B03-7293-4D39-A715-D74C7E24FF9A}"/>
              </a:ext>
            </a:extLst>
          </p:cNvPr>
          <p:cNvSpPr/>
          <p:nvPr/>
        </p:nvSpPr>
        <p:spPr>
          <a:xfrm>
            <a:off x="611560" y="3140968"/>
            <a:ext cx="7920880" cy="286232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Calibri" panose="020F0502020204030204" pitchFamily="34" charset="0"/>
              </a:rPr>
              <a:t>Een duiker komt je na een duik van 45 min met een maximale diepte van 15 m vertellen dat hij/zij zich bij het opstijgen licht kortademig voelde. Er deden zich geen incidenten voor tijdens de duik. Waaraan moet je in de eerste plaats denken? (1 antwoord)</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Een beginnende longontsteking.</a:t>
            </a:r>
            <a:endParaRPr lang="nl-BE" sz="2000" dirty="0">
              <a:ea typeface="Calibri" panose="020F0502020204030204" pitchFamily="34"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Immersie longoedeem.</a:t>
            </a:r>
            <a:endParaRPr lang="nl-BE" sz="2000" dirty="0">
              <a:ea typeface="Calibri" panose="020F0502020204030204" pitchFamily="34"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Een licht decompressieongeval.</a:t>
            </a:r>
            <a:endParaRPr lang="nl-BE" sz="2000" dirty="0">
              <a:ea typeface="Calibri" panose="020F0502020204030204" pitchFamily="34" charset="0"/>
              <a:cs typeface="Times New Roman" panose="02020603050405020304" pitchFamily="18" charset="0"/>
            </a:endParaRPr>
          </a:p>
          <a:p>
            <a:pPr marL="742950" lvl="1" indent="-285750">
              <a:spcBef>
                <a:spcPts val="600"/>
              </a:spcBef>
              <a:spcAft>
                <a:spcPts val="0"/>
              </a:spcAft>
              <a:buFont typeface="+mj-lt"/>
              <a:buAutoNum type="alphaLcParenR"/>
            </a:pPr>
            <a:r>
              <a:rPr lang="nl-BE" sz="2000" dirty="0">
                <a:ea typeface="Calibri" panose="020F0502020204030204" pitchFamily="34" charset="0"/>
                <a:cs typeface="Calibri" panose="020F0502020204030204" pitchFamily="34" charset="0"/>
              </a:rPr>
              <a:t>Slechte algemene conditie.</a:t>
            </a:r>
            <a:endParaRPr lang="nl-BE" sz="2000" dirty="0">
              <a:effectLst/>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71A5568C-D26A-4C27-B21C-1512DE87C41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76256" y="2271648"/>
            <a:ext cx="1727952" cy="576064"/>
          </a:xfrm>
          <a:prstGeom prst="rect">
            <a:avLst/>
          </a:prstGeom>
        </p:spPr>
      </p:pic>
      <p:pic>
        <p:nvPicPr>
          <p:cNvPr id="6" name="Picture 2">
            <a:extLst>
              <a:ext uri="{FF2B5EF4-FFF2-40B4-BE49-F238E27FC236}">
                <a16:creationId xmlns:a16="http://schemas.microsoft.com/office/drawing/2014/main" id="{A66F1B2E-BE94-437B-9EE7-C7F78B8E4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33693" y="5607065"/>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3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1D7195E-49E5-42D7-80D8-836E55765B0A}"/>
              </a:ext>
            </a:extLst>
          </p:cNvPr>
          <p:cNvSpPr>
            <a:spLocks noGrp="1"/>
          </p:cNvSpPr>
          <p:nvPr>
            <p:ph type="sldNum" sz="quarter" idx="12"/>
          </p:nvPr>
        </p:nvSpPr>
        <p:spPr/>
        <p:txBody>
          <a:bodyPr/>
          <a:lstStyle/>
          <a:p>
            <a:fld id="{447806F6-A384-4FD6-A469-B0B4E7E0C083}" type="slidenum">
              <a:rPr lang="nl-BE" smtClean="0"/>
              <a:t>55</a:t>
            </a:fld>
            <a:endParaRPr lang="nl-BE" dirty="0"/>
          </a:p>
        </p:txBody>
      </p:sp>
      <p:sp>
        <p:nvSpPr>
          <p:cNvPr id="3" name="Titel 2">
            <a:extLst>
              <a:ext uri="{FF2B5EF4-FFF2-40B4-BE49-F238E27FC236}">
                <a16:creationId xmlns:a16="http://schemas.microsoft.com/office/drawing/2014/main" id="{BAEC528A-D92E-48A6-9959-A9CECF011726}"/>
              </a:ext>
            </a:extLst>
          </p:cNvPr>
          <p:cNvSpPr>
            <a:spLocks noGrp="1"/>
          </p:cNvSpPr>
          <p:nvPr>
            <p:ph type="ctrTitle"/>
          </p:nvPr>
        </p:nvSpPr>
        <p:spPr>
          <a:xfrm>
            <a:off x="817581" y="2924944"/>
            <a:ext cx="7498835" cy="1016790"/>
          </a:xfrm>
        </p:spPr>
        <p:txBody>
          <a:bodyPr anchor="ctr"/>
          <a:lstStyle/>
          <a:p>
            <a:pPr algn="ctr"/>
            <a:r>
              <a:rPr lang="nl-BE" dirty="0"/>
              <a:t>Decompressieziekte</a:t>
            </a:r>
          </a:p>
        </p:txBody>
      </p:sp>
    </p:spTree>
    <p:extLst>
      <p:ext uri="{BB962C8B-B14F-4D97-AF65-F5344CB8AC3E}">
        <p14:creationId xmlns:p14="http://schemas.microsoft.com/office/powerpoint/2010/main" val="1857138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7504" y="203417"/>
            <a:ext cx="8856984" cy="3262432"/>
          </a:xfrm>
          <a:prstGeom prst="rect">
            <a:avLst/>
          </a:prstGeom>
        </p:spPr>
        <p:txBody>
          <a:bodyPr wrap="square">
            <a:spAutoFit/>
          </a:bodyPr>
          <a:lstStyle/>
          <a:p>
            <a:r>
              <a:rPr lang="nl-BE" b="1" dirty="0">
                <a:solidFill>
                  <a:srgbClr val="FF0000"/>
                </a:solidFill>
              </a:rPr>
              <a:t>110</a:t>
            </a:r>
            <a:r>
              <a:rPr lang="nl-BE" sz="2400" b="1" dirty="0">
                <a:solidFill>
                  <a:srgbClr val="FF0000"/>
                </a:solidFill>
              </a:rPr>
              <a:t> </a:t>
            </a:r>
            <a:r>
              <a:rPr lang="nl-BE" sz="2400" dirty="0">
                <a:solidFill>
                  <a:srgbClr val="FF0000"/>
                </a:solidFill>
              </a:rPr>
              <a:t>De juiste volgorde van optreden van symptomen van</a:t>
            </a:r>
            <a:br>
              <a:rPr lang="nl-BE" sz="2400" dirty="0">
                <a:solidFill>
                  <a:srgbClr val="FF0000"/>
                </a:solidFill>
              </a:rPr>
            </a:br>
            <a:r>
              <a:rPr lang="nl-BE" sz="2400" dirty="0">
                <a:solidFill>
                  <a:srgbClr val="FF0000"/>
                </a:solidFill>
              </a:rPr>
              <a:t>     </a:t>
            </a:r>
            <a:r>
              <a:rPr lang="nl-BE" sz="2400" b="1" dirty="0">
                <a:solidFill>
                  <a:srgbClr val="FF0000"/>
                </a:solidFill>
              </a:rPr>
              <a:t>decompressieziekte</a:t>
            </a:r>
            <a:r>
              <a:rPr lang="nl-BE" sz="2400" dirty="0">
                <a:solidFill>
                  <a:srgbClr val="FF0000"/>
                </a:solidFill>
              </a:rPr>
              <a:t> is:</a:t>
            </a:r>
            <a:br>
              <a:rPr lang="nl-BE" sz="2400" dirty="0">
                <a:solidFill>
                  <a:srgbClr val="FF0000"/>
                </a:solidFill>
              </a:rPr>
            </a:br>
            <a:endParaRPr lang="nl-BE" sz="2400" dirty="0">
              <a:solidFill>
                <a:srgbClr val="FF0000"/>
              </a:solidFill>
            </a:endParaRPr>
          </a:p>
          <a:p>
            <a:r>
              <a:rPr lang="nl-BE" sz="2200" dirty="0"/>
              <a:t>A: Vlooien, schapen, </a:t>
            </a:r>
            <a:r>
              <a:rPr lang="nl-BE" sz="2200" dirty="0" err="1"/>
              <a:t>bends</a:t>
            </a:r>
            <a:r>
              <a:rPr lang="nl-BE" sz="2200" dirty="0"/>
              <a:t> of paraplegie.</a:t>
            </a:r>
          </a:p>
          <a:p>
            <a:r>
              <a:rPr lang="nl-BE" sz="2200" dirty="0"/>
              <a:t>B: Schapen, vlooien, </a:t>
            </a:r>
            <a:r>
              <a:rPr lang="nl-BE" sz="2200" dirty="0" err="1"/>
              <a:t>bends</a:t>
            </a:r>
            <a:r>
              <a:rPr lang="nl-BE" sz="2200" dirty="0"/>
              <a:t> en dan paraplegie.</a:t>
            </a:r>
          </a:p>
          <a:p>
            <a:r>
              <a:rPr lang="nl-BE" sz="2200" dirty="0"/>
              <a:t>C: Vlooien, schapen, dan hemiplegie.</a:t>
            </a:r>
          </a:p>
          <a:p>
            <a:r>
              <a:rPr lang="nl-BE" sz="2200" dirty="0"/>
              <a:t>D: Meestal hebben we onmiddellijk te doen met een neurologisch</a:t>
            </a:r>
            <a:br>
              <a:rPr lang="nl-BE" sz="2200" dirty="0"/>
            </a:br>
            <a:r>
              <a:rPr lang="nl-BE" sz="2200" dirty="0"/>
              <a:t>    ongeval of een aandoening van het gewrichtsstelsel of andere.</a:t>
            </a:r>
          </a:p>
          <a:p>
            <a:endParaRPr lang="nl-BE"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192333"/>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556514" y="836712"/>
            <a:ext cx="3531771" cy="830997"/>
          </a:xfrm>
          <a:prstGeom prst="rect">
            <a:avLst/>
          </a:prstGeom>
          <a:noFill/>
        </p:spPr>
        <p:txBody>
          <a:bodyPr wrap="square" rtlCol="0">
            <a:spAutoFit/>
          </a:bodyPr>
          <a:lstStyle/>
          <a:p>
            <a:r>
              <a:rPr lang="nl-BE" sz="1600" dirty="0">
                <a:solidFill>
                  <a:srgbClr val="0070C0"/>
                </a:solidFill>
              </a:rPr>
              <a:t>Er is geen vast bepaalde volgorde!</a:t>
            </a:r>
          </a:p>
          <a:p>
            <a:r>
              <a:rPr lang="nl-BE" sz="1600" dirty="0">
                <a:solidFill>
                  <a:srgbClr val="0070C0"/>
                </a:solidFill>
              </a:rPr>
              <a:t>Bends = gewricht- spier en/of</a:t>
            </a:r>
            <a:br>
              <a:rPr lang="nl-BE" sz="1600" dirty="0">
                <a:solidFill>
                  <a:srgbClr val="0070C0"/>
                </a:solidFill>
              </a:rPr>
            </a:br>
            <a:r>
              <a:rPr lang="nl-BE" sz="1600" dirty="0">
                <a:solidFill>
                  <a:srgbClr val="0070C0"/>
                </a:solidFill>
              </a:rPr>
              <a:t>            botpijnen</a:t>
            </a:r>
          </a:p>
        </p:txBody>
      </p:sp>
      <p:sp>
        <p:nvSpPr>
          <p:cNvPr id="5" name="Rechthoek 4"/>
          <p:cNvSpPr/>
          <p:nvPr/>
        </p:nvSpPr>
        <p:spPr>
          <a:xfrm>
            <a:off x="246781" y="3904125"/>
            <a:ext cx="8856984" cy="2816156"/>
          </a:xfrm>
          <a:prstGeom prst="rect">
            <a:avLst/>
          </a:prstGeom>
        </p:spPr>
        <p:txBody>
          <a:bodyPr wrap="square">
            <a:spAutoFit/>
          </a:bodyPr>
          <a:lstStyle/>
          <a:p>
            <a:r>
              <a:rPr lang="nl-BE" b="1" dirty="0">
                <a:solidFill>
                  <a:srgbClr val="FF0000"/>
                </a:solidFill>
              </a:rPr>
              <a:t>111 </a:t>
            </a:r>
            <a:r>
              <a:rPr lang="nl-BE" sz="2300" dirty="0">
                <a:solidFill>
                  <a:srgbClr val="FF0000"/>
                </a:solidFill>
              </a:rPr>
              <a:t>Toedienen van O</a:t>
            </a:r>
            <a:r>
              <a:rPr lang="nl-BE" sz="2300" baseline="-25000" dirty="0">
                <a:solidFill>
                  <a:srgbClr val="FF0000"/>
                </a:solidFill>
              </a:rPr>
              <a:t>2</a:t>
            </a:r>
            <a:r>
              <a:rPr lang="nl-BE" sz="2300" dirty="0">
                <a:solidFill>
                  <a:srgbClr val="FF0000"/>
                </a:solidFill>
              </a:rPr>
              <a:t> bij </a:t>
            </a:r>
            <a:r>
              <a:rPr lang="nl-BE" sz="2300" b="1" dirty="0" err="1">
                <a:solidFill>
                  <a:srgbClr val="FF0000"/>
                </a:solidFill>
              </a:rPr>
              <a:t>deco</a:t>
            </a:r>
            <a:r>
              <a:rPr lang="nl-BE" sz="2300" b="1" dirty="0">
                <a:solidFill>
                  <a:srgbClr val="FF0000"/>
                </a:solidFill>
              </a:rPr>
              <a:t>. ziekte </a:t>
            </a:r>
            <a:r>
              <a:rPr lang="nl-BE" sz="2300" dirty="0">
                <a:solidFill>
                  <a:srgbClr val="FF0000"/>
                </a:solidFill>
              </a:rPr>
              <a:t>heeft als effect:</a:t>
            </a:r>
          </a:p>
          <a:p>
            <a:endParaRPr lang="nl-BE" sz="1000" dirty="0">
              <a:solidFill>
                <a:srgbClr val="FF0000"/>
              </a:solidFill>
            </a:endParaRPr>
          </a:p>
          <a:p>
            <a:r>
              <a:rPr lang="nl-BE" sz="2400" dirty="0"/>
              <a:t>A: De bloedvaten te openen.</a:t>
            </a:r>
          </a:p>
          <a:p>
            <a:r>
              <a:rPr lang="nl-BE" sz="2400" dirty="0"/>
              <a:t>B: Het inert gas uit te wassen en/of shock te voorkomen.</a:t>
            </a:r>
          </a:p>
          <a:p>
            <a:r>
              <a:rPr lang="nl-BE" sz="2400" dirty="0"/>
              <a:t>C: Een overbrengen naar </a:t>
            </a:r>
            <a:r>
              <a:rPr lang="nl-BE" sz="2400" dirty="0" err="1"/>
              <a:t>herdrukkingskamer</a:t>
            </a:r>
            <a:r>
              <a:rPr lang="nl-BE" sz="2400" dirty="0"/>
              <a:t> te vermijden.</a:t>
            </a:r>
          </a:p>
          <a:p>
            <a:r>
              <a:rPr lang="nl-BE" sz="2400" dirty="0"/>
              <a:t>D: Het ademhalingsritme te bevorderen. </a:t>
            </a:r>
          </a:p>
          <a:p>
            <a:endParaRPr lang="nl-BE" sz="2400" dirty="0"/>
          </a:p>
          <a:p>
            <a:endParaRPr lang="nl-BE" sz="24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885639"/>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dianummer 2">
            <a:extLst>
              <a:ext uri="{FF2B5EF4-FFF2-40B4-BE49-F238E27FC236}">
                <a16:creationId xmlns:a16="http://schemas.microsoft.com/office/drawing/2014/main" id="{947F684D-6F2F-4AC8-8232-51DD42CCDB63}"/>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56</a:t>
            </a:fld>
            <a:endParaRPr lang="nl-BE" dirty="0"/>
          </a:p>
        </p:txBody>
      </p:sp>
      <p:sp>
        <p:nvSpPr>
          <p:cNvPr id="8" name="Tekstvak 7">
            <a:extLst>
              <a:ext uri="{FF2B5EF4-FFF2-40B4-BE49-F238E27FC236}">
                <a16:creationId xmlns:a16="http://schemas.microsoft.com/office/drawing/2014/main" id="{FF0F2ED6-B11C-4ECC-B191-985F528C32D1}"/>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13512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3508" y="296059"/>
            <a:ext cx="8856984" cy="2462213"/>
          </a:xfrm>
          <a:prstGeom prst="rect">
            <a:avLst/>
          </a:prstGeom>
        </p:spPr>
        <p:txBody>
          <a:bodyPr wrap="square">
            <a:spAutoFit/>
          </a:bodyPr>
          <a:lstStyle/>
          <a:p>
            <a:r>
              <a:rPr lang="nl-BE" b="1" dirty="0">
                <a:solidFill>
                  <a:srgbClr val="FF0000"/>
                </a:solidFill>
              </a:rPr>
              <a:t>112</a:t>
            </a:r>
            <a:r>
              <a:rPr lang="nl-BE" sz="2400" dirty="0">
                <a:solidFill>
                  <a:srgbClr val="FF0000"/>
                </a:solidFill>
              </a:rPr>
              <a:t> Wat kan een teken zijn van de </a:t>
            </a:r>
            <a:r>
              <a:rPr lang="nl-BE" sz="2400" b="1" dirty="0">
                <a:solidFill>
                  <a:srgbClr val="FF0000"/>
                </a:solidFill>
              </a:rPr>
              <a:t>decompressieziekte</a:t>
            </a:r>
            <a:r>
              <a:rPr lang="nl-BE" sz="2400" dirty="0">
                <a:solidFill>
                  <a:srgbClr val="FF0000"/>
                </a:solidFill>
              </a:rPr>
              <a:t>:</a:t>
            </a:r>
          </a:p>
          <a:p>
            <a:endParaRPr lang="nl-BE" sz="1000" dirty="0">
              <a:solidFill>
                <a:srgbClr val="FF0000"/>
              </a:solidFill>
            </a:endParaRPr>
          </a:p>
          <a:p>
            <a:r>
              <a:rPr lang="nl-BE" sz="2400" dirty="0"/>
              <a:t>A: Tintelingen in een been.</a:t>
            </a:r>
          </a:p>
          <a:p>
            <a:r>
              <a:rPr lang="nl-BE" sz="2400" dirty="0"/>
              <a:t>B: Zweten.</a:t>
            </a:r>
          </a:p>
          <a:p>
            <a:r>
              <a:rPr lang="nl-BE" sz="2400" dirty="0"/>
              <a:t>C: Rugpijn.</a:t>
            </a:r>
          </a:p>
          <a:p>
            <a:r>
              <a:rPr lang="nl-BE" sz="2400" dirty="0"/>
              <a:t>D: Gevoelloosheid in beide benen. </a:t>
            </a:r>
          </a:p>
          <a:p>
            <a:endParaRPr lang="nl-BE" sz="2400" dirty="0"/>
          </a:p>
        </p:txBody>
      </p:sp>
      <p:pic>
        <p:nvPicPr>
          <p:cNvPr id="3" name="Afbeelding 2">
            <a:extLst>
              <a:ext uri="{FF2B5EF4-FFF2-40B4-BE49-F238E27FC236}">
                <a16:creationId xmlns:a16="http://schemas.microsoft.com/office/drawing/2014/main" id="{85CEF250-06D2-4891-962A-64BC0FEF7DF7}"/>
              </a:ext>
            </a:extLst>
          </p:cNvPr>
          <p:cNvPicPr>
            <a:picLocks noChangeAspect="1"/>
          </p:cNvPicPr>
          <p:nvPr/>
        </p:nvPicPr>
        <p:blipFill>
          <a:blip r:embed="rId3"/>
          <a:stretch>
            <a:fillRect/>
          </a:stretch>
        </p:blipFill>
        <p:spPr>
          <a:xfrm>
            <a:off x="6444208" y="1188253"/>
            <a:ext cx="2160000" cy="505532"/>
          </a:xfrm>
          <a:prstGeom prst="rect">
            <a:avLst/>
          </a:prstGeom>
        </p:spPr>
      </p:pic>
      <p:sp>
        <p:nvSpPr>
          <p:cNvPr id="4" name="Tijdelijke aanduiding voor dianummer 2">
            <a:extLst>
              <a:ext uri="{FF2B5EF4-FFF2-40B4-BE49-F238E27FC236}">
                <a16:creationId xmlns:a16="http://schemas.microsoft.com/office/drawing/2014/main" id="{9F260591-C4F7-4765-ACFB-2F7488DDFDA6}"/>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57</a:t>
            </a:fld>
            <a:endParaRPr lang="nl-BE" dirty="0"/>
          </a:p>
        </p:txBody>
      </p:sp>
      <p:sp>
        <p:nvSpPr>
          <p:cNvPr id="6" name="Rechthoek 5">
            <a:extLst>
              <a:ext uri="{FF2B5EF4-FFF2-40B4-BE49-F238E27FC236}">
                <a16:creationId xmlns:a16="http://schemas.microsoft.com/office/drawing/2014/main" id="{E17B05AD-415B-4CA6-8409-F8371EF16145}"/>
              </a:ext>
            </a:extLst>
          </p:cNvPr>
          <p:cNvSpPr/>
          <p:nvPr/>
        </p:nvSpPr>
        <p:spPr>
          <a:xfrm>
            <a:off x="143508" y="2996952"/>
            <a:ext cx="8856984" cy="2446824"/>
          </a:xfrm>
          <a:prstGeom prst="rect">
            <a:avLst/>
          </a:prstGeom>
        </p:spPr>
        <p:txBody>
          <a:bodyPr wrap="square">
            <a:spAutoFit/>
          </a:bodyPr>
          <a:lstStyle/>
          <a:p>
            <a:r>
              <a:rPr lang="nl-BE" b="1" dirty="0">
                <a:solidFill>
                  <a:srgbClr val="FF0000"/>
                </a:solidFill>
              </a:rPr>
              <a:t>113 </a:t>
            </a:r>
            <a:r>
              <a:rPr lang="nl-BE" sz="2300" dirty="0">
                <a:solidFill>
                  <a:srgbClr val="FF0000"/>
                </a:solidFill>
              </a:rPr>
              <a:t>Welke factoren verhogen het risico op </a:t>
            </a:r>
            <a:r>
              <a:rPr lang="nl-BE" sz="2300" b="1" dirty="0">
                <a:solidFill>
                  <a:srgbClr val="FF0000"/>
                </a:solidFill>
              </a:rPr>
              <a:t>decompressieziekte</a:t>
            </a:r>
            <a:r>
              <a:rPr lang="nl-BE" sz="2300" dirty="0">
                <a:solidFill>
                  <a:srgbClr val="FF0000"/>
                </a:solidFill>
              </a:rPr>
              <a:t>:</a:t>
            </a:r>
          </a:p>
          <a:p>
            <a:endParaRPr lang="nl-BE" sz="1000" dirty="0">
              <a:solidFill>
                <a:srgbClr val="FF0000"/>
              </a:solidFill>
            </a:endParaRPr>
          </a:p>
          <a:p>
            <a:r>
              <a:rPr lang="nl-BE" sz="2400" dirty="0"/>
              <a:t>A: Het zoutgehalte van het water.</a:t>
            </a:r>
          </a:p>
          <a:p>
            <a:r>
              <a:rPr lang="nl-BE" sz="2400" dirty="0"/>
              <a:t>B: Tropisch water.</a:t>
            </a:r>
          </a:p>
          <a:p>
            <a:r>
              <a:rPr lang="nl-BE" sz="2400" dirty="0"/>
              <a:t>C: Dehydratatie (</a:t>
            </a:r>
            <a:r>
              <a:rPr lang="nl-BE" sz="2400" dirty="0">
                <a:solidFill>
                  <a:srgbClr val="0070C0"/>
                </a:solidFill>
              </a:rPr>
              <a:t>bvb overvloedig zweten voor de duik</a:t>
            </a:r>
            <a:r>
              <a:rPr lang="nl-BE" sz="2400" dirty="0"/>
              <a:t>).</a:t>
            </a:r>
          </a:p>
          <a:p>
            <a:r>
              <a:rPr lang="nl-BE" sz="2400" dirty="0"/>
              <a:t>D: Vermoeiende reis voor de duik. </a:t>
            </a:r>
          </a:p>
          <a:p>
            <a:endParaRPr lang="nl-BE" sz="2400" dirty="0"/>
          </a:p>
        </p:txBody>
      </p:sp>
      <p:pic>
        <p:nvPicPr>
          <p:cNvPr id="2" name="Afbeelding 1">
            <a:extLst>
              <a:ext uri="{FF2B5EF4-FFF2-40B4-BE49-F238E27FC236}">
                <a16:creationId xmlns:a16="http://schemas.microsoft.com/office/drawing/2014/main" id="{6DA11172-1ED2-4695-A35C-BF02AB151101}"/>
              </a:ext>
            </a:extLst>
          </p:cNvPr>
          <p:cNvPicPr>
            <a:picLocks noChangeAspect="1"/>
          </p:cNvPicPr>
          <p:nvPr/>
        </p:nvPicPr>
        <p:blipFill>
          <a:blip r:embed="rId4"/>
          <a:stretch>
            <a:fillRect/>
          </a:stretch>
        </p:blipFill>
        <p:spPr>
          <a:xfrm>
            <a:off x="6473151" y="5300325"/>
            <a:ext cx="2160000" cy="488807"/>
          </a:xfrm>
          <a:prstGeom prst="rect">
            <a:avLst/>
          </a:prstGeom>
        </p:spPr>
      </p:pic>
      <p:sp>
        <p:nvSpPr>
          <p:cNvPr id="7" name="Tekstvak 6">
            <a:extLst>
              <a:ext uri="{FF2B5EF4-FFF2-40B4-BE49-F238E27FC236}">
                <a16:creationId xmlns:a16="http://schemas.microsoft.com/office/drawing/2014/main" id="{F392CB3F-80AA-4AB6-AB1E-3FD0420021FE}"/>
              </a:ext>
            </a:extLst>
          </p:cNvPr>
          <p:cNvSpPr txBox="1"/>
          <p:nvPr/>
        </p:nvSpPr>
        <p:spPr>
          <a:xfrm>
            <a:off x="7693403" y="6525344"/>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436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5908" y="26166"/>
            <a:ext cx="8856984" cy="2246769"/>
          </a:xfrm>
          <a:prstGeom prst="rect">
            <a:avLst/>
          </a:prstGeom>
        </p:spPr>
        <p:txBody>
          <a:bodyPr wrap="square">
            <a:spAutoFit/>
          </a:bodyPr>
          <a:lstStyle/>
          <a:p>
            <a:r>
              <a:rPr lang="nl-BE" b="1" dirty="0">
                <a:solidFill>
                  <a:srgbClr val="FF0000"/>
                </a:solidFill>
              </a:rPr>
              <a:t>114</a:t>
            </a:r>
            <a:r>
              <a:rPr lang="nl-BE" sz="2400" dirty="0">
                <a:solidFill>
                  <a:srgbClr val="FF0000"/>
                </a:solidFill>
              </a:rPr>
              <a:t> </a:t>
            </a:r>
            <a:r>
              <a:rPr lang="nl-BE" sz="2200" dirty="0">
                <a:solidFill>
                  <a:srgbClr val="FF0000"/>
                </a:solidFill>
              </a:rPr>
              <a:t>Welke ziektetekenen kunnen optreden bij een</a:t>
            </a:r>
            <a:br>
              <a:rPr lang="nl-BE" sz="2200" dirty="0">
                <a:solidFill>
                  <a:srgbClr val="FF0000"/>
                </a:solidFill>
              </a:rPr>
            </a:br>
            <a:r>
              <a:rPr lang="nl-BE" sz="2200" dirty="0">
                <a:solidFill>
                  <a:srgbClr val="FF0000"/>
                </a:solidFill>
              </a:rPr>
              <a:t>         decompressieziekte van het ruggenmerg?</a:t>
            </a:r>
          </a:p>
          <a:p>
            <a:endParaRPr lang="nl-BE" sz="1200" dirty="0"/>
          </a:p>
          <a:p>
            <a:r>
              <a:rPr lang="nl-BE" sz="2000" dirty="0"/>
              <a:t>A: Paraplegie.</a:t>
            </a:r>
          </a:p>
          <a:p>
            <a:r>
              <a:rPr lang="nl-BE" sz="2000" dirty="0"/>
              <a:t>B: Tetraplegie of quadriplegie.</a:t>
            </a:r>
          </a:p>
          <a:p>
            <a:r>
              <a:rPr lang="nl-BE" sz="2000" dirty="0"/>
              <a:t>C: Hemiplegie.</a:t>
            </a:r>
          </a:p>
          <a:p>
            <a:r>
              <a:rPr lang="nl-BE" sz="2000" dirty="0"/>
              <a:t>D: Paresthesie.</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173" y="932291"/>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315585" y="2263120"/>
            <a:ext cx="8856984" cy="2031325"/>
          </a:xfrm>
          <a:prstGeom prst="rect">
            <a:avLst/>
          </a:prstGeom>
        </p:spPr>
        <p:txBody>
          <a:bodyPr wrap="square">
            <a:spAutoFit/>
          </a:bodyPr>
          <a:lstStyle/>
          <a:p>
            <a:r>
              <a:rPr lang="nl-BE" b="1" dirty="0">
                <a:solidFill>
                  <a:srgbClr val="FF0000"/>
                </a:solidFill>
              </a:rPr>
              <a:t>115</a:t>
            </a:r>
            <a:r>
              <a:rPr lang="nl-BE" sz="2400" dirty="0">
                <a:solidFill>
                  <a:srgbClr val="FF0000"/>
                </a:solidFill>
              </a:rPr>
              <a:t> </a:t>
            </a:r>
            <a:r>
              <a:rPr lang="nl-BE" sz="2200" dirty="0">
                <a:solidFill>
                  <a:srgbClr val="FF0000"/>
                </a:solidFill>
              </a:rPr>
              <a:t>Het zenuwstelsel</a:t>
            </a:r>
          </a:p>
          <a:p>
            <a:endParaRPr lang="nl-BE" sz="1200" dirty="0">
              <a:solidFill>
                <a:srgbClr val="FF0000"/>
              </a:solidFill>
            </a:endParaRPr>
          </a:p>
          <a:p>
            <a:r>
              <a:rPr lang="nl-BE" sz="2200" dirty="0"/>
              <a:t>A: Een letsel in de hersenen veroorzaakt paraplegie.</a:t>
            </a:r>
          </a:p>
          <a:p>
            <a:r>
              <a:rPr lang="nl-BE" sz="2200" dirty="0"/>
              <a:t>B: Paresthesie zijn gevoelsstoornissen.</a:t>
            </a:r>
          </a:p>
          <a:p>
            <a:r>
              <a:rPr lang="nl-BE" sz="2200" dirty="0"/>
              <a:t>C: Een hemiplegie is een éénzijdige verlamming.</a:t>
            </a:r>
          </a:p>
          <a:p>
            <a:r>
              <a:rPr lang="nl-BE" sz="2200" dirty="0"/>
              <a:t>D: Motorische zenuwen staan in voor de tastzin.</a:t>
            </a:r>
            <a:r>
              <a:rPr lang="nl-BE" sz="2400" dirty="0"/>
              <a:t>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131" y="2173972"/>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B88BAB4D-4AA2-41E4-9622-BAA837104AFE}"/>
              </a:ext>
            </a:extLst>
          </p:cNvPr>
          <p:cNvSpPr>
            <a:spLocks noGrp="1"/>
          </p:cNvSpPr>
          <p:nvPr>
            <p:ph type="sldNum" sz="quarter" idx="12"/>
          </p:nvPr>
        </p:nvSpPr>
        <p:spPr/>
        <p:txBody>
          <a:bodyPr/>
          <a:lstStyle/>
          <a:p>
            <a:fld id="{447806F6-A384-4FD6-A469-B0B4E7E0C083}" type="slidenum">
              <a:rPr lang="nl-BE" smtClean="0"/>
              <a:t>58</a:t>
            </a:fld>
            <a:endParaRPr lang="nl-BE" dirty="0"/>
          </a:p>
        </p:txBody>
      </p:sp>
      <p:sp>
        <p:nvSpPr>
          <p:cNvPr id="7" name="Rechthoek 6">
            <a:extLst>
              <a:ext uri="{FF2B5EF4-FFF2-40B4-BE49-F238E27FC236}">
                <a16:creationId xmlns:a16="http://schemas.microsoft.com/office/drawing/2014/main" id="{3BA4050B-329E-43C4-83CE-2A6276AA9DE3}"/>
              </a:ext>
            </a:extLst>
          </p:cNvPr>
          <p:cNvSpPr/>
          <p:nvPr/>
        </p:nvSpPr>
        <p:spPr>
          <a:xfrm>
            <a:off x="315585" y="4323437"/>
            <a:ext cx="8856984" cy="2031325"/>
          </a:xfrm>
          <a:prstGeom prst="rect">
            <a:avLst/>
          </a:prstGeom>
        </p:spPr>
        <p:txBody>
          <a:bodyPr wrap="square">
            <a:spAutoFit/>
          </a:bodyPr>
          <a:lstStyle/>
          <a:p>
            <a:r>
              <a:rPr lang="nl-BE" b="1" dirty="0">
                <a:solidFill>
                  <a:srgbClr val="FF0000"/>
                </a:solidFill>
              </a:rPr>
              <a:t>116</a:t>
            </a:r>
            <a:r>
              <a:rPr lang="nl-BE" sz="2400" dirty="0">
                <a:solidFill>
                  <a:srgbClr val="FF0000"/>
                </a:solidFill>
              </a:rPr>
              <a:t> </a:t>
            </a:r>
            <a:r>
              <a:rPr lang="nl-BE" sz="2200" dirty="0">
                <a:solidFill>
                  <a:srgbClr val="FF0000"/>
                </a:solidFill>
              </a:rPr>
              <a:t>Hemiplegie. Wat zijn mogelijke oorzaken, </a:t>
            </a:r>
          </a:p>
          <a:p>
            <a:endParaRPr lang="nl-BE" sz="1200" dirty="0">
              <a:solidFill>
                <a:srgbClr val="FF0000"/>
              </a:solidFill>
            </a:endParaRPr>
          </a:p>
          <a:p>
            <a:r>
              <a:rPr lang="nl-BE" sz="2200" dirty="0"/>
              <a:t>A: Decompressieziekte.</a:t>
            </a:r>
          </a:p>
          <a:p>
            <a:r>
              <a:rPr lang="nl-BE" sz="2200" dirty="0"/>
              <a:t>B: </a:t>
            </a:r>
            <a:r>
              <a:rPr lang="nl-BE" sz="2200" dirty="0" err="1"/>
              <a:t>Hyperoxie</a:t>
            </a:r>
            <a:r>
              <a:rPr lang="nl-BE" sz="2200" dirty="0"/>
              <a:t>.</a:t>
            </a:r>
          </a:p>
          <a:p>
            <a:r>
              <a:rPr lang="nl-BE" sz="2200" dirty="0"/>
              <a:t>C: Hypercapnie.</a:t>
            </a:r>
          </a:p>
          <a:p>
            <a:r>
              <a:rPr lang="nl-BE" sz="2200" dirty="0"/>
              <a:t>D: C.A.G.E.</a:t>
            </a:r>
            <a:r>
              <a:rPr lang="nl-BE" sz="2400" dirty="0"/>
              <a:t> </a:t>
            </a:r>
          </a:p>
        </p:txBody>
      </p:sp>
      <p:pic>
        <p:nvPicPr>
          <p:cNvPr id="8" name="Afbeelding 7">
            <a:extLst>
              <a:ext uri="{FF2B5EF4-FFF2-40B4-BE49-F238E27FC236}">
                <a16:creationId xmlns:a16="http://schemas.microsoft.com/office/drawing/2014/main" id="{425C5EFD-95CC-401E-85E2-F45A9D20A5A0}"/>
              </a:ext>
            </a:extLst>
          </p:cNvPr>
          <p:cNvPicPr>
            <a:picLocks noChangeAspect="1"/>
          </p:cNvPicPr>
          <p:nvPr/>
        </p:nvPicPr>
        <p:blipFill>
          <a:blip r:embed="rId5"/>
          <a:stretch>
            <a:fillRect/>
          </a:stretch>
        </p:blipFill>
        <p:spPr>
          <a:xfrm>
            <a:off x="6546173" y="5151941"/>
            <a:ext cx="2160000" cy="500488"/>
          </a:xfrm>
          <a:prstGeom prst="rect">
            <a:avLst/>
          </a:prstGeom>
        </p:spPr>
      </p:pic>
      <p:sp>
        <p:nvSpPr>
          <p:cNvPr id="9" name="Tekstvak 8">
            <a:extLst>
              <a:ext uri="{FF2B5EF4-FFF2-40B4-BE49-F238E27FC236}">
                <a16:creationId xmlns:a16="http://schemas.microsoft.com/office/drawing/2014/main" id="{841E7DE2-167F-4A0E-BCD2-0C2BCD3B72C5}"/>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6589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27384"/>
            <a:ext cx="8856984" cy="4524315"/>
          </a:xfrm>
          <a:prstGeom prst="rect">
            <a:avLst/>
          </a:prstGeom>
        </p:spPr>
        <p:txBody>
          <a:bodyPr wrap="square">
            <a:spAutoFit/>
          </a:bodyPr>
          <a:lstStyle/>
          <a:p>
            <a:r>
              <a:rPr lang="nl-BE" sz="2400" dirty="0"/>
              <a:t> </a:t>
            </a:r>
          </a:p>
          <a:p>
            <a:r>
              <a:rPr lang="nl-BE" b="1" dirty="0">
                <a:solidFill>
                  <a:srgbClr val="FF0000"/>
                </a:solidFill>
              </a:rPr>
              <a:t>117 </a:t>
            </a:r>
            <a:r>
              <a:rPr lang="nl-BE" sz="2400" dirty="0">
                <a:solidFill>
                  <a:srgbClr val="FF0000"/>
                </a:solidFill>
              </a:rPr>
              <a:t>Decompressieziekte wordt veroorzaakt door:</a:t>
            </a:r>
          </a:p>
          <a:p>
            <a:endParaRPr lang="nl-BE" sz="2400" dirty="0"/>
          </a:p>
          <a:p>
            <a:r>
              <a:rPr lang="nl-BE" sz="2400" dirty="0"/>
              <a:t>A: Stikstofbellen.</a:t>
            </a:r>
          </a:p>
          <a:p>
            <a:pPr marL="457200" indent="-457200">
              <a:buAutoNum type="alphaLcPeriod"/>
            </a:pPr>
            <a:endParaRPr lang="nl-BE" sz="2400" dirty="0"/>
          </a:p>
          <a:p>
            <a:r>
              <a:rPr lang="nl-BE" sz="2400" dirty="0"/>
              <a:t>B: Luchtbellen.</a:t>
            </a:r>
          </a:p>
          <a:p>
            <a:endParaRPr lang="nl-BE" sz="2400" dirty="0"/>
          </a:p>
          <a:p>
            <a:r>
              <a:rPr lang="nl-BE" sz="2400" dirty="0"/>
              <a:t>C: CO</a:t>
            </a:r>
            <a:r>
              <a:rPr lang="nl-BE" sz="2400" baseline="-25000" dirty="0"/>
              <a:t>2</a:t>
            </a:r>
            <a:r>
              <a:rPr lang="nl-BE" sz="2400" dirty="0"/>
              <a:t>-bellen.</a:t>
            </a:r>
          </a:p>
          <a:p>
            <a:endParaRPr lang="nl-BE" sz="2400" dirty="0"/>
          </a:p>
          <a:p>
            <a:r>
              <a:rPr lang="nl-BE" sz="2400" dirty="0"/>
              <a:t>D: </a:t>
            </a:r>
            <a:r>
              <a:rPr lang="nl-BE" sz="2400" dirty="0">
                <a:solidFill>
                  <a:srgbClr val="003300"/>
                </a:solidFill>
              </a:rPr>
              <a:t>Bloodshift.</a:t>
            </a:r>
          </a:p>
          <a:p>
            <a:endParaRPr lang="nl-BE" sz="2400" dirty="0"/>
          </a:p>
          <a:p>
            <a:r>
              <a:rPr lang="nl-BE" sz="2400" dirty="0">
                <a:solidFill>
                  <a:srgbClr val="0070C0"/>
                </a:solidFill>
              </a:rPr>
              <a:t>E: Zuurstofbellen</a:t>
            </a:r>
          </a:p>
        </p:txBody>
      </p:sp>
      <p:sp>
        <p:nvSpPr>
          <p:cNvPr id="9" name="Tijdelijke aanduiding voor dianummer 2">
            <a:extLst>
              <a:ext uri="{FF2B5EF4-FFF2-40B4-BE49-F238E27FC236}">
                <a16:creationId xmlns:a16="http://schemas.microsoft.com/office/drawing/2014/main" id="{934FD8AA-F8EE-40AF-84E3-B86ACEAFDAB5}"/>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59</a:t>
            </a:fld>
            <a:endParaRPr lang="nl-BE" dirty="0"/>
          </a:p>
        </p:txBody>
      </p:sp>
      <p:grpSp>
        <p:nvGrpSpPr>
          <p:cNvPr id="7" name="Groep 6"/>
          <p:cNvGrpSpPr/>
          <p:nvPr/>
        </p:nvGrpSpPr>
        <p:grpSpPr>
          <a:xfrm>
            <a:off x="269304" y="5430553"/>
            <a:ext cx="2700000" cy="540000"/>
            <a:chOff x="3154746" y="5715265"/>
            <a:chExt cx="3714750" cy="70485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746" y="5743840"/>
              <a:ext cx="30861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846" y="5715265"/>
              <a:ext cx="6286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kstvak 12">
            <a:extLst>
              <a:ext uri="{FF2B5EF4-FFF2-40B4-BE49-F238E27FC236}">
                <a16:creationId xmlns:a16="http://schemas.microsoft.com/office/drawing/2014/main" id="{2C068BFA-257B-41AD-9B70-D6B482FC2970}"/>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7499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74D7BD9-AF04-5029-49F7-81202C7DB568}"/>
              </a:ext>
            </a:extLst>
          </p:cNvPr>
          <p:cNvSpPr>
            <a:spLocks noGrp="1"/>
          </p:cNvSpPr>
          <p:nvPr>
            <p:ph type="sldNum" sz="quarter" idx="12"/>
          </p:nvPr>
        </p:nvSpPr>
        <p:spPr/>
        <p:txBody>
          <a:bodyPr/>
          <a:lstStyle/>
          <a:p>
            <a:fld id="{447806F6-A384-4FD6-A469-B0B4E7E0C083}" type="slidenum">
              <a:rPr lang="nl-BE" smtClean="0"/>
              <a:t>6</a:t>
            </a:fld>
            <a:endParaRPr lang="nl-BE" dirty="0"/>
          </a:p>
        </p:txBody>
      </p:sp>
      <p:sp>
        <p:nvSpPr>
          <p:cNvPr id="4" name="Tekstvak 3">
            <a:extLst>
              <a:ext uri="{FF2B5EF4-FFF2-40B4-BE49-F238E27FC236}">
                <a16:creationId xmlns:a16="http://schemas.microsoft.com/office/drawing/2014/main" id="{C3BB2634-A9AF-EF6A-9364-5815FABACD62}"/>
              </a:ext>
            </a:extLst>
          </p:cNvPr>
          <p:cNvSpPr txBox="1"/>
          <p:nvPr/>
        </p:nvSpPr>
        <p:spPr>
          <a:xfrm>
            <a:off x="611560" y="620688"/>
            <a:ext cx="7992888"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Voorafgaand aan </a:t>
            </a:r>
            <a:r>
              <a:rPr lang="nl-NL" sz="2000" dirty="0">
                <a:solidFill>
                  <a:srgbClr val="FF0000"/>
                </a:solidFill>
                <a:cs typeface="Times New Roman" panose="02020603050405020304" pitchFamily="18" charset="0"/>
              </a:rPr>
              <a:t>een</a:t>
            </a:r>
            <a:r>
              <a:rPr lang="nl-NL" sz="2000" dirty="0">
                <a:solidFill>
                  <a:srgbClr val="FF0000"/>
                </a:solidFill>
                <a:effectLst/>
                <a:ea typeface="Times New Roman" panose="02020603050405020304" pitchFamily="18" charset="0"/>
                <a:cs typeface="Times New Roman" panose="02020603050405020304" pitchFamily="18" charset="0"/>
              </a:rPr>
              <a:t> duikuitstap met de club moet je als duikerhulpverlener volgende zaken controleren:</a:t>
            </a:r>
          </a:p>
          <a:p>
            <a:pPr lvl="0" hangingPunct="0"/>
            <a:r>
              <a:rPr lang="nl-NL" sz="2000" dirty="0">
                <a:solidFill>
                  <a:srgbClr val="00B050"/>
                </a:solidFill>
                <a:ea typeface="Times New Roman" panose="02020603050405020304" pitchFamily="18" charset="0"/>
                <a:cs typeface="Times New Roman" panose="02020603050405020304" pitchFamily="18" charset="0"/>
              </a:rPr>
              <a:t>2023, 2025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De EHBO kit is mee.</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Er is een zuurstoffles mee (2 l op 200 bar is genoeg).</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Er is een zuurstoffles mee (minstens 6 l op 200 bar).</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Er is water mee.</a:t>
            </a:r>
            <a:endParaRPr lang="nl-BE" sz="2000" dirty="0">
              <a:effectLst/>
              <a:ea typeface="Calibri" panose="020F0502020204030204" pitchFamily="34" charset="0"/>
              <a:cs typeface="Arial" panose="020B0604020202020204" pitchFamily="34" charset="0"/>
            </a:endParaRPr>
          </a:p>
        </p:txBody>
      </p:sp>
      <p:sp>
        <p:nvSpPr>
          <p:cNvPr id="6" name="Tekstvak 5">
            <a:extLst>
              <a:ext uri="{FF2B5EF4-FFF2-40B4-BE49-F238E27FC236}">
                <a16:creationId xmlns:a16="http://schemas.microsoft.com/office/drawing/2014/main" id="{FF5F09DA-EF02-A044-1195-90748A43B95B}"/>
              </a:ext>
            </a:extLst>
          </p:cNvPr>
          <p:cNvSpPr txBox="1"/>
          <p:nvPr/>
        </p:nvSpPr>
        <p:spPr>
          <a:xfrm>
            <a:off x="611560" y="3394735"/>
            <a:ext cx="7992888"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Welke bewering(en) is/zijn juist?</a:t>
            </a:r>
          </a:p>
          <a:p>
            <a:pPr lvl="0" hangingPunct="0"/>
            <a:r>
              <a:rPr lang="nl-NL" sz="2000" dirty="0">
                <a:solidFill>
                  <a:srgbClr val="00B050"/>
                </a:solidFill>
                <a:ea typeface="Times New Roman" panose="02020603050405020304" pitchFamily="18" charset="0"/>
                <a:cs typeface="Times New Roman" panose="02020603050405020304" pitchFamily="18"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Barotrauma van het middenoor treedt meestal op bij het dalen.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Darmkolieken (barotrauma van de ingewanden) treden op tijdens het stijgen.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Longoverdruk treedt op tijdens het dalen.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Stikstofnarcose neemt af tijdens het stijgen.</a:t>
            </a:r>
            <a:endParaRPr lang="nl-BE" sz="2000" dirty="0">
              <a:effectLst/>
              <a:ea typeface="Calibri" panose="020F050202020403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18299438-2748-EE11-1754-0533B3461B3B}"/>
              </a:ext>
            </a:extLst>
          </p:cNvPr>
          <p:cNvPicPr>
            <a:picLocks/>
          </p:cNvPicPr>
          <p:nvPr/>
        </p:nvPicPr>
        <p:blipFill>
          <a:blip r:embed="rId2">
            <a:extLst>
              <a:ext uri="{28A0092B-C50C-407E-A947-70E740481C1C}">
                <a14:useLocalDpi xmlns:a14="http://schemas.microsoft.com/office/drawing/2010/main"/>
              </a:ext>
            </a:extLst>
          </a:blip>
          <a:srcRect/>
          <a:stretch/>
        </p:blipFill>
        <p:spPr>
          <a:xfrm>
            <a:off x="6896167" y="2559680"/>
            <a:ext cx="1727929" cy="540000"/>
          </a:xfrm>
          <a:prstGeom prst="rect">
            <a:avLst/>
          </a:prstGeom>
        </p:spPr>
      </p:pic>
      <p:pic>
        <p:nvPicPr>
          <p:cNvPr id="5" name="Afbeelding 4">
            <a:extLst>
              <a:ext uri="{FF2B5EF4-FFF2-40B4-BE49-F238E27FC236}">
                <a16:creationId xmlns:a16="http://schemas.microsoft.com/office/drawing/2014/main" id="{21BB0527-DC2C-FCC9-F794-9743B199E66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851768" y="5482963"/>
            <a:ext cx="1752680" cy="540000"/>
          </a:xfrm>
          <a:prstGeom prst="rect">
            <a:avLst/>
          </a:prstGeom>
        </p:spPr>
      </p:pic>
    </p:spTree>
    <p:extLst>
      <p:ext uri="{BB962C8B-B14F-4D97-AF65-F5344CB8AC3E}">
        <p14:creationId xmlns:p14="http://schemas.microsoft.com/office/powerpoint/2010/main" val="24217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0296" y="116632"/>
            <a:ext cx="8856984" cy="2831544"/>
          </a:xfrm>
          <a:prstGeom prst="rect">
            <a:avLst/>
          </a:prstGeom>
        </p:spPr>
        <p:txBody>
          <a:bodyPr wrap="square">
            <a:spAutoFit/>
          </a:bodyPr>
          <a:lstStyle/>
          <a:p>
            <a:r>
              <a:rPr lang="nl-BE" b="1" dirty="0">
                <a:solidFill>
                  <a:srgbClr val="FF0000"/>
                </a:solidFill>
              </a:rPr>
              <a:t>118  </a:t>
            </a:r>
            <a:r>
              <a:rPr lang="nl-BE" sz="2400" b="1" dirty="0">
                <a:solidFill>
                  <a:srgbClr val="FF0000"/>
                </a:solidFill>
              </a:rPr>
              <a:t>Welke beweringen m.b.t. </a:t>
            </a:r>
            <a:r>
              <a:rPr lang="nl-BE" sz="2400" b="1" dirty="0" err="1">
                <a:solidFill>
                  <a:srgbClr val="FF0000"/>
                </a:solidFill>
              </a:rPr>
              <a:t>deco.ziekte</a:t>
            </a:r>
            <a:r>
              <a:rPr lang="nl-BE" sz="2400" b="1" dirty="0">
                <a:solidFill>
                  <a:srgbClr val="FF0000"/>
                </a:solidFill>
              </a:rPr>
              <a:t> zijn juist?</a:t>
            </a:r>
          </a:p>
          <a:p>
            <a:endParaRPr lang="nl-BE" sz="1000" b="1" dirty="0">
              <a:solidFill>
                <a:srgbClr val="FF0000"/>
              </a:solidFill>
            </a:endParaRPr>
          </a:p>
          <a:p>
            <a:r>
              <a:rPr lang="nl-BE" sz="2400" dirty="0"/>
              <a:t>A: De symptomen treden meestal op binnen 1 uur na de duik.</a:t>
            </a:r>
          </a:p>
          <a:p>
            <a:r>
              <a:rPr lang="nl-BE" sz="2400" dirty="0"/>
              <a:t>B: Symptomen die optreden meer dan 6 uur na de duik zijn</a:t>
            </a:r>
            <a:br>
              <a:rPr lang="nl-BE" sz="2400" dirty="0"/>
            </a:br>
            <a:r>
              <a:rPr lang="nl-BE" sz="2400" dirty="0"/>
              <a:t>    waarschijnlijk niet te wijten aan decompressieziekte.</a:t>
            </a:r>
          </a:p>
          <a:p>
            <a:r>
              <a:rPr lang="nl-BE" sz="2400" dirty="0"/>
              <a:t>C: Kan optreden ondanks respecteren van stijgsnelheid en</a:t>
            </a:r>
            <a:br>
              <a:rPr lang="nl-BE" sz="2400" dirty="0"/>
            </a:br>
            <a:r>
              <a:rPr lang="nl-BE" sz="2400" dirty="0"/>
              <a:t>    (eventuele) trappen.</a:t>
            </a:r>
          </a:p>
          <a:p>
            <a:r>
              <a:rPr lang="nl-BE" sz="2400" dirty="0"/>
              <a:t>D: Vereist altijd deskundig advies.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120" y="2276872"/>
            <a:ext cx="2160000" cy="48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251520" y="3501008"/>
            <a:ext cx="8892480" cy="2677656"/>
          </a:xfrm>
          <a:prstGeom prst="rect">
            <a:avLst/>
          </a:prstGeom>
        </p:spPr>
        <p:txBody>
          <a:bodyPr wrap="square">
            <a:spAutoFit/>
          </a:bodyPr>
          <a:lstStyle/>
          <a:p>
            <a:r>
              <a:rPr lang="nl-BE" b="1" dirty="0">
                <a:solidFill>
                  <a:srgbClr val="FF0000"/>
                </a:solidFill>
              </a:rPr>
              <a:t>119</a:t>
            </a:r>
            <a:r>
              <a:rPr lang="nl-BE" sz="2400" b="1" dirty="0">
                <a:solidFill>
                  <a:srgbClr val="FF0000"/>
                </a:solidFill>
              </a:rPr>
              <a:t> Welke factoren bevorderen het optreden van</a:t>
            </a:r>
            <a:br>
              <a:rPr lang="nl-BE" sz="2400" b="1" dirty="0">
                <a:solidFill>
                  <a:srgbClr val="FF0000"/>
                </a:solidFill>
              </a:rPr>
            </a:br>
            <a:r>
              <a:rPr lang="nl-BE" sz="2400" b="1" dirty="0">
                <a:solidFill>
                  <a:srgbClr val="FF0000"/>
                </a:solidFill>
              </a:rPr>
              <a:t>         decompressieziekte?</a:t>
            </a:r>
          </a:p>
          <a:p>
            <a:endParaRPr lang="nl-BE" sz="2400" b="1" dirty="0"/>
          </a:p>
          <a:p>
            <a:r>
              <a:rPr lang="nl-BE" sz="2400" dirty="0"/>
              <a:t>A: Duiken met nitrox.</a:t>
            </a:r>
          </a:p>
          <a:p>
            <a:r>
              <a:rPr lang="nl-BE" sz="2400" dirty="0"/>
              <a:t>B: Open </a:t>
            </a:r>
            <a:r>
              <a:rPr lang="nl-BE" sz="2400" dirty="0" err="1"/>
              <a:t>foramen</a:t>
            </a:r>
            <a:r>
              <a:rPr lang="nl-BE" sz="2400" dirty="0"/>
              <a:t> ovale van het hart.</a:t>
            </a:r>
          </a:p>
          <a:p>
            <a:r>
              <a:rPr lang="nl-BE" sz="2400" dirty="0"/>
              <a:t>C: Teveel water drinken voor de duik.</a:t>
            </a:r>
          </a:p>
          <a:p>
            <a:r>
              <a:rPr lang="nl-BE" sz="2400" dirty="0"/>
              <a:t>D: Grote inspanning tijdens de duik.</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072" y="5140384"/>
            <a:ext cx="2160000" cy="47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507142" y="2132856"/>
            <a:ext cx="621073"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sp>
        <p:nvSpPr>
          <p:cNvPr id="3" name="Tijdelijke aanduiding voor dianummer 2">
            <a:extLst>
              <a:ext uri="{FF2B5EF4-FFF2-40B4-BE49-F238E27FC236}">
                <a16:creationId xmlns:a16="http://schemas.microsoft.com/office/drawing/2014/main" id="{F5F97A2F-1419-4256-9238-F460EDBE3BF3}"/>
              </a:ext>
            </a:extLst>
          </p:cNvPr>
          <p:cNvSpPr>
            <a:spLocks noGrp="1"/>
          </p:cNvSpPr>
          <p:nvPr>
            <p:ph type="sldNum" sz="quarter" idx="12"/>
          </p:nvPr>
        </p:nvSpPr>
        <p:spPr/>
        <p:txBody>
          <a:bodyPr/>
          <a:lstStyle/>
          <a:p>
            <a:fld id="{447806F6-A384-4FD6-A469-B0B4E7E0C083}" type="slidenum">
              <a:rPr lang="nl-BE" smtClean="0"/>
              <a:t>60</a:t>
            </a:fld>
            <a:endParaRPr lang="nl-BE" dirty="0"/>
          </a:p>
        </p:txBody>
      </p:sp>
      <p:sp>
        <p:nvSpPr>
          <p:cNvPr id="8" name="Tekstvak 7">
            <a:extLst>
              <a:ext uri="{FF2B5EF4-FFF2-40B4-BE49-F238E27FC236}">
                <a16:creationId xmlns:a16="http://schemas.microsoft.com/office/drawing/2014/main" id="{338B863B-44FC-46D6-B228-47AF5C1A21A1}"/>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8792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44624"/>
            <a:ext cx="8964488" cy="2523768"/>
          </a:xfrm>
          <a:prstGeom prst="rect">
            <a:avLst/>
          </a:prstGeom>
        </p:spPr>
        <p:txBody>
          <a:bodyPr wrap="square">
            <a:spAutoFit/>
          </a:bodyPr>
          <a:lstStyle/>
          <a:p>
            <a:r>
              <a:rPr lang="nl-BE" b="1" dirty="0">
                <a:solidFill>
                  <a:srgbClr val="FF0000"/>
                </a:solidFill>
              </a:rPr>
              <a:t>122</a:t>
            </a:r>
            <a:r>
              <a:rPr lang="nl-BE" sz="2400" dirty="0">
                <a:solidFill>
                  <a:srgbClr val="FF0000"/>
                </a:solidFill>
              </a:rPr>
              <a:t> </a:t>
            </a:r>
            <a:r>
              <a:rPr lang="nl-BE" sz="2000" dirty="0">
                <a:solidFill>
                  <a:srgbClr val="FF0000"/>
                </a:solidFill>
              </a:rPr>
              <a:t>Welke beweringen met betrekking tot </a:t>
            </a:r>
            <a:r>
              <a:rPr lang="nl-BE" sz="2000" dirty="0" err="1">
                <a:solidFill>
                  <a:srgbClr val="FF0000"/>
                </a:solidFill>
              </a:rPr>
              <a:t>decompressie-ziekte</a:t>
            </a:r>
            <a:r>
              <a:rPr lang="nl-BE" sz="2000" dirty="0">
                <a:solidFill>
                  <a:srgbClr val="FF0000"/>
                </a:solidFill>
              </a:rPr>
              <a:t> zijn juist?</a:t>
            </a:r>
          </a:p>
          <a:p>
            <a:endParaRPr lang="nl-BE" sz="1000" dirty="0">
              <a:solidFill>
                <a:srgbClr val="FF0000"/>
              </a:solidFill>
            </a:endParaRPr>
          </a:p>
          <a:p>
            <a:r>
              <a:rPr lang="nl-BE" sz="2000" dirty="0"/>
              <a:t>A: De symptomen treden meestal op binnen het uur na de duik.</a:t>
            </a:r>
          </a:p>
          <a:p>
            <a:r>
              <a:rPr lang="nl-BE" sz="2000" dirty="0"/>
              <a:t>B: Symptomen die optreden meer dan 6 uur na de duik zijn</a:t>
            </a:r>
            <a:br>
              <a:rPr lang="nl-BE" sz="2000" dirty="0"/>
            </a:br>
            <a:r>
              <a:rPr lang="nl-BE" sz="2000" dirty="0"/>
              <a:t>    niet te wijten aan decompressieziekte.</a:t>
            </a:r>
          </a:p>
          <a:p>
            <a:r>
              <a:rPr lang="nl-BE" sz="2000" dirty="0"/>
              <a:t>C: Decompressieziekte tast steeds het zenuwstelsel aan.</a:t>
            </a:r>
          </a:p>
          <a:p>
            <a:r>
              <a:rPr lang="nl-BE" sz="2000" dirty="0"/>
              <a:t>D: De symptomen zijn het gevolg van de aanwezigheid van stikstofbellen.</a:t>
            </a:r>
          </a:p>
          <a:p>
            <a:endParaRPr lang="nl-BE"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238065"/>
            <a:ext cx="243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125760" y="2919715"/>
            <a:ext cx="8856984" cy="1877437"/>
          </a:xfrm>
          <a:prstGeom prst="rect">
            <a:avLst/>
          </a:prstGeom>
        </p:spPr>
        <p:txBody>
          <a:bodyPr wrap="square">
            <a:spAutoFit/>
          </a:bodyPr>
          <a:lstStyle/>
          <a:p>
            <a:r>
              <a:rPr lang="nl-BE" b="1" dirty="0">
                <a:solidFill>
                  <a:srgbClr val="FF0000"/>
                </a:solidFill>
              </a:rPr>
              <a:t>123</a:t>
            </a:r>
            <a:r>
              <a:rPr lang="nl-BE" sz="2400" dirty="0">
                <a:solidFill>
                  <a:srgbClr val="FF0000"/>
                </a:solidFill>
              </a:rPr>
              <a:t> </a:t>
            </a:r>
            <a:r>
              <a:rPr lang="nl-BE" sz="2000" dirty="0">
                <a:solidFill>
                  <a:srgbClr val="FF0000"/>
                </a:solidFill>
              </a:rPr>
              <a:t>De meest voorkomende decompressieziekte is gelegen ter hoogte van:</a:t>
            </a:r>
            <a:br>
              <a:rPr lang="nl-BE" sz="1000" dirty="0">
                <a:solidFill>
                  <a:srgbClr val="FF0000"/>
                </a:solidFill>
              </a:rPr>
            </a:br>
            <a:r>
              <a:rPr lang="nl-BE" sz="1000" dirty="0">
                <a:solidFill>
                  <a:srgbClr val="FF0000"/>
                </a:solidFill>
              </a:rPr>
              <a:t>               </a:t>
            </a:r>
            <a:r>
              <a:rPr lang="nl-BE" sz="1200" dirty="0">
                <a:solidFill>
                  <a:srgbClr val="FF0000"/>
                </a:solidFill>
              </a:rPr>
              <a:t>(1 antwoord)</a:t>
            </a:r>
          </a:p>
          <a:p>
            <a:r>
              <a:rPr lang="nl-BE" sz="2000" dirty="0"/>
              <a:t>A: De longen.</a:t>
            </a:r>
          </a:p>
          <a:p>
            <a:r>
              <a:rPr lang="nl-BE" sz="2000" dirty="0"/>
              <a:t>B: Het zenuwstelsel.</a:t>
            </a:r>
          </a:p>
          <a:p>
            <a:r>
              <a:rPr lang="nl-BE" sz="2000" dirty="0"/>
              <a:t>C: De huid.</a:t>
            </a:r>
          </a:p>
          <a:p>
            <a:r>
              <a:rPr lang="nl-BE" sz="2000" dirty="0"/>
              <a:t>D: Het beender- en gewrichtsstelsel.</a:t>
            </a:r>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531" y="3769142"/>
            <a:ext cx="2464227"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ianummer 2">
            <a:extLst>
              <a:ext uri="{FF2B5EF4-FFF2-40B4-BE49-F238E27FC236}">
                <a16:creationId xmlns:a16="http://schemas.microsoft.com/office/drawing/2014/main" id="{9BC7D319-A491-4EB2-AFF8-501C44001AFA}"/>
              </a:ext>
            </a:extLst>
          </p:cNvPr>
          <p:cNvSpPr>
            <a:spLocks noGrp="1"/>
          </p:cNvSpPr>
          <p:nvPr>
            <p:ph type="sldNum" sz="quarter" idx="12"/>
          </p:nvPr>
        </p:nvSpPr>
        <p:spPr>
          <a:xfrm>
            <a:off x="3777196" y="6153378"/>
            <a:ext cx="1828800" cy="365125"/>
          </a:xfrm>
        </p:spPr>
        <p:txBody>
          <a:bodyPr/>
          <a:lstStyle/>
          <a:p>
            <a:fld id="{447806F6-A384-4FD6-A469-B0B4E7E0C083}" type="slidenum">
              <a:rPr lang="nl-BE" smtClean="0"/>
              <a:t>61</a:t>
            </a:fld>
            <a:endParaRPr lang="nl-BE" dirty="0"/>
          </a:p>
        </p:txBody>
      </p:sp>
      <p:sp>
        <p:nvSpPr>
          <p:cNvPr id="9" name="Rechthoek 8">
            <a:extLst>
              <a:ext uri="{FF2B5EF4-FFF2-40B4-BE49-F238E27FC236}">
                <a16:creationId xmlns:a16="http://schemas.microsoft.com/office/drawing/2014/main" id="{0739C1BE-196D-45F9-88A5-3DBE31FDF216}"/>
              </a:ext>
            </a:extLst>
          </p:cNvPr>
          <p:cNvSpPr/>
          <p:nvPr/>
        </p:nvSpPr>
        <p:spPr>
          <a:xfrm>
            <a:off x="125760" y="4739782"/>
            <a:ext cx="8856984" cy="1692771"/>
          </a:xfrm>
          <a:prstGeom prst="rect">
            <a:avLst/>
          </a:prstGeom>
        </p:spPr>
        <p:txBody>
          <a:bodyPr wrap="square">
            <a:spAutoFit/>
          </a:bodyPr>
          <a:lstStyle/>
          <a:p>
            <a:r>
              <a:rPr lang="nl-BE" b="1" dirty="0">
                <a:solidFill>
                  <a:srgbClr val="FF0000"/>
                </a:solidFill>
              </a:rPr>
              <a:t>124</a:t>
            </a:r>
            <a:r>
              <a:rPr lang="nl-BE" sz="2400" dirty="0">
                <a:solidFill>
                  <a:srgbClr val="FF0000"/>
                </a:solidFill>
              </a:rPr>
              <a:t> </a:t>
            </a:r>
            <a:r>
              <a:rPr lang="nl-BE" sz="2000" dirty="0">
                <a:solidFill>
                  <a:srgbClr val="FF0000"/>
                </a:solidFill>
              </a:rPr>
              <a:t>Wat kan een teken zijn van een decompressieziekte? </a:t>
            </a:r>
            <a:br>
              <a:rPr lang="nl-BE" sz="1000" dirty="0">
                <a:solidFill>
                  <a:srgbClr val="FF0000"/>
                </a:solidFill>
              </a:rPr>
            </a:br>
            <a:r>
              <a:rPr lang="nl-BE" sz="2000" dirty="0"/>
              <a:t>A: Door de benen zakken.</a:t>
            </a:r>
          </a:p>
          <a:p>
            <a:r>
              <a:rPr lang="nl-BE" sz="2000" dirty="0"/>
              <a:t>B: Plotse hevig rillen.</a:t>
            </a:r>
          </a:p>
          <a:p>
            <a:r>
              <a:rPr lang="nl-BE" sz="2000" dirty="0"/>
              <a:t>C: Pijn ter hoogte van de rug.</a:t>
            </a:r>
          </a:p>
          <a:p>
            <a:r>
              <a:rPr lang="nl-BE" sz="2000" dirty="0"/>
              <a:t>D: Doofheid van één of beide oren.</a:t>
            </a:r>
          </a:p>
        </p:txBody>
      </p:sp>
      <p:pic>
        <p:nvPicPr>
          <p:cNvPr id="2" name="Afbeelding 1">
            <a:extLst>
              <a:ext uri="{FF2B5EF4-FFF2-40B4-BE49-F238E27FC236}">
                <a16:creationId xmlns:a16="http://schemas.microsoft.com/office/drawing/2014/main" id="{CE0A7CB4-B9B5-46F4-B509-26F6DEF7A127}"/>
              </a:ext>
            </a:extLst>
          </p:cNvPr>
          <p:cNvPicPr>
            <a:picLocks noChangeAspect="1"/>
          </p:cNvPicPr>
          <p:nvPr/>
        </p:nvPicPr>
        <p:blipFill>
          <a:blip r:embed="rId5"/>
          <a:stretch>
            <a:fillRect/>
          </a:stretch>
        </p:blipFill>
        <p:spPr>
          <a:xfrm>
            <a:off x="6300192" y="5612306"/>
            <a:ext cx="2418903" cy="540000"/>
          </a:xfrm>
          <a:prstGeom prst="rect">
            <a:avLst/>
          </a:prstGeom>
        </p:spPr>
      </p:pic>
      <p:sp>
        <p:nvSpPr>
          <p:cNvPr id="10" name="Tekstvak 9">
            <a:extLst>
              <a:ext uri="{FF2B5EF4-FFF2-40B4-BE49-F238E27FC236}">
                <a16:creationId xmlns:a16="http://schemas.microsoft.com/office/drawing/2014/main" id="{A28631D3-B51F-43AE-AF7A-C007EB2905C8}"/>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9784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0009" y="188640"/>
            <a:ext cx="8826485" cy="2677656"/>
          </a:xfrm>
          <a:prstGeom prst="rect">
            <a:avLst/>
          </a:prstGeom>
        </p:spPr>
        <p:txBody>
          <a:bodyPr wrap="square">
            <a:spAutoFit/>
          </a:bodyPr>
          <a:lstStyle/>
          <a:p>
            <a:r>
              <a:rPr lang="nl-BE" b="1" dirty="0">
                <a:solidFill>
                  <a:srgbClr val="FF0000"/>
                </a:solidFill>
              </a:rPr>
              <a:t>125</a:t>
            </a:r>
            <a:r>
              <a:rPr lang="nl-BE" sz="2400" b="1" dirty="0">
                <a:solidFill>
                  <a:srgbClr val="FF0000"/>
                </a:solidFill>
              </a:rPr>
              <a:t> Welke ziektetekenen moeten je doen denken aan </a:t>
            </a:r>
            <a:br>
              <a:rPr lang="nl-BE" sz="2400" b="1" dirty="0">
                <a:solidFill>
                  <a:srgbClr val="FF0000"/>
                </a:solidFill>
              </a:rPr>
            </a:br>
            <a:r>
              <a:rPr lang="nl-BE" sz="2400" b="1" dirty="0">
                <a:solidFill>
                  <a:srgbClr val="FF0000"/>
                </a:solidFill>
              </a:rPr>
              <a:t>     decompressieziekte?</a:t>
            </a:r>
          </a:p>
          <a:p>
            <a:endParaRPr lang="nl-BE" sz="2400" b="1" dirty="0"/>
          </a:p>
          <a:p>
            <a:r>
              <a:rPr lang="nl-BE" sz="2400" dirty="0"/>
              <a:t>A: Pijn.</a:t>
            </a:r>
          </a:p>
          <a:p>
            <a:r>
              <a:rPr lang="nl-BE" sz="2400" dirty="0"/>
              <a:t>B: Jeuk.</a:t>
            </a:r>
          </a:p>
          <a:p>
            <a:r>
              <a:rPr lang="nl-BE" sz="2400" dirty="0"/>
              <a:t>C: Paresthesie.</a:t>
            </a:r>
          </a:p>
          <a:p>
            <a:r>
              <a:rPr lang="nl-BE" sz="2400" dirty="0"/>
              <a:t>D: Paraplegie</a:t>
            </a:r>
            <a:r>
              <a:rPr lang="nl-BE" dirty="0"/>
              <a: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88840"/>
            <a:ext cx="2160000" cy="49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65574" y="2996952"/>
            <a:ext cx="8978425" cy="2677656"/>
          </a:xfrm>
          <a:prstGeom prst="rect">
            <a:avLst/>
          </a:prstGeom>
        </p:spPr>
        <p:txBody>
          <a:bodyPr wrap="square">
            <a:spAutoFit/>
          </a:bodyPr>
          <a:lstStyle/>
          <a:p>
            <a:r>
              <a:rPr lang="nl-BE" b="1" dirty="0">
                <a:solidFill>
                  <a:srgbClr val="FF0000"/>
                </a:solidFill>
              </a:rPr>
              <a:t>126  </a:t>
            </a:r>
            <a:r>
              <a:rPr lang="nl-BE" sz="2400" b="1" dirty="0">
                <a:solidFill>
                  <a:srgbClr val="FF0000"/>
                </a:solidFill>
              </a:rPr>
              <a:t>Het toedienen van 100% zuurstof bij </a:t>
            </a:r>
            <a:r>
              <a:rPr lang="nl-BE" sz="2400" b="1" dirty="0" err="1">
                <a:solidFill>
                  <a:srgbClr val="FF0000"/>
                </a:solidFill>
              </a:rPr>
              <a:t>deco.ziekte</a:t>
            </a:r>
            <a:br>
              <a:rPr lang="nl-BE" sz="2400" b="1" dirty="0">
                <a:solidFill>
                  <a:srgbClr val="FF0000"/>
                </a:solidFill>
              </a:rPr>
            </a:br>
            <a:r>
              <a:rPr lang="nl-BE" sz="2400" b="1" dirty="0">
                <a:solidFill>
                  <a:srgbClr val="FF0000"/>
                </a:solidFill>
              </a:rPr>
              <a:t>      heeft als doel:</a:t>
            </a:r>
          </a:p>
          <a:p>
            <a:endParaRPr lang="nl-BE" sz="2400" b="1" dirty="0">
              <a:solidFill>
                <a:srgbClr val="FF0000"/>
              </a:solidFill>
            </a:endParaRPr>
          </a:p>
          <a:p>
            <a:r>
              <a:rPr lang="nl-BE" sz="2400" dirty="0"/>
              <a:t>A: De stikstofuitwas te bevorderen.</a:t>
            </a:r>
          </a:p>
          <a:p>
            <a:r>
              <a:rPr lang="nl-BE" sz="2400" dirty="0"/>
              <a:t>B: Weefselhypoxie tegen te gaan.</a:t>
            </a:r>
          </a:p>
          <a:p>
            <a:r>
              <a:rPr lang="nl-BE" sz="2400" dirty="0"/>
              <a:t>C: </a:t>
            </a:r>
            <a:r>
              <a:rPr lang="nl-BE" sz="2400" dirty="0" err="1"/>
              <a:t>Recompressie</a:t>
            </a:r>
            <a:r>
              <a:rPr lang="nl-BE" sz="2400" dirty="0"/>
              <a:t> in een caisson overbodig te maken.</a:t>
            </a:r>
          </a:p>
          <a:p>
            <a:r>
              <a:rPr lang="nl-BE" sz="2400" dirty="0"/>
              <a:t>D: Het ademhalingscentrum te stimuleren.</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479" y="5762540"/>
            <a:ext cx="2160000" cy="48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a:extLst>
              <a:ext uri="{FF2B5EF4-FFF2-40B4-BE49-F238E27FC236}">
                <a16:creationId xmlns:a16="http://schemas.microsoft.com/office/drawing/2014/main" id="{CBD95E8E-C5C5-439C-B61E-FF89AAA4BB53}"/>
              </a:ext>
            </a:extLst>
          </p:cNvPr>
          <p:cNvSpPr>
            <a:spLocks noGrp="1"/>
          </p:cNvSpPr>
          <p:nvPr>
            <p:ph type="sldNum" sz="quarter" idx="12"/>
          </p:nvPr>
        </p:nvSpPr>
        <p:spPr/>
        <p:txBody>
          <a:bodyPr/>
          <a:lstStyle/>
          <a:p>
            <a:fld id="{447806F6-A384-4FD6-A469-B0B4E7E0C083}" type="slidenum">
              <a:rPr lang="nl-BE" smtClean="0"/>
              <a:t>62</a:t>
            </a:fld>
            <a:endParaRPr lang="nl-BE" dirty="0"/>
          </a:p>
        </p:txBody>
      </p:sp>
      <p:sp>
        <p:nvSpPr>
          <p:cNvPr id="7" name="Tekstvak 6">
            <a:extLst>
              <a:ext uri="{FF2B5EF4-FFF2-40B4-BE49-F238E27FC236}">
                <a16:creationId xmlns:a16="http://schemas.microsoft.com/office/drawing/2014/main" id="{296889B2-9723-4202-BDEF-59CE40F11AFD}"/>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63467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216576"/>
            <a:ext cx="8856984" cy="1969770"/>
          </a:xfrm>
          <a:prstGeom prst="rect">
            <a:avLst/>
          </a:prstGeom>
        </p:spPr>
        <p:txBody>
          <a:bodyPr wrap="square">
            <a:spAutoFit/>
          </a:bodyPr>
          <a:lstStyle/>
          <a:p>
            <a:r>
              <a:rPr lang="nl-BE" b="1" dirty="0">
                <a:solidFill>
                  <a:srgbClr val="FF0000"/>
                </a:solidFill>
              </a:rPr>
              <a:t>127  </a:t>
            </a:r>
            <a:r>
              <a:rPr lang="nl-BE" sz="2400" dirty="0">
                <a:solidFill>
                  <a:srgbClr val="FF0000"/>
                </a:solidFill>
              </a:rPr>
              <a:t>Een decompressieziekte:</a:t>
            </a:r>
          </a:p>
          <a:p>
            <a:endParaRPr lang="nl-BE" sz="1000" dirty="0"/>
          </a:p>
          <a:p>
            <a:r>
              <a:rPr lang="nl-BE" sz="2200" dirty="0"/>
              <a:t>A: Kan het gevolg zijn van verkeerd gebruik duikcomputer</a:t>
            </a:r>
          </a:p>
          <a:p>
            <a:r>
              <a:rPr lang="nl-BE" sz="2200" dirty="0"/>
              <a:t>B: Kan optreden bij correct gebruik van duikcomputer. </a:t>
            </a:r>
          </a:p>
          <a:p>
            <a:r>
              <a:rPr lang="nl-BE" sz="2200" dirty="0"/>
              <a:t>C: Begint steeds onmiddellijk na de duik.</a:t>
            </a:r>
          </a:p>
          <a:p>
            <a:r>
              <a:rPr lang="nl-BE" sz="2200" dirty="0"/>
              <a:t>D: Bij lichte symptomen mag gewacht worden met behandeling.</a:t>
            </a:r>
          </a:p>
        </p:txBody>
      </p:sp>
      <p:cxnSp>
        <p:nvCxnSpPr>
          <p:cNvPr id="7" name="Rechte verbindingslijn 6">
            <a:extLst>
              <a:ext uri="{FF2B5EF4-FFF2-40B4-BE49-F238E27FC236}">
                <a16:creationId xmlns:a16="http://schemas.microsoft.com/office/drawing/2014/main" id="{D3A73110-E3B6-4042-9365-937ECFB6E0FD}"/>
              </a:ext>
            </a:extLst>
          </p:cNvPr>
          <p:cNvCxnSpPr>
            <a:cxnSpLocks/>
          </p:cNvCxnSpPr>
          <p:nvPr/>
        </p:nvCxnSpPr>
        <p:spPr>
          <a:xfrm>
            <a:off x="1475656" y="1772816"/>
            <a:ext cx="864096"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11">
            <a:extLst>
              <a:ext uri="{FF2B5EF4-FFF2-40B4-BE49-F238E27FC236}">
                <a16:creationId xmlns:a16="http://schemas.microsoft.com/office/drawing/2014/main" id="{7A556D3F-3778-4EFE-83A3-8A5AFAE545A4}"/>
              </a:ext>
            </a:extLst>
          </p:cNvPr>
          <p:cNvCxnSpPr>
            <a:cxnSpLocks/>
          </p:cNvCxnSpPr>
          <p:nvPr/>
        </p:nvCxnSpPr>
        <p:spPr>
          <a:xfrm>
            <a:off x="3995936" y="2132856"/>
            <a:ext cx="1008112"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pic>
        <p:nvPicPr>
          <p:cNvPr id="5" name="Afbeelding 4">
            <a:extLst>
              <a:ext uri="{FF2B5EF4-FFF2-40B4-BE49-F238E27FC236}">
                <a16:creationId xmlns:a16="http://schemas.microsoft.com/office/drawing/2014/main" id="{5AB16B9D-FA10-46FA-A43C-A3374A0B55A8}"/>
              </a:ext>
            </a:extLst>
          </p:cNvPr>
          <p:cNvPicPr>
            <a:picLocks noChangeAspect="1"/>
          </p:cNvPicPr>
          <p:nvPr/>
        </p:nvPicPr>
        <p:blipFill>
          <a:blip r:embed="rId3"/>
          <a:stretch>
            <a:fillRect/>
          </a:stretch>
        </p:blipFill>
        <p:spPr>
          <a:xfrm>
            <a:off x="6590472" y="2280014"/>
            <a:ext cx="2160000" cy="496933"/>
          </a:xfrm>
          <a:prstGeom prst="rect">
            <a:avLst/>
          </a:prstGeom>
        </p:spPr>
      </p:pic>
      <p:sp>
        <p:nvSpPr>
          <p:cNvPr id="8" name="Tekstvak 7">
            <a:extLst>
              <a:ext uri="{FF2B5EF4-FFF2-40B4-BE49-F238E27FC236}">
                <a16:creationId xmlns:a16="http://schemas.microsoft.com/office/drawing/2014/main" id="{0357B376-9C09-413D-9F64-9BF1F5C4EDE1}"/>
              </a:ext>
            </a:extLst>
          </p:cNvPr>
          <p:cNvSpPr txBox="1"/>
          <p:nvPr/>
        </p:nvSpPr>
        <p:spPr>
          <a:xfrm>
            <a:off x="683568" y="2276872"/>
            <a:ext cx="4464496" cy="646331"/>
          </a:xfrm>
          <a:prstGeom prst="rect">
            <a:avLst/>
          </a:prstGeom>
          <a:noFill/>
        </p:spPr>
        <p:txBody>
          <a:bodyPr wrap="square" rtlCol="0">
            <a:spAutoFit/>
          </a:bodyPr>
          <a:lstStyle/>
          <a:p>
            <a:r>
              <a:rPr lang="nl-BE" dirty="0">
                <a:solidFill>
                  <a:srgbClr val="0070C0"/>
                </a:solidFill>
              </a:rPr>
              <a:t>Is mogelijk tot 24u na de duik!</a:t>
            </a:r>
            <a:br>
              <a:rPr lang="nl-BE" dirty="0">
                <a:solidFill>
                  <a:srgbClr val="0070C0"/>
                </a:solidFill>
              </a:rPr>
            </a:br>
            <a:r>
              <a:rPr lang="nl-BE" dirty="0">
                <a:solidFill>
                  <a:srgbClr val="0070C0"/>
                </a:solidFill>
              </a:rPr>
              <a:t>Bij de minste symptomen handelen!</a:t>
            </a:r>
          </a:p>
        </p:txBody>
      </p:sp>
      <p:sp>
        <p:nvSpPr>
          <p:cNvPr id="13" name="Rechthoek 12">
            <a:extLst>
              <a:ext uri="{FF2B5EF4-FFF2-40B4-BE49-F238E27FC236}">
                <a16:creationId xmlns:a16="http://schemas.microsoft.com/office/drawing/2014/main" id="{9F95E470-BC67-4D10-B686-2135A94CA0F3}"/>
              </a:ext>
            </a:extLst>
          </p:cNvPr>
          <p:cNvSpPr/>
          <p:nvPr/>
        </p:nvSpPr>
        <p:spPr>
          <a:xfrm>
            <a:off x="185864" y="3048302"/>
            <a:ext cx="8856984" cy="2308324"/>
          </a:xfrm>
          <a:prstGeom prst="rect">
            <a:avLst/>
          </a:prstGeom>
        </p:spPr>
        <p:txBody>
          <a:bodyPr wrap="square">
            <a:spAutoFit/>
          </a:bodyPr>
          <a:lstStyle/>
          <a:p>
            <a:r>
              <a:rPr lang="nl-BE" b="1" dirty="0">
                <a:solidFill>
                  <a:srgbClr val="FF0000"/>
                </a:solidFill>
              </a:rPr>
              <a:t>128</a:t>
            </a:r>
            <a:r>
              <a:rPr lang="nl-BE" dirty="0">
                <a:solidFill>
                  <a:srgbClr val="FF0000"/>
                </a:solidFill>
              </a:rPr>
              <a:t> </a:t>
            </a:r>
            <a:r>
              <a:rPr lang="nl-BE" sz="2400" dirty="0">
                <a:solidFill>
                  <a:srgbClr val="FF0000"/>
                </a:solidFill>
              </a:rPr>
              <a:t>Wat is een US </a:t>
            </a:r>
            <a:r>
              <a:rPr lang="nl-BE" sz="2400" dirty="0" err="1">
                <a:solidFill>
                  <a:srgbClr val="FF0000"/>
                </a:solidFill>
              </a:rPr>
              <a:t>Navy</a:t>
            </a:r>
            <a:r>
              <a:rPr lang="nl-BE" sz="2400" dirty="0">
                <a:solidFill>
                  <a:srgbClr val="FF0000"/>
                </a:solidFill>
              </a:rPr>
              <a:t> 6 tabel:</a:t>
            </a:r>
          </a:p>
          <a:p>
            <a:endParaRPr lang="nl-BE" sz="1000" dirty="0"/>
          </a:p>
          <a:p>
            <a:r>
              <a:rPr lang="nl-BE" sz="2200" dirty="0"/>
              <a:t>A: Een algoritme voor sommige duikcomputers</a:t>
            </a:r>
          </a:p>
          <a:p>
            <a:r>
              <a:rPr lang="nl-BE" sz="2200" dirty="0"/>
              <a:t>B: Een duiktabel om te duiken met heliummengsels</a:t>
            </a:r>
          </a:p>
          <a:p>
            <a:r>
              <a:rPr lang="nl-BE" sz="2200" dirty="0"/>
              <a:t>C: Een tabel voor behandeling van een decompressieziekte in een</a:t>
            </a:r>
            <a:br>
              <a:rPr lang="nl-BE" sz="2200" dirty="0"/>
            </a:br>
            <a:r>
              <a:rPr lang="nl-BE" sz="2200" dirty="0"/>
              <a:t>    drukkamer.</a:t>
            </a:r>
          </a:p>
          <a:p>
            <a:r>
              <a:rPr lang="nl-BE" sz="2200" dirty="0"/>
              <a:t>D: Een tabel voor het her berekenen van diepe decompressie-</a:t>
            </a:r>
            <a:r>
              <a:rPr lang="nl-BE" sz="2200" dirty="0" err="1"/>
              <a:t>stops</a:t>
            </a:r>
            <a:endParaRPr lang="nl-BE" sz="2200" dirty="0"/>
          </a:p>
        </p:txBody>
      </p:sp>
      <p:sp>
        <p:nvSpPr>
          <p:cNvPr id="17" name="Tekstvak 16">
            <a:extLst>
              <a:ext uri="{FF2B5EF4-FFF2-40B4-BE49-F238E27FC236}">
                <a16:creationId xmlns:a16="http://schemas.microsoft.com/office/drawing/2014/main" id="{6EB2852B-78C9-4B10-81B7-16A4FD2338A2}"/>
              </a:ext>
            </a:extLst>
          </p:cNvPr>
          <p:cNvSpPr txBox="1"/>
          <p:nvPr/>
        </p:nvSpPr>
        <p:spPr>
          <a:xfrm>
            <a:off x="179512" y="5301208"/>
            <a:ext cx="4837362" cy="1200329"/>
          </a:xfrm>
          <a:prstGeom prst="rect">
            <a:avLst/>
          </a:prstGeom>
          <a:noFill/>
        </p:spPr>
        <p:txBody>
          <a:bodyPr wrap="square" rtlCol="0">
            <a:spAutoFit/>
          </a:bodyPr>
          <a:lstStyle/>
          <a:p>
            <a:r>
              <a:rPr lang="nl-BE" dirty="0">
                <a:solidFill>
                  <a:srgbClr val="0070C0"/>
                </a:solidFill>
              </a:rPr>
              <a:t>Niet verwarren met de (sportduiktabellen) USNAVY duiktabellen (1993)</a:t>
            </a:r>
          </a:p>
          <a:p>
            <a:endParaRPr lang="nl-BE" dirty="0">
              <a:solidFill>
                <a:srgbClr val="0070C0"/>
              </a:solidFill>
            </a:endParaRPr>
          </a:p>
          <a:p>
            <a:r>
              <a:rPr lang="nl-BE" dirty="0" err="1">
                <a:solidFill>
                  <a:srgbClr val="0070C0"/>
                </a:solidFill>
              </a:rPr>
              <a:t>Navy</a:t>
            </a:r>
            <a:r>
              <a:rPr lang="nl-BE" dirty="0">
                <a:solidFill>
                  <a:srgbClr val="0070C0"/>
                </a:solidFill>
              </a:rPr>
              <a:t> 5: Preventieve tabel drukkamer</a:t>
            </a:r>
          </a:p>
        </p:txBody>
      </p:sp>
      <p:pic>
        <p:nvPicPr>
          <p:cNvPr id="18" name="Afbeelding 17">
            <a:extLst>
              <a:ext uri="{FF2B5EF4-FFF2-40B4-BE49-F238E27FC236}">
                <a16:creationId xmlns:a16="http://schemas.microsoft.com/office/drawing/2014/main" id="{1F439ED3-3FD6-42C8-8F31-91DB6F28A526}"/>
              </a:ext>
            </a:extLst>
          </p:cNvPr>
          <p:cNvPicPr>
            <a:picLocks noChangeAspect="1"/>
          </p:cNvPicPr>
          <p:nvPr/>
        </p:nvPicPr>
        <p:blipFill>
          <a:blip r:embed="rId4"/>
          <a:stretch>
            <a:fillRect/>
          </a:stretch>
        </p:blipFill>
        <p:spPr>
          <a:xfrm>
            <a:off x="6588224" y="5631122"/>
            <a:ext cx="2160000" cy="482202"/>
          </a:xfrm>
          <a:prstGeom prst="rect">
            <a:avLst/>
          </a:prstGeom>
        </p:spPr>
      </p:pic>
      <p:sp>
        <p:nvSpPr>
          <p:cNvPr id="10" name="Tijdelijke aanduiding voor dianummer 2">
            <a:extLst>
              <a:ext uri="{FF2B5EF4-FFF2-40B4-BE49-F238E27FC236}">
                <a16:creationId xmlns:a16="http://schemas.microsoft.com/office/drawing/2014/main" id="{CAA735E4-BC38-4506-A53E-2CFF26591AD2}"/>
              </a:ext>
            </a:extLst>
          </p:cNvPr>
          <p:cNvSpPr>
            <a:spLocks noGrp="1"/>
          </p:cNvSpPr>
          <p:nvPr>
            <p:ph type="sldNum" sz="quarter" idx="12"/>
          </p:nvPr>
        </p:nvSpPr>
        <p:spPr>
          <a:xfrm>
            <a:off x="3491880" y="6458861"/>
            <a:ext cx="1828800" cy="365125"/>
          </a:xfrm>
        </p:spPr>
        <p:txBody>
          <a:bodyPr/>
          <a:lstStyle/>
          <a:p>
            <a:fld id="{447806F6-A384-4FD6-A469-B0B4E7E0C083}" type="slidenum">
              <a:rPr lang="nl-BE" smtClean="0"/>
              <a:t>63</a:t>
            </a:fld>
            <a:endParaRPr lang="nl-BE" dirty="0"/>
          </a:p>
        </p:txBody>
      </p:sp>
      <p:sp>
        <p:nvSpPr>
          <p:cNvPr id="11" name="Tekstvak 10">
            <a:extLst>
              <a:ext uri="{FF2B5EF4-FFF2-40B4-BE49-F238E27FC236}">
                <a16:creationId xmlns:a16="http://schemas.microsoft.com/office/drawing/2014/main" id="{EC51DD1A-C094-42EF-AB9D-0C77F65D827E}"/>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4059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circle(in)">
                                      <p:cBhvr>
                                        <p:cTn id="30" dur="2000"/>
                                        <p:tgtEl>
                                          <p:spTgt spid="17">
                                            <p:txEl>
                                              <p:pRg st="0" end="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circle(in)">
                                      <p:cBhvr>
                                        <p:cTn id="33"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216576"/>
            <a:ext cx="8856984" cy="2462213"/>
          </a:xfrm>
          <a:prstGeom prst="rect">
            <a:avLst/>
          </a:prstGeom>
        </p:spPr>
        <p:txBody>
          <a:bodyPr wrap="square">
            <a:spAutoFit/>
          </a:bodyPr>
          <a:lstStyle/>
          <a:p>
            <a:r>
              <a:rPr lang="nl-BE" b="1" dirty="0">
                <a:solidFill>
                  <a:srgbClr val="FF0000"/>
                </a:solidFill>
              </a:rPr>
              <a:t>129</a:t>
            </a:r>
            <a:r>
              <a:rPr lang="nl-BE" sz="2400" dirty="0">
                <a:solidFill>
                  <a:srgbClr val="FF0000"/>
                </a:solidFill>
              </a:rPr>
              <a:t> Toedienen van 100% normobare zuurstof bij een</a:t>
            </a:r>
            <a:br>
              <a:rPr lang="nl-BE" sz="2400" dirty="0">
                <a:solidFill>
                  <a:srgbClr val="FF0000"/>
                </a:solidFill>
              </a:rPr>
            </a:br>
            <a:r>
              <a:rPr lang="nl-BE" sz="2400" dirty="0">
                <a:solidFill>
                  <a:srgbClr val="FF0000"/>
                </a:solidFill>
              </a:rPr>
              <a:t>     </a:t>
            </a:r>
            <a:r>
              <a:rPr lang="nl-BE" sz="2400" dirty="0" err="1">
                <a:solidFill>
                  <a:srgbClr val="FF0000"/>
                </a:solidFill>
              </a:rPr>
              <a:t>deco</a:t>
            </a:r>
            <a:r>
              <a:rPr lang="nl-BE" sz="2400" dirty="0">
                <a:solidFill>
                  <a:srgbClr val="FF0000"/>
                </a:solidFill>
              </a:rPr>
              <a:t>.-ongeval, Het verlaagt de kans op </a:t>
            </a:r>
            <a:r>
              <a:rPr lang="nl-BE" sz="2400" dirty="0" err="1">
                <a:solidFill>
                  <a:srgbClr val="FF0000"/>
                </a:solidFill>
              </a:rPr>
              <a:t>deco</a:t>
            </a:r>
            <a:r>
              <a:rPr lang="nl-BE" sz="2400" dirty="0">
                <a:solidFill>
                  <a:srgbClr val="FF0000"/>
                </a:solidFill>
              </a:rPr>
              <a:t>.-ziekte.</a:t>
            </a:r>
          </a:p>
          <a:p>
            <a:endParaRPr lang="nl-BE" sz="1000" dirty="0"/>
          </a:p>
          <a:p>
            <a:r>
              <a:rPr lang="nl-BE" sz="2400" dirty="0"/>
              <a:t>A: ademhaling terug op gang te brengen. </a:t>
            </a:r>
          </a:p>
          <a:p>
            <a:r>
              <a:rPr lang="nl-BE" sz="2400" dirty="0"/>
              <a:t>B: shock te bestrijden. </a:t>
            </a:r>
          </a:p>
          <a:p>
            <a:r>
              <a:rPr lang="nl-BE" sz="2400" dirty="0"/>
              <a:t>C: bloedstolling te verlagen.</a:t>
            </a:r>
          </a:p>
          <a:p>
            <a:r>
              <a:rPr lang="nl-BE" sz="2400" dirty="0"/>
              <a:t>D: stikstofuitwas te bevorderen.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344" y="1753880"/>
            <a:ext cx="2160000" cy="48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179512" y="2953802"/>
            <a:ext cx="8856984" cy="2985433"/>
          </a:xfrm>
          <a:prstGeom prst="rect">
            <a:avLst/>
          </a:prstGeom>
        </p:spPr>
        <p:txBody>
          <a:bodyPr wrap="square">
            <a:spAutoFit/>
          </a:bodyPr>
          <a:lstStyle/>
          <a:p>
            <a:r>
              <a:rPr lang="nl-BE" b="1" dirty="0">
                <a:solidFill>
                  <a:srgbClr val="FF0000"/>
                </a:solidFill>
              </a:rPr>
              <a:t>130</a:t>
            </a:r>
            <a:r>
              <a:rPr lang="nl-BE" sz="2400" dirty="0">
                <a:solidFill>
                  <a:srgbClr val="FF0000"/>
                </a:solidFill>
              </a:rPr>
              <a:t> </a:t>
            </a:r>
            <a:r>
              <a:rPr lang="nl-BE" sz="2200" dirty="0">
                <a:solidFill>
                  <a:srgbClr val="FF0000"/>
                </a:solidFill>
              </a:rPr>
              <a:t>Welke beweringen zijn juist met betrekking tot </a:t>
            </a:r>
            <a:r>
              <a:rPr lang="nl-BE" sz="2200" dirty="0" err="1">
                <a:solidFill>
                  <a:srgbClr val="FF0000"/>
                </a:solidFill>
              </a:rPr>
              <a:t>deco.ziekte</a:t>
            </a:r>
            <a:r>
              <a:rPr lang="nl-BE" sz="2200" dirty="0">
                <a:solidFill>
                  <a:srgbClr val="FF0000"/>
                </a:solidFill>
              </a:rPr>
              <a:t>?</a:t>
            </a:r>
          </a:p>
          <a:p>
            <a:endParaRPr lang="nl-BE" sz="1000" dirty="0"/>
          </a:p>
          <a:p>
            <a:r>
              <a:rPr lang="nl-BE" sz="2200" dirty="0"/>
              <a:t>A: technische duikers lopen weinig gevaar, want ze duiken</a:t>
            </a:r>
            <a:br>
              <a:rPr lang="nl-BE" sz="2200" dirty="0"/>
            </a:br>
            <a:r>
              <a:rPr lang="nl-BE" sz="2200" dirty="0"/>
              <a:t>    altijd met verrijkte zuurstofmengsels.</a:t>
            </a:r>
          </a:p>
          <a:p>
            <a:r>
              <a:rPr lang="nl-BE" sz="2200" dirty="0"/>
              <a:t>B: tijdens een duikreis zijn de eerste dagen het gevaarlijkst.</a:t>
            </a:r>
          </a:p>
          <a:p>
            <a:r>
              <a:rPr lang="nl-BE" sz="2200" dirty="0"/>
              <a:t>C: een successieve duik die minder diep is dan de eerste kan</a:t>
            </a:r>
            <a:br>
              <a:rPr lang="nl-BE" sz="2200" dirty="0"/>
            </a:br>
            <a:r>
              <a:rPr lang="nl-BE" sz="2200" dirty="0"/>
              <a:t>    toch leiden tot een ongeval.</a:t>
            </a:r>
          </a:p>
          <a:p>
            <a:r>
              <a:rPr lang="nl-BE" sz="2200" dirty="0"/>
              <a:t>D: een ongeval bij iemand die de computer correct heeft</a:t>
            </a:r>
            <a:br>
              <a:rPr lang="nl-BE" sz="2200" dirty="0"/>
            </a:br>
            <a:r>
              <a:rPr lang="nl-BE" sz="2200" dirty="0"/>
              <a:t>    gevolgd, is niet te wijten aan decompressieziekte.</a:t>
            </a: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344" y="5926188"/>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Rechte verbindingslijn 10"/>
          <p:cNvCxnSpPr/>
          <p:nvPr/>
        </p:nvCxnSpPr>
        <p:spPr>
          <a:xfrm>
            <a:off x="7452320" y="4869160"/>
            <a:ext cx="432048"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sp>
        <p:nvSpPr>
          <p:cNvPr id="7" name="Tijdelijke aanduiding voor dianummer 2">
            <a:extLst>
              <a:ext uri="{FF2B5EF4-FFF2-40B4-BE49-F238E27FC236}">
                <a16:creationId xmlns:a16="http://schemas.microsoft.com/office/drawing/2014/main" id="{AA6E29E6-C6DB-4313-98E4-A752C2FAE5C0}"/>
              </a:ext>
            </a:extLst>
          </p:cNvPr>
          <p:cNvSpPr>
            <a:spLocks noGrp="1"/>
          </p:cNvSpPr>
          <p:nvPr>
            <p:ph type="sldNum" sz="quarter" idx="12"/>
          </p:nvPr>
        </p:nvSpPr>
        <p:spPr>
          <a:xfrm>
            <a:off x="3679304" y="6433473"/>
            <a:ext cx="1828800" cy="365125"/>
          </a:xfrm>
        </p:spPr>
        <p:txBody>
          <a:bodyPr/>
          <a:lstStyle/>
          <a:p>
            <a:fld id="{447806F6-A384-4FD6-A469-B0B4E7E0C083}" type="slidenum">
              <a:rPr lang="nl-BE" smtClean="0"/>
              <a:t>64</a:t>
            </a:fld>
            <a:endParaRPr lang="nl-BE" dirty="0"/>
          </a:p>
        </p:txBody>
      </p:sp>
      <p:sp>
        <p:nvSpPr>
          <p:cNvPr id="8" name="Tekstvak 7">
            <a:extLst>
              <a:ext uri="{FF2B5EF4-FFF2-40B4-BE49-F238E27FC236}">
                <a16:creationId xmlns:a16="http://schemas.microsoft.com/office/drawing/2014/main" id="{70F88387-731C-4A5B-A944-7746338539EF}"/>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182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E429B5F-B39E-4C6C-8974-B4B433696778}"/>
              </a:ext>
            </a:extLst>
          </p:cNvPr>
          <p:cNvSpPr>
            <a:spLocks noGrp="1"/>
          </p:cNvSpPr>
          <p:nvPr>
            <p:ph type="sldNum" sz="quarter" idx="12"/>
          </p:nvPr>
        </p:nvSpPr>
        <p:spPr/>
        <p:txBody>
          <a:bodyPr/>
          <a:lstStyle/>
          <a:p>
            <a:fld id="{447806F6-A384-4FD6-A469-B0B4E7E0C083}" type="slidenum">
              <a:rPr lang="nl-BE" smtClean="0"/>
              <a:t>65</a:t>
            </a:fld>
            <a:endParaRPr lang="nl-BE" dirty="0"/>
          </a:p>
        </p:txBody>
      </p:sp>
      <p:sp>
        <p:nvSpPr>
          <p:cNvPr id="5" name="Rechthoek 4">
            <a:extLst>
              <a:ext uri="{FF2B5EF4-FFF2-40B4-BE49-F238E27FC236}">
                <a16:creationId xmlns:a16="http://schemas.microsoft.com/office/drawing/2014/main" id="{992E114E-D283-4FB8-A9BA-239FF6B08C0F}"/>
              </a:ext>
            </a:extLst>
          </p:cNvPr>
          <p:cNvSpPr/>
          <p:nvPr/>
        </p:nvSpPr>
        <p:spPr>
          <a:xfrm>
            <a:off x="611560" y="548680"/>
            <a:ext cx="7920880"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Hoe ontstaat decompressieziekte?</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Door een opstapeling van CO</a:t>
            </a:r>
            <a:r>
              <a:rPr lang="nl-NL" sz="2000" baseline="-25000" dirty="0">
                <a:ea typeface="Times New Roman" panose="02020603050405020304" pitchFamily="18" charset="0"/>
                <a:cs typeface="Times New Roman" panose="02020603050405020304" pitchFamily="18" charset="0"/>
              </a:rPr>
              <a:t>2</a:t>
            </a:r>
            <a:r>
              <a:rPr lang="nl-NL" sz="2000" dirty="0">
                <a:ea typeface="Times New Roman" panose="02020603050405020304" pitchFamily="18" charset="0"/>
                <a:cs typeface="Times New Roman" panose="02020603050405020304" pitchFamily="18" charset="0"/>
              </a:rPr>
              <a:t> in de weefsels.</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Door een verstoorde bloedcirculatie tgv bloedklonters.</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Door de aanwezigheid van stikstofbellen.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Door de aanwezigheid van luchtbellen.</a:t>
            </a:r>
            <a:endParaRPr lang="nl-BE" sz="2000" dirty="0">
              <a:effectLst/>
              <a:ea typeface="Times New Roman" panose="02020603050405020304" pitchFamily="18" charset="0"/>
              <a:cs typeface="Times New Roman" panose="02020603050405020304" pitchFamily="18" charset="0"/>
            </a:endParaRPr>
          </a:p>
        </p:txBody>
      </p:sp>
      <p:sp>
        <p:nvSpPr>
          <p:cNvPr id="6" name="Rechthoek 5">
            <a:extLst>
              <a:ext uri="{FF2B5EF4-FFF2-40B4-BE49-F238E27FC236}">
                <a16:creationId xmlns:a16="http://schemas.microsoft.com/office/drawing/2014/main" id="{AE38FA07-1C0C-4C87-9F3E-50A427090829}"/>
              </a:ext>
            </a:extLst>
          </p:cNvPr>
          <p:cNvSpPr/>
          <p:nvPr/>
        </p:nvSpPr>
        <p:spPr>
          <a:xfrm>
            <a:off x="611560" y="3429000"/>
            <a:ext cx="7920880"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Decompressieziekte:</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Kan optreden ondanks respecteren van stijgsnelheid en (eventuele) trappen.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Begint steeds onmiddellijk na het beëindigen van de duik.</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Vereist altijd deskundig advies.</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Kan leiden tot blijvende invaliditeit.</a:t>
            </a:r>
            <a:endParaRPr lang="nl-BE" sz="2000" dirty="0">
              <a:effectLst/>
              <a:ea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9DC8D51C-4B39-48B7-902B-D7F9C4F7670E}"/>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804510" y="2564904"/>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extLst>
              <a:ext uri="{FF2B5EF4-FFF2-40B4-BE49-F238E27FC236}">
                <a16:creationId xmlns:a16="http://schemas.microsoft.com/office/drawing/2014/main" id="{31A89279-48FE-4127-BBDF-A062A7ABFD59}"/>
              </a:ext>
            </a:extLst>
          </p:cNvPr>
          <p:cNvPicPr>
            <a:picLocks/>
          </p:cNvPicPr>
          <p:nvPr/>
        </p:nvPicPr>
        <p:blipFill>
          <a:blip r:embed="rId3">
            <a:extLst>
              <a:ext uri="{28A0092B-C50C-407E-A947-70E740481C1C}">
                <a14:useLocalDpi xmlns:a14="http://schemas.microsoft.com/office/drawing/2010/main"/>
              </a:ext>
            </a:extLst>
          </a:blip>
          <a:srcRect/>
          <a:stretch/>
        </p:blipFill>
        <p:spPr>
          <a:xfrm>
            <a:off x="6804511" y="5902200"/>
            <a:ext cx="1727929" cy="540000"/>
          </a:xfrm>
          <a:prstGeom prst="rect">
            <a:avLst/>
          </a:prstGeom>
        </p:spPr>
      </p:pic>
    </p:spTree>
    <p:extLst>
      <p:ext uri="{BB962C8B-B14F-4D97-AF65-F5344CB8AC3E}">
        <p14:creationId xmlns:p14="http://schemas.microsoft.com/office/powerpoint/2010/main" val="39609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D7B4632-AEF5-4129-AB5B-0824932213CF}"/>
              </a:ext>
            </a:extLst>
          </p:cNvPr>
          <p:cNvSpPr>
            <a:spLocks noGrp="1"/>
          </p:cNvSpPr>
          <p:nvPr>
            <p:ph type="sldNum" sz="quarter" idx="12"/>
          </p:nvPr>
        </p:nvSpPr>
        <p:spPr/>
        <p:txBody>
          <a:bodyPr/>
          <a:lstStyle/>
          <a:p>
            <a:fld id="{447806F6-A384-4FD6-A469-B0B4E7E0C083}" type="slidenum">
              <a:rPr lang="nl-BE" smtClean="0"/>
              <a:t>66</a:t>
            </a:fld>
            <a:endParaRPr lang="nl-BE" dirty="0"/>
          </a:p>
        </p:txBody>
      </p:sp>
      <p:sp>
        <p:nvSpPr>
          <p:cNvPr id="3" name="Rechthoek 2">
            <a:extLst>
              <a:ext uri="{FF2B5EF4-FFF2-40B4-BE49-F238E27FC236}">
                <a16:creationId xmlns:a16="http://schemas.microsoft.com/office/drawing/2014/main" id="{C14FCD74-D9A9-45D3-BAB8-E382F6BA6D17}"/>
              </a:ext>
            </a:extLst>
          </p:cNvPr>
          <p:cNvSpPr/>
          <p:nvPr/>
        </p:nvSpPr>
        <p:spPr>
          <a:xfrm>
            <a:off x="611560" y="476672"/>
            <a:ext cx="7920880"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De belangrijkste risicofactor voor het ontstaan van decompressieziekte is: (één antwoord)</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De duikdiepte.</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De duiktijd.</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De aanwezigheid van een open </a:t>
            </a:r>
            <a:r>
              <a:rPr lang="nl-NL" sz="2000" dirty="0" err="1">
                <a:ea typeface="Times New Roman" panose="02020603050405020304" pitchFamily="18" charset="0"/>
                <a:cs typeface="Times New Roman" panose="02020603050405020304" pitchFamily="18" charset="0"/>
              </a:rPr>
              <a:t>foramen</a:t>
            </a:r>
            <a:r>
              <a:rPr lang="nl-NL" sz="2000" dirty="0">
                <a:ea typeface="Times New Roman" panose="02020603050405020304" pitchFamily="18" charset="0"/>
                <a:cs typeface="Times New Roman" panose="02020603050405020304" pitchFamily="18" charset="0"/>
              </a:rPr>
              <a:t> ovale in het hart.</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De temperatuur van het water.</a:t>
            </a:r>
            <a:endParaRPr lang="nl-BE" sz="2000" dirty="0">
              <a:effectLst/>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6CAFAA61-350E-43C4-9774-FC11540D7538}"/>
              </a:ext>
            </a:extLst>
          </p:cNvPr>
          <p:cNvSpPr/>
          <p:nvPr/>
        </p:nvSpPr>
        <p:spPr>
          <a:xfrm>
            <a:off x="611560" y="3486487"/>
            <a:ext cx="7920880"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Welke symptomen moeten je doen denken aan decompressieziekte?</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Pijn aan een gewricht.</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err="1">
                <a:ea typeface="Times New Roman" panose="02020603050405020304" pitchFamily="18" charset="0"/>
                <a:cs typeface="Times New Roman" panose="02020603050405020304" pitchFamily="18" charset="0"/>
              </a:rPr>
              <a:t>Roodpaarse</a:t>
            </a:r>
            <a:r>
              <a:rPr lang="nl-NL" sz="2000" dirty="0">
                <a:ea typeface="Times New Roman" panose="02020603050405020304" pitchFamily="18" charset="0"/>
                <a:cs typeface="Times New Roman" panose="02020603050405020304" pitchFamily="18" charset="0"/>
              </a:rPr>
              <a:t> verkleuringen op de huid (</a:t>
            </a:r>
            <a:r>
              <a:rPr lang="nl-NL" sz="2000" dirty="0" err="1">
                <a:ea typeface="Times New Roman" panose="02020603050405020304" pitchFamily="18" charset="0"/>
                <a:cs typeface="Times New Roman" panose="02020603050405020304" pitchFamily="18" charset="0"/>
              </a:rPr>
              <a:t>cutis</a:t>
            </a:r>
            <a:r>
              <a:rPr lang="nl-NL" sz="2000" dirty="0">
                <a:ea typeface="Times New Roman" panose="02020603050405020304" pitchFamily="18" charset="0"/>
                <a:cs typeface="Times New Roman" panose="02020603050405020304" pitchFamily="18" charset="0"/>
              </a:rPr>
              <a:t> </a:t>
            </a:r>
            <a:r>
              <a:rPr lang="nl-NL" sz="2000" dirty="0" err="1">
                <a:ea typeface="Times New Roman" panose="02020603050405020304" pitchFamily="18" charset="0"/>
                <a:cs typeface="Times New Roman" panose="02020603050405020304" pitchFamily="18" charset="0"/>
              </a:rPr>
              <a:t>marmorata</a:t>
            </a:r>
            <a:r>
              <a:rPr lang="nl-NL" sz="2000" dirty="0">
                <a:ea typeface="Times New Roman" panose="02020603050405020304" pitchFamily="18" charset="0"/>
                <a:cs typeface="Times New Roman" panose="02020603050405020304" pitchFamily="18" charset="0"/>
              </a:rPr>
              <a:t> of marmerhuid).</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Gevoelsstoornissen in de benen.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Neusbloeding bij het bovenkomen.</a:t>
            </a:r>
            <a:endParaRPr lang="nl-BE" sz="2000" dirty="0">
              <a:effectLst/>
              <a:ea typeface="Times New Roman" panose="02020603050405020304" pitchFamily="18" charset="0"/>
              <a:cs typeface="Times New Roman" panose="02020603050405020304" pitchFamily="18" charset="0"/>
            </a:endParaRPr>
          </a:p>
        </p:txBody>
      </p:sp>
      <p:pic>
        <p:nvPicPr>
          <p:cNvPr id="5" name="Picture 1">
            <a:extLst>
              <a:ext uri="{FF2B5EF4-FFF2-40B4-BE49-F238E27FC236}">
                <a16:creationId xmlns:a16="http://schemas.microsoft.com/office/drawing/2014/main" id="{423DB272-7A10-9723-40C4-20BCF1CB75D7}"/>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804511" y="2600968"/>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a:extLst>
              <a:ext uri="{FF2B5EF4-FFF2-40B4-BE49-F238E27FC236}">
                <a16:creationId xmlns:a16="http://schemas.microsoft.com/office/drawing/2014/main" id="{31714C52-CAF0-E4CC-C961-7818AF1B8F6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04511" y="5596136"/>
            <a:ext cx="1727952" cy="576064"/>
          </a:xfrm>
          <a:prstGeom prst="rect">
            <a:avLst/>
          </a:prstGeom>
        </p:spPr>
      </p:pic>
    </p:spTree>
    <p:extLst>
      <p:ext uri="{BB962C8B-B14F-4D97-AF65-F5344CB8AC3E}">
        <p14:creationId xmlns:p14="http://schemas.microsoft.com/office/powerpoint/2010/main" val="1827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2349956-9B7F-496E-B6FD-5EDE0758AC6B}"/>
              </a:ext>
            </a:extLst>
          </p:cNvPr>
          <p:cNvSpPr>
            <a:spLocks noGrp="1"/>
          </p:cNvSpPr>
          <p:nvPr>
            <p:ph type="sldNum" sz="quarter" idx="12"/>
          </p:nvPr>
        </p:nvSpPr>
        <p:spPr/>
        <p:txBody>
          <a:bodyPr/>
          <a:lstStyle/>
          <a:p>
            <a:fld id="{447806F6-A384-4FD6-A469-B0B4E7E0C083}" type="slidenum">
              <a:rPr lang="nl-BE" smtClean="0"/>
              <a:t>67</a:t>
            </a:fld>
            <a:endParaRPr lang="nl-BE" dirty="0"/>
          </a:p>
        </p:txBody>
      </p:sp>
      <p:sp>
        <p:nvSpPr>
          <p:cNvPr id="3" name="Rechthoek 2">
            <a:extLst>
              <a:ext uri="{FF2B5EF4-FFF2-40B4-BE49-F238E27FC236}">
                <a16:creationId xmlns:a16="http://schemas.microsoft.com/office/drawing/2014/main" id="{3524CF49-BD84-4FF7-AB6A-004B0021BBE2}"/>
              </a:ext>
            </a:extLst>
          </p:cNvPr>
          <p:cNvSpPr/>
          <p:nvPr/>
        </p:nvSpPr>
        <p:spPr>
          <a:xfrm>
            <a:off x="539552" y="332656"/>
            <a:ext cx="7992888" cy="3648371"/>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Welke bewering(en) is/zijn juist?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De kans op decompressieziekte bij de sportduiker is dankzij de nieuwe duikcomputers één op een miljoen duiken (1/1.000.000).</a:t>
            </a:r>
          </a:p>
          <a:p>
            <a:pPr marL="742950" lvl="1" indent="-28575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Enkele minuten zuivere zuurstof ademen voor de duik beschermt je tegen decompressieziekte.</a:t>
            </a:r>
          </a:p>
          <a:p>
            <a:pPr marL="742950" lvl="1" indent="-285750">
              <a:lnSpc>
                <a:spcPct val="107000"/>
              </a:lnSpc>
              <a:spcBef>
                <a:spcPts val="600"/>
              </a:spcBef>
              <a:spcAft>
                <a:spcPts val="0"/>
              </a:spcAft>
              <a:buFont typeface="+mj-lt"/>
              <a:buAutoNum type="alphaLcParenR"/>
            </a:pPr>
            <a:r>
              <a:rPr lang="nl-BE" sz="2000" kern="100" dirty="0">
                <a:ea typeface="Aptos"/>
                <a:cs typeface="Times New Roman" panose="02020603050405020304" pitchFamily="18" charset="0"/>
              </a:rPr>
              <a:t>Een matige inspanning tijdens de stijgfase bevordert de gaseliminatie en aldus het risico op decompressieziekte.</a:t>
            </a:r>
          </a:p>
          <a:p>
            <a:pPr marL="742950" lvl="1" indent="-285750">
              <a:lnSpc>
                <a:spcPct val="107000"/>
              </a:lnSpc>
              <a:spcBef>
                <a:spcPts val="600"/>
              </a:spcBef>
              <a:spcAft>
                <a:spcPts val="800"/>
              </a:spcAft>
              <a:buFont typeface="+mj-lt"/>
              <a:buAutoNum type="alphaLcParenR"/>
            </a:pPr>
            <a:r>
              <a:rPr lang="nl-BE" sz="2000" kern="100" dirty="0">
                <a:ea typeface="Aptos"/>
                <a:cs typeface="Times New Roman" panose="02020603050405020304" pitchFamily="18" charset="0"/>
              </a:rPr>
              <a:t>Je mag het vliegtuig niet nemen tijdens de no-</a:t>
            </a:r>
            <a:r>
              <a:rPr lang="nl-BE" sz="2000" kern="100" dirty="0" err="1">
                <a:ea typeface="Aptos"/>
                <a:cs typeface="Times New Roman" panose="02020603050405020304" pitchFamily="18" charset="0"/>
              </a:rPr>
              <a:t>fly</a:t>
            </a:r>
            <a:r>
              <a:rPr lang="nl-BE" sz="2000" kern="100" dirty="0">
                <a:ea typeface="Aptos"/>
                <a:cs typeface="Times New Roman" panose="02020603050405020304" pitchFamily="18" charset="0"/>
              </a:rPr>
              <a:t> time omdat de druk in het vliegtuig lager is dan 1 bar.</a:t>
            </a:r>
            <a:endParaRPr lang="nl-BE" sz="2000" kern="100" dirty="0">
              <a:effectLst/>
              <a:ea typeface="Aptos"/>
              <a:cs typeface="Times New Roman" panose="02020603050405020304" pitchFamily="18" charset="0"/>
            </a:endParaRPr>
          </a:p>
        </p:txBody>
      </p:sp>
      <p:sp>
        <p:nvSpPr>
          <p:cNvPr id="4" name="Rechthoek 3">
            <a:extLst>
              <a:ext uri="{FF2B5EF4-FFF2-40B4-BE49-F238E27FC236}">
                <a16:creationId xmlns:a16="http://schemas.microsoft.com/office/drawing/2014/main" id="{78DD90A1-DE25-42A9-9C6E-B4BAE5599E90}"/>
              </a:ext>
            </a:extLst>
          </p:cNvPr>
          <p:cNvSpPr/>
          <p:nvPr/>
        </p:nvSpPr>
        <p:spPr>
          <a:xfrm>
            <a:off x="539552" y="4509120"/>
            <a:ext cx="7992888"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Waaruit bestaat de behandeling van decompressieziekte?</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Vochttoediening.</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err="1">
                <a:ea typeface="Times New Roman" panose="02020603050405020304" pitchFamily="18" charset="0"/>
                <a:cs typeface="Times New Roman" panose="02020603050405020304" pitchFamily="18" charset="0"/>
              </a:rPr>
              <a:t>Normobare</a:t>
            </a:r>
            <a:r>
              <a:rPr lang="nl-NL" sz="2000" dirty="0">
                <a:ea typeface="Times New Roman" panose="02020603050405020304" pitchFamily="18" charset="0"/>
                <a:cs typeface="Times New Roman" panose="02020603050405020304" pitchFamily="18" charset="0"/>
              </a:rPr>
              <a:t> zuurstof.</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Terug afdalen in het water en de gemiste </a:t>
            </a:r>
            <a:r>
              <a:rPr lang="nl-NL" sz="2000" dirty="0" err="1">
                <a:ea typeface="Times New Roman" panose="02020603050405020304" pitchFamily="18" charset="0"/>
                <a:cs typeface="Times New Roman" panose="02020603050405020304" pitchFamily="18" charset="0"/>
              </a:rPr>
              <a:t>stops</a:t>
            </a:r>
            <a:r>
              <a:rPr lang="nl-NL" sz="2000" dirty="0">
                <a:ea typeface="Times New Roman" panose="02020603050405020304" pitchFamily="18" charset="0"/>
                <a:cs typeface="Times New Roman" panose="02020603050405020304" pitchFamily="18" charset="0"/>
              </a:rPr>
              <a:t> verdubbelen.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Herdrukken in een </a:t>
            </a:r>
            <a:r>
              <a:rPr lang="nl-NL" sz="2000" dirty="0" err="1">
                <a:ea typeface="Times New Roman" panose="02020603050405020304" pitchFamily="18" charset="0"/>
                <a:cs typeface="Times New Roman" panose="02020603050405020304" pitchFamily="18" charset="0"/>
              </a:rPr>
              <a:t>meerplaatsdrukkamer</a:t>
            </a:r>
            <a:r>
              <a:rPr lang="nl-NL" sz="2000" dirty="0">
                <a:ea typeface="Times New Roman" panose="02020603050405020304" pitchFamily="18" charset="0"/>
                <a:cs typeface="Times New Roman" panose="02020603050405020304" pitchFamily="18" charset="0"/>
              </a:rPr>
              <a:t>.</a:t>
            </a:r>
            <a:endParaRPr lang="nl-BE" sz="2000" dirty="0">
              <a:effectLst/>
              <a:ea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id="{B6A662F4-6DD0-5C82-1A1D-D753A782B1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92542" y="3789040"/>
            <a:ext cx="1727930" cy="540000"/>
          </a:xfrm>
          <a:prstGeom prst="rect">
            <a:avLst/>
          </a:prstGeom>
        </p:spPr>
      </p:pic>
      <p:pic>
        <p:nvPicPr>
          <p:cNvPr id="6" name="Afbeelding 5">
            <a:extLst>
              <a:ext uri="{FF2B5EF4-FFF2-40B4-BE49-F238E27FC236}">
                <a16:creationId xmlns:a16="http://schemas.microsoft.com/office/drawing/2014/main" id="{BE88E53A-ADC7-2628-603E-DF3547191D0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139800" y="6104066"/>
            <a:ext cx="1752680" cy="540000"/>
          </a:xfrm>
          <a:prstGeom prst="rect">
            <a:avLst/>
          </a:prstGeom>
        </p:spPr>
      </p:pic>
    </p:spTree>
    <p:extLst>
      <p:ext uri="{BB962C8B-B14F-4D97-AF65-F5344CB8AC3E}">
        <p14:creationId xmlns:p14="http://schemas.microsoft.com/office/powerpoint/2010/main" val="8574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57087FF-6544-4B45-AEF9-A64B73D46078}"/>
              </a:ext>
            </a:extLst>
          </p:cNvPr>
          <p:cNvSpPr>
            <a:spLocks noGrp="1"/>
          </p:cNvSpPr>
          <p:nvPr>
            <p:ph type="sldNum" sz="quarter" idx="12"/>
          </p:nvPr>
        </p:nvSpPr>
        <p:spPr/>
        <p:txBody>
          <a:bodyPr/>
          <a:lstStyle/>
          <a:p>
            <a:fld id="{447806F6-A384-4FD6-A469-B0B4E7E0C083}" type="slidenum">
              <a:rPr lang="nl-BE" smtClean="0"/>
              <a:t>68</a:t>
            </a:fld>
            <a:endParaRPr lang="nl-BE" dirty="0"/>
          </a:p>
        </p:txBody>
      </p:sp>
      <p:sp>
        <p:nvSpPr>
          <p:cNvPr id="3" name="Rechthoek 2">
            <a:extLst>
              <a:ext uri="{FF2B5EF4-FFF2-40B4-BE49-F238E27FC236}">
                <a16:creationId xmlns:a16="http://schemas.microsoft.com/office/drawing/2014/main" id="{195B5BDD-B94A-4D1E-AA6F-C44C1A827D4C}"/>
              </a:ext>
            </a:extLst>
          </p:cNvPr>
          <p:cNvSpPr/>
          <p:nvPr/>
        </p:nvSpPr>
        <p:spPr>
          <a:xfrm>
            <a:off x="611560" y="836712"/>
            <a:ext cx="7920880" cy="224676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Duiken met </a:t>
            </a:r>
            <a:r>
              <a:rPr lang="nl-NL" sz="2000" dirty="0" err="1">
                <a:solidFill>
                  <a:srgbClr val="FF0000"/>
                </a:solidFill>
                <a:ea typeface="Times New Roman" panose="02020603050405020304" pitchFamily="18" charset="0"/>
                <a:cs typeface="Times New Roman" panose="02020603050405020304" pitchFamily="18" charset="0"/>
              </a:rPr>
              <a:t>nitrox</a:t>
            </a:r>
            <a:r>
              <a:rPr lang="nl-NL" sz="2000" dirty="0">
                <a:solidFill>
                  <a:srgbClr val="FF0000"/>
                </a:solidFill>
                <a:ea typeface="Times New Roman" panose="02020603050405020304" pitchFamily="18" charset="0"/>
                <a:cs typeface="Times New Roman" panose="02020603050405020304" pitchFamily="18" charset="0"/>
              </a:rPr>
              <a:t> vermindert het risico op decompressieziekte op voorwaarde dat: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De duikcomputer op lucht blijft staan.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Het percentage zuurstof minstens 32% bedraagt.</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Het om een successieve duik gaat.</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Je buddy ook met </a:t>
            </a:r>
            <a:r>
              <a:rPr lang="nl-NL" sz="2000" dirty="0" err="1">
                <a:ea typeface="Times New Roman" panose="02020603050405020304" pitchFamily="18" charset="0"/>
                <a:cs typeface="Times New Roman" panose="02020603050405020304" pitchFamily="18" charset="0"/>
              </a:rPr>
              <a:t>nitrox</a:t>
            </a:r>
            <a:r>
              <a:rPr lang="nl-NL" sz="2000" dirty="0">
                <a:ea typeface="Times New Roman" panose="02020603050405020304" pitchFamily="18" charset="0"/>
                <a:cs typeface="Times New Roman" panose="02020603050405020304" pitchFamily="18" charset="0"/>
              </a:rPr>
              <a:t> duikt.</a:t>
            </a:r>
            <a:endParaRPr lang="nl-BE" sz="2000" dirty="0">
              <a:effectLst/>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9A95FA0F-EC23-45E8-AB4D-DB9C751259B5}"/>
              </a:ext>
            </a:extLst>
          </p:cNvPr>
          <p:cNvSpPr/>
          <p:nvPr/>
        </p:nvSpPr>
        <p:spPr>
          <a:xfrm>
            <a:off x="611560" y="3974574"/>
            <a:ext cx="7920880" cy="1938992"/>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Decompressieziekte. Waarom geef je zuurstof?</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Om de </a:t>
            </a:r>
            <a:r>
              <a:rPr lang="nl-NL" sz="2000" dirty="0" err="1">
                <a:ea typeface="Times New Roman" panose="02020603050405020304" pitchFamily="18" charset="0"/>
                <a:cs typeface="Times New Roman" panose="02020603050405020304" pitchFamily="18" charset="0"/>
              </a:rPr>
              <a:t>bloodshift</a:t>
            </a:r>
            <a:r>
              <a:rPr lang="nl-NL" sz="2000" dirty="0">
                <a:ea typeface="Times New Roman" panose="02020603050405020304" pitchFamily="18" charset="0"/>
                <a:cs typeface="Times New Roman" panose="02020603050405020304" pitchFamily="18" charset="0"/>
              </a:rPr>
              <a:t> te bestrijden.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Om de CO</a:t>
            </a:r>
            <a:r>
              <a:rPr lang="nl-NL" sz="2000" baseline="-25000" dirty="0">
                <a:ea typeface="Times New Roman" panose="02020603050405020304" pitchFamily="18" charset="0"/>
                <a:cs typeface="Times New Roman" panose="02020603050405020304" pitchFamily="18" charset="0"/>
              </a:rPr>
              <a:t>2</a:t>
            </a:r>
            <a:r>
              <a:rPr lang="nl-NL" sz="2000" dirty="0">
                <a:ea typeface="Times New Roman" panose="02020603050405020304" pitchFamily="18" charset="0"/>
                <a:cs typeface="Times New Roman" panose="02020603050405020304" pitchFamily="18" charset="0"/>
              </a:rPr>
              <a:t> afvoer uit het lichaam te bevorderen.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Om de N</a:t>
            </a:r>
            <a:r>
              <a:rPr lang="nl-NL" sz="2000" baseline="-25000" dirty="0">
                <a:ea typeface="Times New Roman" panose="02020603050405020304" pitchFamily="18" charset="0"/>
                <a:cs typeface="Times New Roman" panose="02020603050405020304" pitchFamily="18" charset="0"/>
              </a:rPr>
              <a:t>2</a:t>
            </a:r>
            <a:r>
              <a:rPr lang="nl-NL" sz="2000" dirty="0">
                <a:ea typeface="Times New Roman" panose="02020603050405020304" pitchFamily="18" charset="0"/>
                <a:cs typeface="Times New Roman" panose="02020603050405020304" pitchFamily="18" charset="0"/>
              </a:rPr>
              <a:t> afvoer uit het lichaam te bevorderen.</a:t>
            </a:r>
            <a:endParaRPr lang="nl-BE" sz="2000" dirty="0">
              <a:ea typeface="Times New Roman" panose="02020603050405020304" pitchFamily="18" charset="0"/>
              <a:cs typeface="Times New Roman" panose="02020603050405020304" pitchFamily="18" charset="0"/>
            </a:endParaRPr>
          </a:p>
          <a:p>
            <a:pPr marL="742950" lvl="1" indent="-285750" hangingPunct="0">
              <a:spcBef>
                <a:spcPts val="600"/>
              </a:spcBef>
              <a:spcAft>
                <a:spcPts val="0"/>
              </a:spcAft>
              <a:buFont typeface="+mj-lt"/>
              <a:buAutoNum type="alphaLcParenR"/>
            </a:pPr>
            <a:r>
              <a:rPr lang="nl-NL" sz="2000" dirty="0">
                <a:ea typeface="Times New Roman" panose="02020603050405020304" pitchFamily="18" charset="0"/>
                <a:cs typeface="Times New Roman" panose="02020603050405020304" pitchFamily="18" charset="0"/>
              </a:rPr>
              <a:t>Om zuurstoftekort in de weefsels te bestrijden.</a:t>
            </a:r>
            <a:endParaRPr lang="nl-BE" sz="2000" dirty="0">
              <a:effectLst/>
              <a:ea typeface="Times New Roman" panose="02020603050405020304" pitchFamily="18" charset="0"/>
              <a:cs typeface="Times New Roman" panose="02020603050405020304" pitchFamily="18" charset="0"/>
            </a:endParaRPr>
          </a:p>
        </p:txBody>
      </p:sp>
      <p:pic>
        <p:nvPicPr>
          <p:cNvPr id="5" name="Picture 1">
            <a:extLst>
              <a:ext uri="{FF2B5EF4-FFF2-40B4-BE49-F238E27FC236}">
                <a16:creationId xmlns:a16="http://schemas.microsoft.com/office/drawing/2014/main" id="{6FAF6362-3E1B-6702-C957-ACE06FDA5F91}"/>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804511" y="2942798"/>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a:extLst>
              <a:ext uri="{FF2B5EF4-FFF2-40B4-BE49-F238E27FC236}">
                <a16:creationId xmlns:a16="http://schemas.microsoft.com/office/drawing/2014/main" id="{00776B41-F7D5-7710-0118-D7AAA398B5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4510" y="5997325"/>
            <a:ext cx="1727930" cy="540000"/>
          </a:xfrm>
          <a:prstGeom prst="rect">
            <a:avLst/>
          </a:prstGeom>
        </p:spPr>
      </p:pic>
    </p:spTree>
    <p:extLst>
      <p:ext uri="{BB962C8B-B14F-4D97-AF65-F5344CB8AC3E}">
        <p14:creationId xmlns:p14="http://schemas.microsoft.com/office/powerpoint/2010/main" val="30343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4AA3B4-629C-4972-B057-DF85FA79DA83}"/>
              </a:ext>
            </a:extLst>
          </p:cNvPr>
          <p:cNvSpPr>
            <a:spLocks noGrp="1"/>
          </p:cNvSpPr>
          <p:nvPr>
            <p:ph type="sldNum" sz="quarter" idx="12"/>
          </p:nvPr>
        </p:nvSpPr>
        <p:spPr/>
        <p:txBody>
          <a:bodyPr/>
          <a:lstStyle/>
          <a:p>
            <a:fld id="{447806F6-A384-4FD6-A469-B0B4E7E0C083}" type="slidenum">
              <a:rPr lang="nl-BE" smtClean="0"/>
              <a:t>69</a:t>
            </a:fld>
            <a:endParaRPr lang="nl-BE" dirty="0"/>
          </a:p>
        </p:txBody>
      </p:sp>
      <p:sp>
        <p:nvSpPr>
          <p:cNvPr id="3" name="Rechthoek 2">
            <a:extLst>
              <a:ext uri="{FF2B5EF4-FFF2-40B4-BE49-F238E27FC236}">
                <a16:creationId xmlns:a16="http://schemas.microsoft.com/office/drawing/2014/main" id="{414C8646-C885-46CC-9041-AC3BFE9FA856}"/>
              </a:ext>
            </a:extLst>
          </p:cNvPr>
          <p:cNvSpPr/>
          <p:nvPr/>
        </p:nvSpPr>
        <p:spPr>
          <a:xfrm>
            <a:off x="611560" y="476672"/>
            <a:ext cx="7920880" cy="2755819"/>
          </a:xfrm>
          <a:prstGeom prst="rect">
            <a:avLst/>
          </a:prstGeom>
        </p:spPr>
        <p:txBody>
          <a:bodyPr wrap="square">
            <a:spAutoFit/>
          </a:bodyPr>
          <a:lstStyle/>
          <a:p>
            <a:pPr lvl="0" hangingPunct="0">
              <a:spcBef>
                <a:spcPts val="1000"/>
              </a:spcBef>
              <a:spcAft>
                <a:spcPts val="0"/>
              </a:spcAft>
            </a:pPr>
            <a:r>
              <a:rPr lang="nl-NL" sz="2000" dirty="0">
                <a:solidFill>
                  <a:srgbClr val="FF0000"/>
                </a:solidFill>
                <a:ea typeface="Times New Roman" panose="02020603050405020304" pitchFamily="18" charset="0"/>
                <a:cs typeface="Times New Roman" panose="02020603050405020304" pitchFamily="18" charset="0"/>
              </a:rPr>
              <a:t>Welke beweringen met betrekking tot decompressieziekte zijn juist?</a:t>
            </a:r>
            <a:endParaRPr lang="nl-BE" sz="2000" dirty="0">
              <a:solidFill>
                <a:srgbClr val="FF0000"/>
              </a:solidFill>
              <a:ea typeface="Times New Roman" panose="02020603050405020304" pitchFamily="18" charset="0"/>
              <a:cs typeface="Times New Roman" panose="02020603050405020304" pitchFamily="18" charset="0"/>
            </a:endParaRPr>
          </a:p>
          <a:p>
            <a:pPr marL="742950" lvl="1" indent="-285750">
              <a:lnSpc>
                <a:spcPct val="115000"/>
              </a:lnSpc>
              <a:spcBef>
                <a:spcPts val="600"/>
              </a:spcBef>
              <a:buFont typeface="+mj-lt"/>
              <a:buAutoNum type="alphaLcParenR"/>
            </a:pPr>
            <a:r>
              <a:rPr lang="nl-BE" sz="2000" dirty="0">
                <a:ea typeface="Times New Roman" panose="02020603050405020304" pitchFamily="18" charset="0"/>
                <a:cs typeface="Calibri" panose="020F0502020204030204" pitchFamily="34" charset="0"/>
              </a:rPr>
              <a:t>De symptomen treden meestal op binnen het uur na de duik.</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buFont typeface="+mj-lt"/>
              <a:buAutoNum type="alphaLcParenR"/>
            </a:pPr>
            <a:r>
              <a:rPr lang="nl-BE" sz="2000" dirty="0">
                <a:ea typeface="Times New Roman" panose="02020603050405020304" pitchFamily="18" charset="0"/>
                <a:cs typeface="Calibri" panose="020F0502020204030204" pitchFamily="34" charset="0"/>
              </a:rPr>
              <a:t>Symptomen die optreden meer dan 6 uur na de duik zijn niet te wijten aan decompressieziekte.</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buFont typeface="+mj-lt"/>
              <a:buAutoNum type="alphaLcParenR"/>
            </a:pPr>
            <a:r>
              <a:rPr lang="nl-BE" sz="2000" dirty="0">
                <a:ea typeface="Times New Roman" panose="02020603050405020304" pitchFamily="18" charset="0"/>
                <a:cs typeface="Calibri" panose="020F0502020204030204" pitchFamily="34" charset="0"/>
              </a:rPr>
              <a:t>Kan optreden bij correct gebruik van de duikcomputer.</a:t>
            </a:r>
            <a:endParaRPr lang="nl-BE" sz="2000" dirty="0">
              <a:ea typeface="Times New Roman" panose="02020603050405020304" pitchFamily="18" charset="0"/>
              <a:cs typeface="Times New Roman" panose="02020603050405020304" pitchFamily="18" charset="0"/>
            </a:endParaRPr>
          </a:p>
          <a:p>
            <a:pPr marL="742950" lvl="1" indent="-285750">
              <a:lnSpc>
                <a:spcPct val="115000"/>
              </a:lnSpc>
              <a:spcBef>
                <a:spcPts val="600"/>
              </a:spcBef>
              <a:buFont typeface="+mj-lt"/>
              <a:buAutoNum type="alphaLcParenR"/>
            </a:pPr>
            <a:r>
              <a:rPr lang="nl-BE" sz="2000" dirty="0">
                <a:ea typeface="Times New Roman" panose="02020603050405020304" pitchFamily="18" charset="0"/>
                <a:cs typeface="Calibri" panose="020F0502020204030204" pitchFamily="34" charset="0"/>
              </a:rPr>
              <a:t>Bij lichte symptomen mag gewacht worden met behandelen.</a:t>
            </a:r>
            <a:endParaRPr lang="nl-BE" sz="2000" dirty="0">
              <a:effectLst/>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CB0DB7D-80E8-8ADA-E27F-376B54135C06}"/>
              </a:ext>
            </a:extLst>
          </p:cNvPr>
          <p:cNvSpPr txBox="1"/>
          <p:nvPr/>
        </p:nvSpPr>
        <p:spPr>
          <a:xfrm>
            <a:off x="611560" y="4226312"/>
            <a:ext cx="792088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Welke factoren verhogen het risico op een decompressieziekte?</a:t>
            </a:r>
            <a:endParaRPr lang="nl-BE" sz="2000" dirty="0">
              <a:solidFill>
                <a:srgbClr val="FF0000"/>
              </a:solidFill>
              <a:effectLst/>
              <a:ea typeface="Times New Roman" panose="02020603050405020304" pitchFamily="18" charset="0"/>
              <a:cs typeface="Times New Roman" panose="02020603050405020304" pitchFamily="18" charset="0"/>
            </a:endParaRPr>
          </a:p>
          <a:p>
            <a:pPr marL="914400" lvl="1" indent="-45720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Leeftijd.</a:t>
            </a:r>
            <a:endParaRPr lang="nl-BE" sz="2000" dirty="0">
              <a:effectLst/>
              <a:ea typeface="Times New Roman" panose="02020603050405020304" pitchFamily="18" charset="0"/>
              <a:cs typeface="Times New Roman" panose="02020603050405020304" pitchFamily="18" charset="0"/>
            </a:endParaRPr>
          </a:p>
          <a:p>
            <a:pPr marL="914400" lvl="1" indent="-45720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Duiken dieper dan 30 m.</a:t>
            </a:r>
            <a:endParaRPr lang="nl-BE" sz="2000" dirty="0">
              <a:effectLst/>
              <a:ea typeface="Times New Roman" panose="02020603050405020304" pitchFamily="18" charset="0"/>
              <a:cs typeface="Times New Roman" panose="02020603050405020304" pitchFamily="18" charset="0"/>
            </a:endParaRPr>
          </a:p>
          <a:p>
            <a:pPr marL="914400" lvl="1" indent="-45720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Meerdaagse duikreizen.</a:t>
            </a:r>
            <a:endParaRPr lang="nl-BE" sz="2000" dirty="0">
              <a:effectLst/>
              <a:ea typeface="Times New Roman" panose="02020603050405020304" pitchFamily="18" charset="0"/>
              <a:cs typeface="Times New Roman" panose="02020603050405020304" pitchFamily="18" charset="0"/>
            </a:endParaRPr>
          </a:p>
          <a:p>
            <a:pPr marL="914400" lvl="1" indent="-45720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Duiken vanop een boot.</a:t>
            </a:r>
            <a:endParaRPr lang="nl-BE" sz="2000" dirty="0">
              <a:effectLst/>
              <a:ea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BFD8283-B9DE-6FF3-1D09-8D0C4C63AB2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04486" y="3330491"/>
            <a:ext cx="1727954" cy="5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a:extLst>
              <a:ext uri="{FF2B5EF4-FFF2-40B4-BE49-F238E27FC236}">
                <a16:creationId xmlns:a16="http://schemas.microsoft.com/office/drawing/2014/main" id="{34F95A51-6D33-3CF1-110D-B9FA8E8DB24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04488" y="5600938"/>
            <a:ext cx="1727952" cy="576064"/>
          </a:xfrm>
          <a:prstGeom prst="rect">
            <a:avLst/>
          </a:prstGeom>
        </p:spPr>
      </p:pic>
    </p:spTree>
    <p:extLst>
      <p:ext uri="{BB962C8B-B14F-4D97-AF65-F5344CB8AC3E}">
        <p14:creationId xmlns:p14="http://schemas.microsoft.com/office/powerpoint/2010/main" val="32103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33CF06F-2DD9-9B1E-D633-9ACC97D4AE0B}"/>
              </a:ext>
            </a:extLst>
          </p:cNvPr>
          <p:cNvSpPr>
            <a:spLocks noGrp="1"/>
          </p:cNvSpPr>
          <p:nvPr>
            <p:ph type="sldNum" sz="quarter" idx="12"/>
          </p:nvPr>
        </p:nvSpPr>
        <p:spPr/>
        <p:txBody>
          <a:bodyPr/>
          <a:lstStyle/>
          <a:p>
            <a:fld id="{447806F6-A384-4FD6-A469-B0B4E7E0C083}" type="slidenum">
              <a:rPr lang="nl-BE" smtClean="0"/>
              <a:t>7</a:t>
            </a:fld>
            <a:endParaRPr lang="nl-BE" dirty="0"/>
          </a:p>
        </p:txBody>
      </p:sp>
      <p:sp>
        <p:nvSpPr>
          <p:cNvPr id="4" name="Tekstvak 3">
            <a:extLst>
              <a:ext uri="{FF2B5EF4-FFF2-40B4-BE49-F238E27FC236}">
                <a16:creationId xmlns:a16="http://schemas.microsoft.com/office/drawing/2014/main" id="{FC027D9C-5B8D-6598-3844-7F8E6A1A7063}"/>
              </a:ext>
            </a:extLst>
          </p:cNvPr>
          <p:cNvSpPr txBox="1"/>
          <p:nvPr/>
        </p:nvSpPr>
        <p:spPr>
          <a:xfrm>
            <a:off x="683568" y="404664"/>
            <a:ext cx="7848872" cy="286232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Calibri" panose="020F0502020204030204" pitchFamily="34" charset="0"/>
              </a:rPr>
              <a:t>Decompressieziekte en CAGE. Welke bewering(en) is/zijn juist?</a:t>
            </a:r>
          </a:p>
          <a:p>
            <a:pPr lvl="0" hangingPunct="0"/>
            <a:r>
              <a:rPr lang="nl-NL" sz="2000" dirty="0">
                <a:solidFill>
                  <a:srgbClr val="00B050"/>
                </a:solidFill>
                <a:ea typeface="Times New Roman" panose="02020603050405020304" pitchFamily="18" charset="0"/>
                <a:cs typeface="Calibri" panose="020F0502020204030204" pitchFamily="34" charset="0"/>
              </a:rPr>
              <a:t>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Beide aandoeningen treden op bij het stijgen of in de periode nadien.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Beide aandoeningen worden veroorzaakt door de aanwezigheid van bellen.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Bij beide aandoeningen is herdrukken een onderdeel van de behandeling.</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Beide aandoeningen kunnen paraplegie veroorzaken.</a:t>
            </a:r>
            <a:endParaRPr lang="nl-BE" sz="2000" dirty="0">
              <a:effectLst/>
              <a:ea typeface="Calibri" panose="020F0502020204030204" pitchFamily="34" charset="0"/>
              <a:cs typeface="Arial" panose="020B0604020202020204" pitchFamily="34" charset="0"/>
            </a:endParaRPr>
          </a:p>
        </p:txBody>
      </p:sp>
      <p:sp>
        <p:nvSpPr>
          <p:cNvPr id="6" name="Tekstvak 5">
            <a:extLst>
              <a:ext uri="{FF2B5EF4-FFF2-40B4-BE49-F238E27FC236}">
                <a16:creationId xmlns:a16="http://schemas.microsoft.com/office/drawing/2014/main" id="{C9F2C5C9-241E-402C-5D99-99A4269BCB97}"/>
              </a:ext>
            </a:extLst>
          </p:cNvPr>
          <p:cNvSpPr txBox="1"/>
          <p:nvPr/>
        </p:nvSpPr>
        <p:spPr>
          <a:xfrm>
            <a:off x="683568" y="4082296"/>
            <a:ext cx="7848872"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Welke bewering(en) is/zijn correct met betrekking tot hoesten onder water?</a:t>
            </a:r>
          </a:p>
          <a:p>
            <a:pPr lvl="0" hangingPunct="0"/>
            <a:r>
              <a:rPr lang="nl-NL" sz="2000" dirty="0">
                <a:solidFill>
                  <a:srgbClr val="00B050"/>
                </a:solidFill>
                <a:ea typeface="Times New Roman" panose="02020603050405020304" pitchFamily="18" charset="0"/>
                <a:cs typeface="Times New Roman" panose="02020603050405020304" pitchFamily="18" charset="0"/>
              </a:rPr>
              <a:t>2021, 2022</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Dit is zonder gevaar.</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Dit kan het gevolg zijn van refluxziekte (zure oprispingen).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Dit kan een longoverdruk veroorzaken.</a:t>
            </a:r>
            <a:endParaRPr lang="nl-BE" sz="2000" dirty="0">
              <a:effectLst/>
              <a:ea typeface="Calibri" panose="020F0502020204030204" pitchFamily="34" charset="0"/>
              <a:cs typeface="Arial" panose="020B0604020202020204" pitchFamily="34" charset="0"/>
            </a:endParaRPr>
          </a:p>
          <a:p>
            <a:pPr marL="285750" indent="-285750">
              <a:buFont typeface="+mj-lt"/>
              <a:buAutoNum type="alphaLcParenR"/>
            </a:pPr>
            <a:r>
              <a:rPr lang="nl-BE" sz="2000" dirty="0">
                <a:effectLst/>
                <a:ea typeface="Calibri" panose="020F0502020204030204" pitchFamily="34" charset="0"/>
                <a:cs typeface="Calibri" panose="020F0502020204030204" pitchFamily="34" charset="0"/>
              </a:rPr>
              <a:t>Dit is gevaarlijker bij een duiker met een PFO.</a:t>
            </a:r>
            <a:endParaRPr lang="nl-BE" sz="2000" dirty="0">
              <a:effectLst/>
              <a:ea typeface="Calibri" panose="020F050202020403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84CCC5C2-575D-7A4B-B951-F01E8138F54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08450" y="3284984"/>
            <a:ext cx="1727952" cy="576064"/>
          </a:xfrm>
          <a:prstGeom prst="rect">
            <a:avLst/>
          </a:prstGeom>
        </p:spPr>
      </p:pic>
      <p:pic>
        <p:nvPicPr>
          <p:cNvPr id="5" name="Picture 2">
            <a:extLst>
              <a:ext uri="{FF2B5EF4-FFF2-40B4-BE49-F238E27FC236}">
                <a16:creationId xmlns:a16="http://schemas.microsoft.com/office/drawing/2014/main" id="{B1F0AFB7-A5C6-CB56-2392-FF03F67BD8E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804487" y="5926042"/>
            <a:ext cx="1727953" cy="52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1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B12D297-0067-995A-316A-069278785BB3}"/>
              </a:ext>
            </a:extLst>
          </p:cNvPr>
          <p:cNvSpPr>
            <a:spLocks noGrp="1"/>
          </p:cNvSpPr>
          <p:nvPr>
            <p:ph type="sldNum" sz="quarter" idx="12"/>
          </p:nvPr>
        </p:nvSpPr>
        <p:spPr/>
        <p:txBody>
          <a:bodyPr/>
          <a:lstStyle/>
          <a:p>
            <a:fld id="{447806F6-A384-4FD6-A469-B0B4E7E0C083}" type="slidenum">
              <a:rPr lang="nl-BE" smtClean="0"/>
              <a:t>70</a:t>
            </a:fld>
            <a:endParaRPr lang="nl-BE" dirty="0"/>
          </a:p>
        </p:txBody>
      </p:sp>
      <p:sp>
        <p:nvSpPr>
          <p:cNvPr id="4" name="Tekstvak 3">
            <a:extLst>
              <a:ext uri="{FF2B5EF4-FFF2-40B4-BE49-F238E27FC236}">
                <a16:creationId xmlns:a16="http://schemas.microsoft.com/office/drawing/2014/main" id="{CDC50482-A337-4C2F-61B1-4D84A656606E}"/>
              </a:ext>
            </a:extLst>
          </p:cNvPr>
          <p:cNvSpPr txBox="1"/>
          <p:nvPr/>
        </p:nvSpPr>
        <p:spPr>
          <a:xfrm>
            <a:off x="611560" y="332656"/>
            <a:ext cx="8136904" cy="2554545"/>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Welke symptomen doen je in de eerste plaats denken aan een decompressieongeval na een duik van 60 minuten waarvan 30 minuten op een diepte van 30 meter.</a:t>
            </a:r>
            <a:endParaRPr lang="nl-BE" sz="2000" dirty="0">
              <a:solidFill>
                <a:srgbClr val="FF0000"/>
              </a:solidFill>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u="sng" dirty="0">
                <a:effectLst/>
                <a:ea typeface="Times New Roman" panose="02020603050405020304" pitchFamily="18" charset="0"/>
                <a:cs typeface="Times New Roman" panose="02020603050405020304" pitchFamily="18" charset="0"/>
              </a:rPr>
              <a:t>Moeite met rechtop staan.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Hevige pijn ter hoogte van de borst met ophoesten van bloed.</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u="sng" dirty="0">
                <a:effectLst/>
                <a:ea typeface="Times New Roman" panose="02020603050405020304" pitchFamily="18" charset="0"/>
                <a:cs typeface="Times New Roman" panose="02020603050405020304" pitchFamily="18" charset="0"/>
              </a:rPr>
              <a:t>Hevige pijn ter hoogte van de rug.</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u="sng" dirty="0">
                <a:effectLst/>
                <a:ea typeface="Times New Roman" panose="02020603050405020304" pitchFamily="18" charset="0"/>
                <a:cs typeface="Times New Roman" panose="02020603050405020304" pitchFamily="18" charset="0"/>
              </a:rPr>
              <a:t>Pijn ter hoogte van een schouder.</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01175E8D-AF6F-5E45-EE72-C18779B24C1A}"/>
              </a:ext>
            </a:extLst>
          </p:cNvPr>
          <p:cNvSpPr txBox="1"/>
          <p:nvPr/>
        </p:nvSpPr>
        <p:spPr>
          <a:xfrm>
            <a:off x="611560" y="3140968"/>
            <a:ext cx="8136904" cy="317009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Wat moet de duikerhulpverlener doen bij een bewuste duiker met vermoeden van decompressieziekte?</a:t>
            </a:r>
            <a:endParaRPr lang="nl-BE" sz="2000" dirty="0">
              <a:solidFill>
                <a:srgbClr val="FF0000"/>
              </a:solidFill>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u="sng" dirty="0">
                <a:effectLst/>
                <a:ea typeface="Times New Roman" panose="02020603050405020304" pitchFamily="18" charset="0"/>
                <a:cs typeface="Times New Roman" panose="02020603050405020304" pitchFamily="18" charset="0"/>
              </a:rPr>
              <a:t>Zuurstof toedienen, laten drinken en de hulpdiensten activeren.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Zuurstof toedienen, niet laten drinken en de hulpdiensten activeren.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De hulpdiensten activeren en het verder aan hen overlaten.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Zuurstof toedienen, het slachtoffer continu laten bewegen en de hulpdiensten activeren.</a:t>
            </a:r>
            <a:endParaRPr lang="nl-BE" sz="2000" dirty="0">
              <a:effectLst/>
              <a:ea typeface="Times New Roman" panose="02020603050405020304" pitchFamily="18" charset="0"/>
              <a:cs typeface="Times New Roman" panose="02020603050405020304" pitchFamily="18" charset="0"/>
            </a:endParaRPr>
          </a:p>
        </p:txBody>
      </p:sp>
      <p:pic>
        <p:nvPicPr>
          <p:cNvPr id="7" name="Afbeelding 6">
            <a:extLst>
              <a:ext uri="{FF2B5EF4-FFF2-40B4-BE49-F238E27FC236}">
                <a16:creationId xmlns:a16="http://schemas.microsoft.com/office/drawing/2014/main" id="{42362C0A-6690-2491-AB01-21C7E2988A8E}"/>
              </a:ext>
            </a:extLst>
          </p:cNvPr>
          <p:cNvPicPr>
            <a:picLocks/>
          </p:cNvPicPr>
          <p:nvPr/>
        </p:nvPicPr>
        <p:blipFill>
          <a:blip r:embed="rId2">
            <a:extLst>
              <a:ext uri="{28A0092B-C50C-407E-A947-70E740481C1C}">
                <a14:useLocalDpi xmlns:a14="http://schemas.microsoft.com/office/drawing/2010/main"/>
              </a:ext>
            </a:extLst>
          </a:blip>
          <a:srcRect/>
          <a:stretch/>
        </p:blipFill>
        <p:spPr>
          <a:xfrm>
            <a:off x="6804511" y="2348880"/>
            <a:ext cx="1727929" cy="540000"/>
          </a:xfrm>
          <a:prstGeom prst="rect">
            <a:avLst/>
          </a:prstGeom>
        </p:spPr>
      </p:pic>
      <p:pic>
        <p:nvPicPr>
          <p:cNvPr id="8" name="Picture 1">
            <a:extLst>
              <a:ext uri="{FF2B5EF4-FFF2-40B4-BE49-F238E27FC236}">
                <a16:creationId xmlns:a16="http://schemas.microsoft.com/office/drawing/2014/main" id="{FB5D2098-9A91-DA60-5887-7BB56B06EFD5}"/>
              </a:ext>
            </a:extLst>
          </p:cNvPr>
          <p:cNvPicPr>
            <a:picLocks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804511" y="5985344"/>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7A5C2F0-EC5A-0FEC-AB1B-9733D73C1427}"/>
              </a:ext>
            </a:extLst>
          </p:cNvPr>
          <p:cNvSpPr>
            <a:spLocks noGrp="1"/>
          </p:cNvSpPr>
          <p:nvPr>
            <p:ph type="sldNum" sz="quarter" idx="12"/>
          </p:nvPr>
        </p:nvSpPr>
        <p:spPr/>
        <p:txBody>
          <a:bodyPr/>
          <a:lstStyle/>
          <a:p>
            <a:fld id="{447806F6-A384-4FD6-A469-B0B4E7E0C083}" type="slidenum">
              <a:rPr lang="nl-BE" smtClean="0"/>
              <a:t>71</a:t>
            </a:fld>
            <a:endParaRPr lang="nl-BE" dirty="0"/>
          </a:p>
        </p:txBody>
      </p:sp>
      <p:sp>
        <p:nvSpPr>
          <p:cNvPr id="3" name="Titel 2">
            <a:extLst>
              <a:ext uri="{FF2B5EF4-FFF2-40B4-BE49-F238E27FC236}">
                <a16:creationId xmlns:a16="http://schemas.microsoft.com/office/drawing/2014/main" id="{45C0D523-836D-C75F-823B-B3212B40F201}"/>
              </a:ext>
            </a:extLst>
          </p:cNvPr>
          <p:cNvSpPr>
            <a:spLocks noGrp="1"/>
          </p:cNvSpPr>
          <p:nvPr>
            <p:ph type="ctrTitle"/>
          </p:nvPr>
        </p:nvSpPr>
        <p:spPr>
          <a:xfrm>
            <a:off x="817581" y="2564904"/>
            <a:ext cx="7498835" cy="1793167"/>
          </a:xfrm>
        </p:spPr>
        <p:txBody>
          <a:bodyPr anchor="ctr"/>
          <a:lstStyle/>
          <a:p>
            <a:pPr algn="ctr"/>
            <a:r>
              <a:rPr lang="nl-BE" dirty="0"/>
              <a:t>Problemen met gassen</a:t>
            </a:r>
          </a:p>
        </p:txBody>
      </p:sp>
    </p:spTree>
    <p:extLst>
      <p:ext uri="{BB962C8B-B14F-4D97-AF65-F5344CB8AC3E}">
        <p14:creationId xmlns:p14="http://schemas.microsoft.com/office/powerpoint/2010/main" val="1155708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11560" y="260648"/>
            <a:ext cx="7991707" cy="1938992"/>
          </a:xfrm>
          <a:prstGeom prst="rect">
            <a:avLst/>
          </a:prstGeom>
        </p:spPr>
        <p:txBody>
          <a:bodyPr wrap="square">
            <a:spAutoFit/>
          </a:bodyPr>
          <a:lstStyle/>
          <a:p>
            <a:r>
              <a:rPr lang="nl-BE" sz="2000" dirty="0">
                <a:solidFill>
                  <a:srgbClr val="FF0000"/>
                </a:solidFill>
              </a:rPr>
              <a:t>Een slechte fysieke conditie bevordert het ontstaan van:</a:t>
            </a:r>
          </a:p>
          <a:p>
            <a:pPr marL="914400" lvl="1" indent="-457200">
              <a:spcBef>
                <a:spcPts val="600"/>
              </a:spcBef>
              <a:buFont typeface="+mj-lt"/>
              <a:buAutoNum type="alphaLcParenR"/>
            </a:pPr>
            <a:r>
              <a:rPr lang="nl-BE" sz="2000" dirty="0"/>
              <a:t>Decompressieziekte.</a:t>
            </a:r>
          </a:p>
          <a:p>
            <a:pPr marL="914400" lvl="1" indent="-457200">
              <a:spcBef>
                <a:spcPts val="600"/>
              </a:spcBef>
              <a:buFont typeface="+mj-lt"/>
              <a:buAutoNum type="alphaLcParenR"/>
            </a:pPr>
            <a:r>
              <a:rPr lang="nl-BE" sz="2000" dirty="0"/>
              <a:t>Hijgtoestand.</a:t>
            </a:r>
          </a:p>
          <a:p>
            <a:pPr marL="914400" lvl="1" indent="-457200">
              <a:spcBef>
                <a:spcPts val="600"/>
              </a:spcBef>
              <a:buFont typeface="+mj-lt"/>
              <a:buAutoNum type="alphaLcParenR"/>
            </a:pPr>
            <a:r>
              <a:rPr lang="nl-BE" sz="2000" dirty="0"/>
              <a:t>Spierkrampen.</a:t>
            </a:r>
          </a:p>
          <a:p>
            <a:pPr marL="914400" lvl="1" indent="-457200">
              <a:spcBef>
                <a:spcPts val="600"/>
              </a:spcBef>
              <a:buFont typeface="+mj-lt"/>
              <a:buAutoNum type="alphaLcParenR"/>
            </a:pPr>
            <a:r>
              <a:rPr lang="nl-BE" sz="2000" dirty="0"/>
              <a:t>Pneumothorax.</a:t>
            </a:r>
            <a:endParaRPr lang="nl-BE" sz="24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971"/>
          <a:stretch/>
        </p:blipFill>
        <p:spPr bwMode="auto">
          <a:xfrm>
            <a:off x="7092280" y="1721694"/>
            <a:ext cx="1727602" cy="55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611560" y="2564904"/>
            <a:ext cx="7920880" cy="3400931"/>
          </a:xfrm>
          <a:prstGeom prst="rect">
            <a:avLst/>
          </a:prstGeom>
        </p:spPr>
        <p:txBody>
          <a:bodyPr wrap="square">
            <a:spAutoFit/>
          </a:bodyPr>
          <a:lstStyle/>
          <a:p>
            <a:r>
              <a:rPr lang="nl-BE" sz="2000" dirty="0">
                <a:solidFill>
                  <a:srgbClr val="FF0000"/>
                </a:solidFill>
              </a:rPr>
              <a:t>Buiten adem zijn tijdens een duik (hijgtoestand):</a:t>
            </a:r>
          </a:p>
          <a:p>
            <a:pPr marL="914400" lvl="1" indent="-457200">
              <a:spcBef>
                <a:spcPts val="600"/>
              </a:spcBef>
              <a:buFont typeface="+mj-lt"/>
              <a:buAutoNum type="alphaLcParenR"/>
            </a:pPr>
            <a:r>
              <a:rPr lang="nl-BE" sz="2000" dirty="0"/>
              <a:t>Leidt tot verhoogd luchtverbruik maar is verder ongevaarlijk.</a:t>
            </a:r>
          </a:p>
          <a:p>
            <a:pPr marL="914400" lvl="1" indent="-457200">
              <a:spcBef>
                <a:spcPts val="600"/>
              </a:spcBef>
              <a:buFont typeface="+mj-lt"/>
              <a:buAutoNum type="alphaLcParenR"/>
            </a:pPr>
            <a:r>
              <a:rPr lang="nl-BE" sz="2000" dirty="0"/>
              <a:t>Kan te maken hebben met de conditie van de duiker.</a:t>
            </a:r>
          </a:p>
          <a:p>
            <a:pPr marL="914400" lvl="1" indent="-457200">
              <a:spcBef>
                <a:spcPts val="600"/>
              </a:spcBef>
              <a:buFont typeface="+mj-lt"/>
              <a:buAutoNum type="alphaLcParenR"/>
            </a:pPr>
            <a:r>
              <a:rPr lang="nl-BE" sz="2000" dirty="0"/>
              <a:t>Verbetert door te ademen aan een ander mondstuk.</a:t>
            </a:r>
          </a:p>
          <a:p>
            <a:pPr marL="914400" lvl="1" indent="-457200">
              <a:spcBef>
                <a:spcPts val="600"/>
              </a:spcBef>
              <a:buFont typeface="+mj-lt"/>
              <a:buAutoNum type="alphaLcParenR"/>
            </a:pPr>
            <a:r>
              <a:rPr lang="nl-BE" sz="2000" dirty="0"/>
              <a:t>Kan eindigen met bewusteloosheid</a:t>
            </a:r>
          </a:p>
          <a:p>
            <a:pPr marL="914400" lvl="1" indent="-457200">
              <a:spcBef>
                <a:spcPts val="600"/>
              </a:spcBef>
              <a:buFont typeface="+mj-lt"/>
              <a:buAutoNum type="alphaLcParenR"/>
            </a:pPr>
            <a:r>
              <a:rPr lang="nl-BE" sz="2000" dirty="0"/>
              <a:t>Leidt tot verhoogd luchtverbruik.</a:t>
            </a:r>
          </a:p>
          <a:p>
            <a:pPr marL="914400" lvl="1" indent="-457200">
              <a:spcBef>
                <a:spcPts val="600"/>
              </a:spcBef>
              <a:buFont typeface="+mj-lt"/>
              <a:buAutoNum type="alphaLcParenR"/>
            </a:pPr>
            <a:r>
              <a:rPr lang="nl-BE" sz="2000" dirty="0"/>
              <a:t>Verlaagt het risico op decompressieziekte.</a:t>
            </a:r>
          </a:p>
          <a:p>
            <a:pPr marL="914400" lvl="1" indent="-457200">
              <a:spcBef>
                <a:spcPts val="600"/>
              </a:spcBef>
              <a:buFont typeface="+mj-lt"/>
              <a:buAutoNum type="alphaLcParenR"/>
            </a:pPr>
            <a:r>
              <a:rPr lang="nl-BE" sz="2000" dirty="0"/>
              <a:t>Verhoogt het risico op dieptedronkenschap.</a:t>
            </a:r>
          </a:p>
        </p:txBody>
      </p:sp>
      <p:pic>
        <p:nvPicPr>
          <p:cNvPr id="2" name="Afbeelding 1">
            <a:extLst>
              <a:ext uri="{FF2B5EF4-FFF2-40B4-BE49-F238E27FC236}">
                <a16:creationId xmlns:a16="http://schemas.microsoft.com/office/drawing/2014/main" id="{E47869CF-DE50-44A3-9DCA-D27F4044EE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56176" y="6093296"/>
            <a:ext cx="2807952" cy="473333"/>
          </a:xfrm>
          <a:prstGeom prst="rect">
            <a:avLst/>
          </a:prstGeom>
        </p:spPr>
      </p:pic>
      <p:sp>
        <p:nvSpPr>
          <p:cNvPr id="7" name="Tijdelijke aanduiding voor dianummer 2">
            <a:extLst>
              <a:ext uri="{FF2B5EF4-FFF2-40B4-BE49-F238E27FC236}">
                <a16:creationId xmlns:a16="http://schemas.microsoft.com/office/drawing/2014/main" id="{012BBB44-4DE5-42F9-894B-410C8F979DBF}"/>
              </a:ext>
            </a:extLst>
          </p:cNvPr>
          <p:cNvSpPr>
            <a:spLocks noGrp="1"/>
          </p:cNvSpPr>
          <p:nvPr>
            <p:ph type="sldNum" sz="quarter" idx="12"/>
          </p:nvPr>
        </p:nvSpPr>
        <p:spPr>
          <a:xfrm>
            <a:off x="3693604" y="6414789"/>
            <a:ext cx="1828800" cy="365125"/>
          </a:xfrm>
        </p:spPr>
        <p:txBody>
          <a:bodyPr/>
          <a:lstStyle/>
          <a:p>
            <a:fld id="{447806F6-A384-4FD6-A469-B0B4E7E0C083}" type="slidenum">
              <a:rPr lang="nl-BE" smtClean="0"/>
              <a:t>72</a:t>
            </a:fld>
            <a:endParaRPr lang="nl-BE" dirty="0"/>
          </a:p>
        </p:txBody>
      </p:sp>
    </p:spTree>
    <p:extLst>
      <p:ext uri="{BB962C8B-B14F-4D97-AF65-F5344CB8AC3E}">
        <p14:creationId xmlns:p14="http://schemas.microsoft.com/office/powerpoint/2010/main" val="19760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17A11ED-2C49-E368-AB98-12E5EC0932D4}"/>
              </a:ext>
            </a:extLst>
          </p:cNvPr>
          <p:cNvSpPr>
            <a:spLocks noGrp="1"/>
          </p:cNvSpPr>
          <p:nvPr>
            <p:ph type="sldNum" sz="quarter" idx="12"/>
          </p:nvPr>
        </p:nvSpPr>
        <p:spPr/>
        <p:txBody>
          <a:bodyPr/>
          <a:lstStyle/>
          <a:p>
            <a:fld id="{447806F6-A384-4FD6-A469-B0B4E7E0C083}" type="slidenum">
              <a:rPr lang="nl-BE" smtClean="0"/>
              <a:t>73</a:t>
            </a:fld>
            <a:endParaRPr lang="nl-BE" dirty="0"/>
          </a:p>
        </p:txBody>
      </p:sp>
      <p:sp>
        <p:nvSpPr>
          <p:cNvPr id="6" name="Tekstvak 5">
            <a:extLst>
              <a:ext uri="{FF2B5EF4-FFF2-40B4-BE49-F238E27FC236}">
                <a16:creationId xmlns:a16="http://schemas.microsoft.com/office/drawing/2014/main" id="{783DFC64-4BA4-4B34-7FD8-84DAABBC6969}"/>
              </a:ext>
            </a:extLst>
          </p:cNvPr>
          <p:cNvSpPr txBox="1"/>
          <p:nvPr/>
        </p:nvSpPr>
        <p:spPr>
          <a:xfrm>
            <a:off x="611560" y="1052736"/>
            <a:ext cx="7992888"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Het gevaar van een hijgtoestand bestaat erin dat:</a:t>
            </a:r>
            <a:endParaRPr lang="nl-BE" sz="2000" dirty="0">
              <a:solidFill>
                <a:srgbClr val="FF0000"/>
              </a:solidFill>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Het kan leiden tot paniek.</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Het een chronische zuurstofintoxicatie kan veroorzaken.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Het bewusteloosheid kan veroorzaken.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Het kan overgaan naar een longoverdruk.</a:t>
            </a:r>
            <a:endParaRPr lang="nl-BE" sz="2000" dirty="0">
              <a:effectLst/>
              <a:ea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AFE9B734-7462-D501-C10C-F3E61191A84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76494" y="3174106"/>
            <a:ext cx="1727954" cy="5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382012"/>
            <a:ext cx="8712968" cy="3046988"/>
          </a:xfrm>
          <a:prstGeom prst="rect">
            <a:avLst/>
          </a:prstGeom>
        </p:spPr>
        <p:txBody>
          <a:bodyPr wrap="square">
            <a:spAutoFit/>
          </a:bodyPr>
          <a:lstStyle/>
          <a:p>
            <a:r>
              <a:rPr lang="nl-BE" b="1" dirty="0">
                <a:solidFill>
                  <a:srgbClr val="FF0000"/>
                </a:solidFill>
              </a:rPr>
              <a:t>142 </a:t>
            </a:r>
            <a:r>
              <a:rPr lang="nl-BE" sz="2400" dirty="0">
                <a:solidFill>
                  <a:srgbClr val="FF0000"/>
                </a:solidFill>
              </a:rPr>
              <a:t>Een duiker gaat voor het eerst naar 40 m met gewone lucht. Hij komt je nadien vertellen dat hij zich 'raar' voelde en het er op leek dat zijn gezichtsveld beperkt was. </a:t>
            </a:r>
            <a:br>
              <a:rPr lang="nl-BE" sz="2400" dirty="0">
                <a:solidFill>
                  <a:srgbClr val="FF0000"/>
                </a:solidFill>
              </a:rPr>
            </a:br>
            <a:r>
              <a:rPr lang="nl-BE" sz="2400" dirty="0">
                <a:solidFill>
                  <a:srgbClr val="FF0000"/>
                </a:solidFill>
              </a:rPr>
              <a:t>Dit moet doen denken aan: (één antwoord)</a:t>
            </a:r>
          </a:p>
          <a:p>
            <a:r>
              <a:rPr lang="nl-BE" sz="2400" dirty="0"/>
              <a:t>A: Een hijgtoestand.</a:t>
            </a:r>
          </a:p>
          <a:p>
            <a:r>
              <a:rPr lang="nl-BE" sz="2400" dirty="0"/>
              <a:t>B: Een stikstofnarcose.</a:t>
            </a:r>
          </a:p>
          <a:p>
            <a:r>
              <a:rPr lang="nl-BE" sz="2400" dirty="0"/>
              <a:t>C: Een hyperventilatie.</a:t>
            </a:r>
          </a:p>
          <a:p>
            <a:r>
              <a:rPr lang="nl-BE" sz="2400" dirty="0"/>
              <a:t>D: Een zuurstofvergiftiging.</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420888"/>
            <a:ext cx="2160000" cy="48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79512" y="3928988"/>
            <a:ext cx="8856984" cy="2308324"/>
          </a:xfrm>
          <a:prstGeom prst="rect">
            <a:avLst/>
          </a:prstGeom>
        </p:spPr>
        <p:txBody>
          <a:bodyPr wrap="square">
            <a:spAutoFit/>
          </a:bodyPr>
          <a:lstStyle/>
          <a:p>
            <a:r>
              <a:rPr lang="nl-BE" b="1" dirty="0">
                <a:solidFill>
                  <a:srgbClr val="FF0000"/>
                </a:solidFill>
              </a:rPr>
              <a:t>143</a:t>
            </a:r>
            <a:r>
              <a:rPr lang="nl-BE" sz="2400" b="1" dirty="0">
                <a:solidFill>
                  <a:srgbClr val="FF0000"/>
                </a:solidFill>
              </a:rPr>
              <a:t> </a:t>
            </a:r>
            <a:r>
              <a:rPr lang="nl-BE" sz="2400" dirty="0">
                <a:solidFill>
                  <a:srgbClr val="FF0000"/>
                </a:solidFill>
              </a:rPr>
              <a:t>Stikstofnarcose (dieptedronkenschap):</a:t>
            </a:r>
          </a:p>
          <a:p>
            <a:endParaRPr lang="nl-BE" sz="2400" dirty="0"/>
          </a:p>
          <a:p>
            <a:r>
              <a:rPr lang="nl-BE" sz="2400" dirty="0"/>
              <a:t>A: Kan iedereen overkomen.</a:t>
            </a:r>
          </a:p>
          <a:p>
            <a:r>
              <a:rPr lang="nl-BE" sz="2400" dirty="0"/>
              <a:t>B: Begint steeds op dezelfde diepte.</a:t>
            </a:r>
          </a:p>
          <a:p>
            <a:r>
              <a:rPr lang="nl-BE" sz="2400" dirty="0"/>
              <a:t>C: Tast het helder denken aan.</a:t>
            </a:r>
          </a:p>
          <a:p>
            <a:r>
              <a:rPr lang="nl-BE" sz="2400" dirty="0"/>
              <a:t>D: Gaat over bij het stijgen.</a:t>
            </a: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5534319"/>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611560" y="4725144"/>
            <a:ext cx="621073"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sp>
        <p:nvSpPr>
          <p:cNvPr id="7" name="Tijdelijke aanduiding voor dianummer 6">
            <a:extLst>
              <a:ext uri="{FF2B5EF4-FFF2-40B4-BE49-F238E27FC236}">
                <a16:creationId xmlns:a16="http://schemas.microsoft.com/office/drawing/2014/main" id="{4977A61D-7FE0-4872-B3B6-2AAEDFA3E1E1}"/>
              </a:ext>
            </a:extLst>
          </p:cNvPr>
          <p:cNvSpPr>
            <a:spLocks noGrp="1"/>
          </p:cNvSpPr>
          <p:nvPr>
            <p:ph type="sldNum" sz="quarter" idx="12"/>
          </p:nvPr>
        </p:nvSpPr>
        <p:spPr/>
        <p:txBody>
          <a:bodyPr/>
          <a:lstStyle/>
          <a:p>
            <a:fld id="{447806F6-A384-4FD6-A469-B0B4E7E0C083}" type="slidenum">
              <a:rPr lang="nl-BE" smtClean="0"/>
              <a:t>74</a:t>
            </a:fld>
            <a:endParaRPr lang="nl-BE" dirty="0"/>
          </a:p>
        </p:txBody>
      </p:sp>
      <p:sp>
        <p:nvSpPr>
          <p:cNvPr id="8" name="Tekstvak 7">
            <a:extLst>
              <a:ext uri="{FF2B5EF4-FFF2-40B4-BE49-F238E27FC236}">
                <a16:creationId xmlns:a16="http://schemas.microsoft.com/office/drawing/2014/main" id="{4CCBE7A0-EBB2-4051-B7FE-84992C2EEAA5}"/>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25630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188640"/>
            <a:ext cx="8856984" cy="3323987"/>
          </a:xfrm>
          <a:prstGeom prst="rect">
            <a:avLst/>
          </a:prstGeom>
        </p:spPr>
        <p:txBody>
          <a:bodyPr wrap="square">
            <a:spAutoFit/>
          </a:bodyPr>
          <a:lstStyle/>
          <a:p>
            <a:r>
              <a:rPr lang="nl-BE" b="1" dirty="0">
                <a:solidFill>
                  <a:srgbClr val="FF0000"/>
                </a:solidFill>
              </a:rPr>
              <a:t>144</a:t>
            </a:r>
            <a:r>
              <a:rPr lang="nl-BE" sz="2400" b="1" dirty="0">
                <a:solidFill>
                  <a:srgbClr val="FF0000"/>
                </a:solidFill>
              </a:rPr>
              <a:t> </a:t>
            </a:r>
            <a:r>
              <a:rPr lang="nl-BE" sz="2200" dirty="0">
                <a:solidFill>
                  <a:srgbClr val="FF0000"/>
                </a:solidFill>
              </a:rPr>
              <a:t>Je buddy was op 40 m diep duidelijk het noorden kwijt en </a:t>
            </a:r>
            <a:br>
              <a:rPr lang="nl-BE" sz="2200" dirty="0">
                <a:solidFill>
                  <a:srgbClr val="FF0000"/>
                </a:solidFill>
              </a:rPr>
            </a:br>
            <a:r>
              <a:rPr lang="nl-BE" sz="2200" dirty="0">
                <a:solidFill>
                  <a:srgbClr val="FF0000"/>
                </a:solidFill>
              </a:rPr>
              <a:t>  functioneerde niet meer normaal. Bij opstijgen normaliseerde de</a:t>
            </a:r>
            <a:br>
              <a:rPr lang="nl-BE" sz="2200" dirty="0">
                <a:solidFill>
                  <a:srgbClr val="FF0000"/>
                </a:solidFill>
              </a:rPr>
            </a:br>
            <a:r>
              <a:rPr lang="nl-BE" sz="2200" dirty="0">
                <a:solidFill>
                  <a:srgbClr val="FF0000"/>
                </a:solidFill>
              </a:rPr>
              <a:t>  toestand: Wat doe je na de duik?</a:t>
            </a:r>
          </a:p>
          <a:p>
            <a:endParaRPr lang="nl-BE" sz="1000" dirty="0">
              <a:solidFill>
                <a:srgbClr val="FF0000"/>
              </a:solidFill>
            </a:endParaRPr>
          </a:p>
          <a:p>
            <a:r>
              <a:rPr lang="nl-BE" sz="2200" dirty="0"/>
              <a:t>A: Aan de oppervlakte waarschuw je onmiddellijk de hulpdiensten.</a:t>
            </a:r>
          </a:p>
          <a:p>
            <a:r>
              <a:rPr lang="nl-BE" sz="2200" dirty="0"/>
              <a:t>B: Je geeft O</a:t>
            </a:r>
            <a:r>
              <a:rPr lang="nl-BE" sz="2200" baseline="-25000" dirty="0"/>
              <a:t>2 </a:t>
            </a:r>
            <a:r>
              <a:rPr lang="nl-BE" sz="2200" dirty="0"/>
              <a:t>en als de toestand betert neem je geen verdere actie.</a:t>
            </a:r>
          </a:p>
          <a:p>
            <a:r>
              <a:rPr lang="nl-BE" sz="2200" dirty="0"/>
              <a:t>C: Je neemt geen onmiddellijke actie maar observeert en</a:t>
            </a:r>
            <a:br>
              <a:rPr lang="nl-BE" sz="2200" dirty="0"/>
            </a:br>
            <a:r>
              <a:rPr lang="nl-BE" sz="2200" dirty="0"/>
              <a:t>    bevraagt je buddy tijdens de debriefing.</a:t>
            </a:r>
          </a:p>
          <a:p>
            <a:r>
              <a:rPr lang="nl-BE" sz="2200" dirty="0"/>
              <a:t>D: Je raadt je buddy aan nooit meer te duiken.</a:t>
            </a:r>
          </a:p>
          <a:p>
            <a:endParaRPr lang="nl-BE" sz="2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352" y="3192333"/>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202648" y="3548500"/>
            <a:ext cx="8856984" cy="2308324"/>
          </a:xfrm>
          <a:prstGeom prst="rect">
            <a:avLst/>
          </a:prstGeom>
        </p:spPr>
        <p:txBody>
          <a:bodyPr wrap="square">
            <a:spAutoFit/>
          </a:bodyPr>
          <a:lstStyle/>
          <a:p>
            <a:r>
              <a:rPr lang="nl-BE" b="1" dirty="0">
                <a:solidFill>
                  <a:srgbClr val="FF0000"/>
                </a:solidFill>
              </a:rPr>
              <a:t>145</a:t>
            </a:r>
            <a:r>
              <a:rPr lang="nl-BE" sz="2400" dirty="0">
                <a:solidFill>
                  <a:srgbClr val="FF0000"/>
                </a:solidFill>
              </a:rPr>
              <a:t>. Stikstofnarcose:</a:t>
            </a:r>
          </a:p>
          <a:p>
            <a:endParaRPr lang="nl-BE" sz="1000" dirty="0"/>
          </a:p>
          <a:p>
            <a:r>
              <a:rPr lang="nl-BE" sz="2200" dirty="0"/>
              <a:t>A: Belet helder te denken.</a:t>
            </a:r>
          </a:p>
          <a:p>
            <a:r>
              <a:rPr lang="nl-BE" sz="2200" dirty="0"/>
              <a:t>B: Is oorzaak geweest van zware en zelf dodelijke ongevallen</a:t>
            </a:r>
            <a:br>
              <a:rPr lang="nl-BE" sz="2200" dirty="0"/>
            </a:br>
            <a:r>
              <a:rPr lang="nl-BE" sz="2200" dirty="0"/>
              <a:t>    bij sportduikers.</a:t>
            </a:r>
          </a:p>
          <a:p>
            <a:r>
              <a:rPr lang="nl-BE" sz="2200" dirty="0"/>
              <a:t>C: Komt alleen voor bij beroepsduikers die dieper duiken dan 60m.</a:t>
            </a:r>
          </a:p>
          <a:p>
            <a:r>
              <a:rPr lang="nl-BE" sz="2200" dirty="0"/>
              <a:t>D: Komt alleen voor bij fysieke zwakke duikers.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352" y="6015515"/>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dianummer 2">
            <a:extLst>
              <a:ext uri="{FF2B5EF4-FFF2-40B4-BE49-F238E27FC236}">
                <a16:creationId xmlns:a16="http://schemas.microsoft.com/office/drawing/2014/main" id="{1E66401C-D5E3-4345-ACC2-7DECCFD806AB}"/>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75</a:t>
            </a:fld>
            <a:endParaRPr lang="nl-BE" dirty="0"/>
          </a:p>
        </p:txBody>
      </p:sp>
      <p:sp>
        <p:nvSpPr>
          <p:cNvPr id="8" name="Tekstvak 7">
            <a:extLst>
              <a:ext uri="{FF2B5EF4-FFF2-40B4-BE49-F238E27FC236}">
                <a16:creationId xmlns:a16="http://schemas.microsoft.com/office/drawing/2014/main" id="{9A989572-F41C-48D4-95EC-CE8CEBCCDC62}"/>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933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F3AFA7B-26DF-AC42-472F-7F4552365448}"/>
              </a:ext>
            </a:extLst>
          </p:cNvPr>
          <p:cNvSpPr>
            <a:spLocks noGrp="1"/>
          </p:cNvSpPr>
          <p:nvPr>
            <p:ph type="sldNum" sz="quarter" idx="12"/>
          </p:nvPr>
        </p:nvSpPr>
        <p:spPr/>
        <p:txBody>
          <a:bodyPr/>
          <a:lstStyle/>
          <a:p>
            <a:fld id="{447806F6-A384-4FD6-A469-B0B4E7E0C083}" type="slidenum">
              <a:rPr lang="nl-BE" smtClean="0"/>
              <a:t>76</a:t>
            </a:fld>
            <a:endParaRPr lang="nl-BE" dirty="0"/>
          </a:p>
        </p:txBody>
      </p:sp>
      <p:sp>
        <p:nvSpPr>
          <p:cNvPr id="4" name="Tekstvak 3">
            <a:extLst>
              <a:ext uri="{FF2B5EF4-FFF2-40B4-BE49-F238E27FC236}">
                <a16:creationId xmlns:a16="http://schemas.microsoft.com/office/drawing/2014/main" id="{683356BC-C728-A7B7-23E7-444D907A7CC5}"/>
              </a:ext>
            </a:extLst>
          </p:cNvPr>
          <p:cNvSpPr txBox="1"/>
          <p:nvPr/>
        </p:nvSpPr>
        <p:spPr>
          <a:xfrm>
            <a:off x="611560" y="764704"/>
            <a:ext cx="7920880" cy="1938992"/>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Stikstofnarcose (dieptedronkenschap):</a:t>
            </a:r>
            <a:endParaRPr lang="nl-BE" sz="2000" dirty="0">
              <a:solidFill>
                <a:srgbClr val="FF0000"/>
              </a:solidFill>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Kan een gevoel van paniek geven.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Verdwijnt bij een geoefende duiker.</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Kan een gelukzalig gevoel geven.</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Belet helder te denken.</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EFC0C64F-7506-D964-DED0-6D012DED863B}"/>
              </a:ext>
            </a:extLst>
          </p:cNvPr>
          <p:cNvSpPr txBox="1"/>
          <p:nvPr/>
        </p:nvSpPr>
        <p:spPr>
          <a:xfrm>
            <a:off x="611560" y="3717032"/>
            <a:ext cx="7920880"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Times New Roman" panose="02020603050405020304" pitchFamily="18" charset="0"/>
              </a:rPr>
              <a:t>Duikers die voor het eerst naar -40 m gaan met lucht moeten gewaarschuwd worden voor: (1 antwoord)</a:t>
            </a:r>
            <a:endParaRPr lang="nl-BE" sz="2000" dirty="0">
              <a:solidFill>
                <a:srgbClr val="FF0000"/>
              </a:solidFill>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Een hijgtoestand.</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Een stikstofnarcose.</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Een hyperventilatie.</a:t>
            </a:r>
            <a:endParaRPr lang="nl-BE" sz="2000" dirty="0">
              <a:effectLst/>
              <a:ea typeface="Times New Roman" panose="02020603050405020304" pitchFamily="18" charset="0"/>
              <a:cs typeface="Times New Roman" panose="02020603050405020304" pitchFamily="18" charset="0"/>
            </a:endParaRPr>
          </a:p>
          <a:p>
            <a:pPr marL="742950" lvl="1" indent="-285750" hangingPunct="0">
              <a:spcBef>
                <a:spcPts val="600"/>
              </a:spcBef>
              <a:buFont typeface="+mj-lt"/>
              <a:buAutoNum type="alphaLcParenR"/>
            </a:pPr>
            <a:r>
              <a:rPr lang="nl-NL" sz="2000" dirty="0">
                <a:effectLst/>
                <a:ea typeface="Times New Roman" panose="02020603050405020304" pitchFamily="18" charset="0"/>
                <a:cs typeface="Times New Roman" panose="02020603050405020304" pitchFamily="18" charset="0"/>
              </a:rPr>
              <a:t>Een zuurstofvergiftiging.</a:t>
            </a:r>
            <a:endParaRPr lang="nl-BE" sz="2000" dirty="0">
              <a:effectLst/>
              <a:ea typeface="Times New Roman" panose="02020603050405020304" pitchFamily="18" charset="0"/>
              <a:cs typeface="Times New Roman" panose="02020603050405020304" pitchFamily="18" charset="0"/>
            </a:endParaRPr>
          </a:p>
        </p:txBody>
      </p:sp>
      <p:pic>
        <p:nvPicPr>
          <p:cNvPr id="7" name="Afbeelding 6">
            <a:extLst>
              <a:ext uri="{FF2B5EF4-FFF2-40B4-BE49-F238E27FC236}">
                <a16:creationId xmlns:a16="http://schemas.microsoft.com/office/drawing/2014/main" id="{94E51C77-90B5-2868-491E-93A9EE8FF63F}"/>
              </a:ext>
            </a:extLst>
          </p:cNvPr>
          <p:cNvPicPr>
            <a:picLocks/>
          </p:cNvPicPr>
          <p:nvPr/>
        </p:nvPicPr>
        <p:blipFill>
          <a:blip r:embed="rId2">
            <a:extLst>
              <a:ext uri="{28A0092B-C50C-407E-A947-70E740481C1C}">
                <a14:useLocalDpi xmlns:a14="http://schemas.microsoft.com/office/drawing/2010/main"/>
              </a:ext>
            </a:extLst>
          </a:blip>
          <a:srcRect/>
          <a:stretch/>
        </p:blipFill>
        <p:spPr>
          <a:xfrm>
            <a:off x="6805100" y="2433696"/>
            <a:ext cx="1727929" cy="540000"/>
          </a:xfrm>
          <a:prstGeom prst="rect">
            <a:avLst/>
          </a:prstGeom>
        </p:spPr>
      </p:pic>
      <p:pic>
        <p:nvPicPr>
          <p:cNvPr id="8" name="Picture 2">
            <a:extLst>
              <a:ext uri="{FF2B5EF4-FFF2-40B4-BE49-F238E27FC236}">
                <a16:creationId xmlns:a16="http://schemas.microsoft.com/office/drawing/2014/main" id="{334D038F-C057-D56E-2268-91020FCB3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04510" y="5423801"/>
            <a:ext cx="172793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4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0833" y="146402"/>
            <a:ext cx="8856984" cy="2677656"/>
          </a:xfrm>
          <a:prstGeom prst="rect">
            <a:avLst/>
          </a:prstGeom>
        </p:spPr>
        <p:txBody>
          <a:bodyPr wrap="square">
            <a:spAutoFit/>
          </a:bodyPr>
          <a:lstStyle/>
          <a:p>
            <a:r>
              <a:rPr lang="nl-BE" b="1" dirty="0">
                <a:solidFill>
                  <a:srgbClr val="FF0000"/>
                </a:solidFill>
              </a:rPr>
              <a:t>146</a:t>
            </a:r>
            <a:r>
              <a:rPr lang="nl-BE" sz="2400" dirty="0">
                <a:solidFill>
                  <a:srgbClr val="FF0000"/>
                </a:solidFill>
              </a:rPr>
              <a:t> Wat kunnen symptomen zijn van zuurstofvergiftiging </a:t>
            </a:r>
            <a:br>
              <a:rPr lang="nl-BE" sz="2400" dirty="0">
                <a:solidFill>
                  <a:srgbClr val="FF0000"/>
                </a:solidFill>
              </a:rPr>
            </a:br>
            <a:r>
              <a:rPr lang="nl-BE" sz="2400" dirty="0">
                <a:solidFill>
                  <a:srgbClr val="FF0000"/>
                </a:solidFill>
              </a:rPr>
              <a:t>          (acuut of chronisch)?</a:t>
            </a:r>
          </a:p>
          <a:p>
            <a:endParaRPr lang="nl-BE" sz="2400" dirty="0"/>
          </a:p>
          <a:p>
            <a:r>
              <a:rPr lang="nl-BE" sz="2400" dirty="0"/>
              <a:t>A: Verminderde longvolumes.</a:t>
            </a:r>
          </a:p>
          <a:p>
            <a:r>
              <a:rPr lang="nl-BE" sz="2400" dirty="0"/>
              <a:t>B: Stuipen.</a:t>
            </a:r>
          </a:p>
          <a:p>
            <a:r>
              <a:rPr lang="nl-BE" sz="2400" dirty="0"/>
              <a:t>C: Verhoogde urineproductie. </a:t>
            </a:r>
          </a:p>
          <a:p>
            <a:r>
              <a:rPr lang="nl-BE" sz="2400" dirty="0"/>
              <a:t>D: Tunnelzicht.</a:t>
            </a:r>
          </a:p>
        </p:txBody>
      </p:sp>
      <p:sp>
        <p:nvSpPr>
          <p:cNvPr id="4" name="Tekstvak 3"/>
          <p:cNvSpPr txBox="1"/>
          <p:nvPr/>
        </p:nvSpPr>
        <p:spPr>
          <a:xfrm>
            <a:off x="4521607" y="739318"/>
            <a:ext cx="4320480" cy="2585323"/>
          </a:xfrm>
          <a:prstGeom prst="rect">
            <a:avLst/>
          </a:prstGeom>
          <a:noFill/>
        </p:spPr>
        <p:txBody>
          <a:bodyPr wrap="square" rtlCol="0">
            <a:spAutoFit/>
          </a:bodyPr>
          <a:lstStyle/>
          <a:p>
            <a:r>
              <a:rPr lang="nl-BE" dirty="0">
                <a:solidFill>
                  <a:srgbClr val="0070C0"/>
                </a:solidFill>
              </a:rPr>
              <a:t>Acuut = Plots. </a:t>
            </a:r>
            <a:r>
              <a:rPr lang="nl-BE" dirty="0" err="1">
                <a:solidFill>
                  <a:srgbClr val="0070C0"/>
                </a:solidFill>
              </a:rPr>
              <a:t>ivm</a:t>
            </a:r>
            <a:r>
              <a:rPr lang="nl-BE" dirty="0">
                <a:solidFill>
                  <a:srgbClr val="0070C0"/>
                </a:solidFill>
              </a:rPr>
              <a:t> Zuurstofvergiftiging</a:t>
            </a:r>
            <a:br>
              <a:rPr lang="nl-BE" dirty="0">
                <a:solidFill>
                  <a:srgbClr val="0070C0"/>
                </a:solidFill>
              </a:rPr>
            </a:br>
            <a:r>
              <a:rPr lang="nl-BE" dirty="0">
                <a:solidFill>
                  <a:srgbClr val="0070C0"/>
                </a:solidFill>
              </a:rPr>
              <a:t>              denk aan het Paul-Bert effect</a:t>
            </a:r>
          </a:p>
          <a:p>
            <a:r>
              <a:rPr lang="nl-BE" dirty="0">
                <a:solidFill>
                  <a:srgbClr val="0070C0"/>
                </a:solidFill>
              </a:rPr>
              <a:t>Chronisch= Aanslepend. opkomend ivm</a:t>
            </a:r>
            <a:br>
              <a:rPr lang="nl-BE" dirty="0">
                <a:solidFill>
                  <a:srgbClr val="0070C0"/>
                </a:solidFill>
              </a:rPr>
            </a:br>
            <a:r>
              <a:rPr lang="nl-BE" dirty="0">
                <a:solidFill>
                  <a:srgbClr val="0070C0"/>
                </a:solidFill>
              </a:rPr>
              <a:t>O</a:t>
            </a:r>
            <a:r>
              <a:rPr lang="nl-BE" baseline="-25000" dirty="0">
                <a:solidFill>
                  <a:srgbClr val="0070C0"/>
                </a:solidFill>
              </a:rPr>
              <a:t>2</a:t>
            </a:r>
            <a:r>
              <a:rPr lang="nl-BE" dirty="0">
                <a:solidFill>
                  <a:srgbClr val="0070C0"/>
                </a:solidFill>
              </a:rPr>
              <a:t>-vergiftiging zie </a:t>
            </a:r>
            <a:r>
              <a:rPr lang="nl-BE" dirty="0" err="1">
                <a:solidFill>
                  <a:srgbClr val="0070C0"/>
                </a:solidFill>
              </a:rPr>
              <a:t>Lorrain</a:t>
            </a:r>
            <a:r>
              <a:rPr lang="nl-BE" dirty="0">
                <a:solidFill>
                  <a:srgbClr val="0070C0"/>
                </a:solidFill>
              </a:rPr>
              <a:t>-Smith effect</a:t>
            </a:r>
          </a:p>
          <a:p>
            <a:endParaRPr lang="nl-BE" dirty="0">
              <a:solidFill>
                <a:srgbClr val="0070C0"/>
              </a:solidFill>
            </a:endParaRPr>
          </a:p>
          <a:p>
            <a:r>
              <a:rPr lang="nl-BE" dirty="0">
                <a:solidFill>
                  <a:srgbClr val="0070C0"/>
                </a:solidFill>
              </a:rPr>
              <a:t>Verminderd longvolume vermindering vitale capaciteit, vermits de surfactant wordt aangetast</a:t>
            </a:r>
          </a:p>
          <a:p>
            <a:endParaRPr lang="nl-BE" dirty="0">
              <a:solidFill>
                <a:srgbClr val="0070C0"/>
              </a:solidFill>
            </a:endParaRPr>
          </a:p>
        </p:txBody>
      </p:sp>
      <p:sp>
        <p:nvSpPr>
          <p:cNvPr id="5" name="Rechthoek 4">
            <a:extLst>
              <a:ext uri="{FF2B5EF4-FFF2-40B4-BE49-F238E27FC236}">
                <a16:creationId xmlns:a16="http://schemas.microsoft.com/office/drawing/2014/main" id="{FDA130D6-8097-42AF-927B-58EBEADADE41}"/>
              </a:ext>
            </a:extLst>
          </p:cNvPr>
          <p:cNvSpPr/>
          <p:nvPr/>
        </p:nvSpPr>
        <p:spPr>
          <a:xfrm>
            <a:off x="237376" y="3583944"/>
            <a:ext cx="8568952" cy="2092881"/>
          </a:xfrm>
          <a:prstGeom prst="rect">
            <a:avLst/>
          </a:prstGeom>
        </p:spPr>
        <p:txBody>
          <a:bodyPr wrap="square">
            <a:spAutoFit/>
          </a:bodyPr>
          <a:lstStyle/>
          <a:p>
            <a:r>
              <a:rPr lang="nl-BE" b="1" dirty="0">
                <a:solidFill>
                  <a:srgbClr val="FF0000"/>
                </a:solidFill>
              </a:rPr>
              <a:t>147 </a:t>
            </a:r>
            <a:r>
              <a:rPr lang="nl-BE" sz="2200" dirty="0">
                <a:solidFill>
                  <a:srgbClr val="FF0000"/>
                </a:solidFill>
              </a:rPr>
              <a:t>Acute zuurstofvergiftiging (= Paul Bert):</a:t>
            </a:r>
          </a:p>
          <a:p>
            <a:endParaRPr lang="nl-BE" sz="1000" dirty="0">
              <a:solidFill>
                <a:srgbClr val="FF0000"/>
              </a:solidFill>
            </a:endParaRPr>
          </a:p>
          <a:p>
            <a:r>
              <a:rPr lang="nl-BE" sz="2400" dirty="0"/>
              <a:t>A: Kan voorkomen bij zeer diepe duiken met perslucht.</a:t>
            </a:r>
          </a:p>
          <a:p>
            <a:r>
              <a:rPr lang="nl-BE" sz="2400" dirty="0"/>
              <a:t>B: Kan gepaard gaan met stuiptrekkingen.</a:t>
            </a:r>
          </a:p>
          <a:p>
            <a:r>
              <a:rPr lang="nl-BE" sz="2400" dirty="0"/>
              <a:t>C: Wordt verklaart door de wet van Boyle en </a:t>
            </a:r>
            <a:r>
              <a:rPr lang="nl-BE" sz="2400" dirty="0" err="1"/>
              <a:t>Mariotte</a:t>
            </a:r>
            <a:r>
              <a:rPr lang="nl-BE" sz="2400" dirty="0"/>
              <a:t>.</a:t>
            </a:r>
          </a:p>
          <a:p>
            <a:r>
              <a:rPr lang="nl-BE" sz="2400" dirty="0"/>
              <a:t>D: Kan optreden bij het toedienen van normobare zuurstof.</a:t>
            </a:r>
          </a:p>
        </p:txBody>
      </p:sp>
      <p:pic>
        <p:nvPicPr>
          <p:cNvPr id="6" name="Picture 2">
            <a:extLst>
              <a:ext uri="{FF2B5EF4-FFF2-40B4-BE49-F238E27FC236}">
                <a16:creationId xmlns:a16="http://schemas.microsoft.com/office/drawing/2014/main" id="{2E533C25-B876-414D-B77C-B273504D0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698717"/>
            <a:ext cx="2160000" cy="49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chte verbindingslijn 6">
            <a:extLst>
              <a:ext uri="{FF2B5EF4-FFF2-40B4-BE49-F238E27FC236}">
                <a16:creationId xmlns:a16="http://schemas.microsoft.com/office/drawing/2014/main" id="{2152940B-3B4F-4937-A5F3-8D4F3119F0A8}"/>
              </a:ext>
            </a:extLst>
          </p:cNvPr>
          <p:cNvCxnSpPr/>
          <p:nvPr/>
        </p:nvCxnSpPr>
        <p:spPr>
          <a:xfrm>
            <a:off x="705427" y="4523514"/>
            <a:ext cx="504056"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EE0F7C0D-E835-47CF-8C79-9243B2246A57}"/>
              </a:ext>
            </a:extLst>
          </p:cNvPr>
          <p:cNvCxnSpPr/>
          <p:nvPr/>
        </p:nvCxnSpPr>
        <p:spPr>
          <a:xfrm>
            <a:off x="705426" y="4883554"/>
            <a:ext cx="504057" cy="0"/>
          </a:xfrm>
          <a:prstGeom prst="line">
            <a:avLst/>
          </a:prstGeom>
          <a:ln w="5715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9" name="Rechte verbindingslijn 8">
            <a:extLst>
              <a:ext uri="{FF2B5EF4-FFF2-40B4-BE49-F238E27FC236}">
                <a16:creationId xmlns:a16="http://schemas.microsoft.com/office/drawing/2014/main" id="{76EE4B74-9170-4687-91AA-3E2EB96AAA97}"/>
              </a:ext>
            </a:extLst>
          </p:cNvPr>
          <p:cNvCxnSpPr/>
          <p:nvPr/>
        </p:nvCxnSpPr>
        <p:spPr>
          <a:xfrm>
            <a:off x="705426" y="5603634"/>
            <a:ext cx="621073"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Rechte verbindingslijn 9">
            <a:extLst>
              <a:ext uri="{FF2B5EF4-FFF2-40B4-BE49-F238E27FC236}">
                <a16:creationId xmlns:a16="http://schemas.microsoft.com/office/drawing/2014/main" id="{639FBE64-F1AF-4D85-92A2-9E130DA61E1C}"/>
              </a:ext>
            </a:extLst>
          </p:cNvPr>
          <p:cNvCxnSpPr>
            <a:cxnSpLocks/>
          </p:cNvCxnSpPr>
          <p:nvPr/>
        </p:nvCxnSpPr>
        <p:spPr>
          <a:xfrm>
            <a:off x="5242756" y="5229200"/>
            <a:ext cx="2569604"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11" name="Tekstvak 10">
            <a:extLst>
              <a:ext uri="{FF2B5EF4-FFF2-40B4-BE49-F238E27FC236}">
                <a16:creationId xmlns:a16="http://schemas.microsoft.com/office/drawing/2014/main" id="{9602603E-BB8E-4D5F-8FAC-C8209CFB7812}"/>
              </a:ext>
            </a:extLst>
          </p:cNvPr>
          <p:cNvSpPr txBox="1"/>
          <p:nvPr/>
        </p:nvSpPr>
        <p:spPr>
          <a:xfrm>
            <a:off x="480597" y="5858631"/>
            <a:ext cx="4796800" cy="369332"/>
          </a:xfrm>
          <a:prstGeom prst="rect">
            <a:avLst/>
          </a:prstGeom>
          <a:noFill/>
        </p:spPr>
        <p:txBody>
          <a:bodyPr wrap="square" rtlCol="0">
            <a:spAutoFit/>
          </a:bodyPr>
          <a:lstStyle/>
          <a:p>
            <a:r>
              <a:rPr lang="nl-BE" dirty="0">
                <a:solidFill>
                  <a:srgbClr val="0070C0"/>
                </a:solidFill>
              </a:rPr>
              <a:t>Acuut = plots!  </a:t>
            </a:r>
            <a:r>
              <a:rPr lang="nl-BE" dirty="0">
                <a:solidFill>
                  <a:srgbClr val="0070C0"/>
                </a:solidFill>
                <a:sym typeface="Wingdings" panose="05000000000000000000" pitchFamily="2" charset="2"/>
              </a:rPr>
              <a:t> Chronisch = aanslepend</a:t>
            </a:r>
            <a:endParaRPr lang="nl-BE" dirty="0">
              <a:solidFill>
                <a:srgbClr val="0070C0"/>
              </a:solidFill>
            </a:endParaRPr>
          </a:p>
        </p:txBody>
      </p:sp>
      <p:sp>
        <p:nvSpPr>
          <p:cNvPr id="12" name="Tijdelijke aanduiding voor dianummer 11">
            <a:extLst>
              <a:ext uri="{FF2B5EF4-FFF2-40B4-BE49-F238E27FC236}">
                <a16:creationId xmlns:a16="http://schemas.microsoft.com/office/drawing/2014/main" id="{70C19DD3-1530-439E-8931-B1AE4521794F}"/>
              </a:ext>
            </a:extLst>
          </p:cNvPr>
          <p:cNvSpPr>
            <a:spLocks noGrp="1"/>
          </p:cNvSpPr>
          <p:nvPr>
            <p:ph type="sldNum" sz="quarter" idx="12"/>
          </p:nvPr>
        </p:nvSpPr>
        <p:spPr/>
        <p:txBody>
          <a:bodyPr/>
          <a:lstStyle/>
          <a:p>
            <a:fld id="{447806F6-A384-4FD6-A469-B0B4E7E0C083}" type="slidenum">
              <a:rPr lang="nl-BE" smtClean="0"/>
              <a:t>77</a:t>
            </a:fld>
            <a:endParaRPr lang="nl-BE" dirty="0"/>
          </a:p>
        </p:txBody>
      </p:sp>
      <p:sp>
        <p:nvSpPr>
          <p:cNvPr id="13" name="Tekstvak 12">
            <a:extLst>
              <a:ext uri="{FF2B5EF4-FFF2-40B4-BE49-F238E27FC236}">
                <a16:creationId xmlns:a16="http://schemas.microsoft.com/office/drawing/2014/main" id="{660B532D-63C2-40DC-872E-57CF0CF8387E}"/>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pic>
        <p:nvPicPr>
          <p:cNvPr id="15" name="Afbeelding 14">
            <a:extLst>
              <a:ext uri="{FF2B5EF4-FFF2-40B4-BE49-F238E27FC236}">
                <a16:creationId xmlns:a16="http://schemas.microsoft.com/office/drawing/2014/main" id="{BBC03D3E-C40A-131E-6ABD-ADC6B4FC2EF4}"/>
              </a:ext>
            </a:extLst>
          </p:cNvPr>
          <p:cNvPicPr>
            <a:picLocks noChangeAspect="1"/>
          </p:cNvPicPr>
          <p:nvPr/>
        </p:nvPicPr>
        <p:blipFill>
          <a:blip r:embed="rId4"/>
          <a:stretch>
            <a:fillRect/>
          </a:stretch>
        </p:blipFill>
        <p:spPr>
          <a:xfrm>
            <a:off x="6228184" y="2845950"/>
            <a:ext cx="2247900" cy="552450"/>
          </a:xfrm>
          <a:prstGeom prst="rect">
            <a:avLst/>
          </a:prstGeom>
        </p:spPr>
      </p:pic>
    </p:spTree>
    <p:extLst>
      <p:ext uri="{BB962C8B-B14F-4D97-AF65-F5344CB8AC3E}">
        <p14:creationId xmlns:p14="http://schemas.microsoft.com/office/powerpoint/2010/main" val="37568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6BDC445-C1E9-4B54-9A12-2DF1CB0CC348}"/>
              </a:ext>
            </a:extLst>
          </p:cNvPr>
          <p:cNvSpPr/>
          <p:nvPr/>
        </p:nvSpPr>
        <p:spPr>
          <a:xfrm>
            <a:off x="683568" y="188640"/>
            <a:ext cx="8064896" cy="2246769"/>
          </a:xfrm>
          <a:prstGeom prst="rect">
            <a:avLst/>
          </a:prstGeom>
        </p:spPr>
        <p:txBody>
          <a:bodyPr wrap="square">
            <a:spAutoFit/>
          </a:bodyPr>
          <a:lstStyle/>
          <a:p>
            <a:r>
              <a:rPr lang="nl-BE" sz="2000" dirty="0">
                <a:solidFill>
                  <a:srgbClr val="FF0000"/>
                </a:solidFill>
              </a:rPr>
              <a:t>Acute zuurstofvergiftiging (Paul Bert):</a:t>
            </a:r>
          </a:p>
          <a:p>
            <a:pPr marL="457200" indent="-457200">
              <a:spcBef>
                <a:spcPts val="600"/>
              </a:spcBef>
              <a:buFont typeface="+mj-lt"/>
              <a:buAutoNum type="alphaLcParenR"/>
            </a:pPr>
            <a:r>
              <a:rPr lang="nl-BE" sz="2000" dirty="0"/>
              <a:t>Symptomen lijken erg op stikstofvergiftiging.</a:t>
            </a:r>
          </a:p>
          <a:p>
            <a:pPr marL="457200" indent="-457200">
              <a:spcBef>
                <a:spcPts val="600"/>
              </a:spcBef>
              <a:buFont typeface="+mj-lt"/>
              <a:buAutoNum type="alphaLcParenR"/>
            </a:pPr>
            <a:r>
              <a:rPr lang="nl-BE" sz="2000" dirty="0"/>
              <a:t>Is een risico bij gebruik van </a:t>
            </a:r>
            <a:r>
              <a:rPr lang="nl-BE" sz="2000" dirty="0" err="1"/>
              <a:t>nitrox</a:t>
            </a:r>
            <a:r>
              <a:rPr lang="nl-BE" sz="2000" dirty="0"/>
              <a:t>.</a:t>
            </a:r>
          </a:p>
          <a:p>
            <a:pPr marL="457200" indent="-457200">
              <a:spcBef>
                <a:spcPts val="600"/>
              </a:spcBef>
              <a:buFont typeface="+mj-lt"/>
              <a:buAutoNum type="alphaLcParenR"/>
            </a:pPr>
            <a:r>
              <a:rPr lang="nl-BE" sz="2000" dirty="0"/>
              <a:t>Is een risico bij langdurig toedienen van </a:t>
            </a:r>
            <a:r>
              <a:rPr lang="nl-BE" sz="2000" dirty="0" err="1"/>
              <a:t>normobare</a:t>
            </a:r>
            <a:r>
              <a:rPr lang="nl-BE" sz="2000" dirty="0"/>
              <a:t> zuivere zuurstof.</a:t>
            </a:r>
          </a:p>
          <a:p>
            <a:pPr marL="457200" indent="-457200">
              <a:spcBef>
                <a:spcPts val="600"/>
              </a:spcBef>
              <a:buFont typeface="+mj-lt"/>
              <a:buAutoNum type="alphaLcParenR"/>
            </a:pPr>
            <a:r>
              <a:rPr lang="nl-BE" sz="2000" dirty="0"/>
              <a:t>Stuiptrekkingen kunnen plots optreden, zonder waarschuwing.</a:t>
            </a:r>
          </a:p>
        </p:txBody>
      </p:sp>
      <p:pic>
        <p:nvPicPr>
          <p:cNvPr id="3" name="Afbeelding 2">
            <a:extLst>
              <a:ext uri="{FF2B5EF4-FFF2-40B4-BE49-F238E27FC236}">
                <a16:creationId xmlns:a16="http://schemas.microsoft.com/office/drawing/2014/main" id="{4168B570-6836-4600-AFC9-F0EE5563BFA5}"/>
              </a:ext>
            </a:extLst>
          </p:cNvPr>
          <p:cNvPicPr>
            <a:picLocks noChangeAspect="1"/>
          </p:cNvPicPr>
          <p:nvPr/>
        </p:nvPicPr>
        <p:blipFill>
          <a:blip r:embed="rId3"/>
          <a:stretch>
            <a:fillRect/>
          </a:stretch>
        </p:blipFill>
        <p:spPr>
          <a:xfrm>
            <a:off x="6696476" y="2420888"/>
            <a:ext cx="2160000" cy="503558"/>
          </a:xfrm>
          <a:prstGeom prst="rect">
            <a:avLst/>
          </a:prstGeom>
        </p:spPr>
      </p:pic>
      <p:sp>
        <p:nvSpPr>
          <p:cNvPr id="4" name="Rechthoek 3">
            <a:extLst>
              <a:ext uri="{FF2B5EF4-FFF2-40B4-BE49-F238E27FC236}">
                <a16:creationId xmlns:a16="http://schemas.microsoft.com/office/drawing/2014/main" id="{6F4C999C-0D98-4F3D-8939-EDB2C18A6FCB}"/>
              </a:ext>
            </a:extLst>
          </p:cNvPr>
          <p:cNvSpPr/>
          <p:nvPr/>
        </p:nvSpPr>
        <p:spPr>
          <a:xfrm>
            <a:off x="683568" y="3212976"/>
            <a:ext cx="8172908" cy="1938992"/>
          </a:xfrm>
          <a:prstGeom prst="rect">
            <a:avLst/>
          </a:prstGeom>
        </p:spPr>
        <p:txBody>
          <a:bodyPr wrap="square">
            <a:spAutoFit/>
          </a:bodyPr>
          <a:lstStyle/>
          <a:p>
            <a:r>
              <a:rPr lang="nl-BE" sz="2000" dirty="0">
                <a:solidFill>
                  <a:srgbClr val="FF0000"/>
                </a:solidFill>
              </a:rPr>
              <a:t>Chronische zuurstofvergiftiging (</a:t>
            </a:r>
            <a:r>
              <a:rPr lang="nl-BE" sz="2000" dirty="0" err="1">
                <a:solidFill>
                  <a:srgbClr val="FF0000"/>
                </a:solidFill>
              </a:rPr>
              <a:t>Lorrain</a:t>
            </a:r>
            <a:r>
              <a:rPr lang="nl-BE" sz="2000" dirty="0">
                <a:solidFill>
                  <a:srgbClr val="FF0000"/>
                </a:solidFill>
              </a:rPr>
              <a:t> Smith) kan voorkomen bij:</a:t>
            </a:r>
          </a:p>
          <a:p>
            <a:pPr marL="457200" indent="-457200">
              <a:spcBef>
                <a:spcPts val="600"/>
              </a:spcBef>
              <a:buFont typeface="+mj-lt"/>
              <a:buAutoNum type="alphaLcParenR"/>
            </a:pPr>
            <a:r>
              <a:rPr lang="nl-BE" sz="2000" dirty="0"/>
              <a:t>Langdurig toedienen van zuivere zuurstof.</a:t>
            </a:r>
          </a:p>
          <a:p>
            <a:pPr marL="457200" indent="-457200">
              <a:spcBef>
                <a:spcPts val="600"/>
              </a:spcBef>
              <a:buFont typeface="+mj-lt"/>
              <a:buAutoNum type="alphaLcParenR"/>
            </a:pPr>
            <a:r>
              <a:rPr lang="nl-BE" sz="2000" dirty="0"/>
              <a:t>Enkel indien met een </a:t>
            </a:r>
            <a:r>
              <a:rPr lang="nl-BE" sz="2000" dirty="0" err="1"/>
              <a:t>Nitrox</a:t>
            </a:r>
            <a:r>
              <a:rPr lang="nl-BE" sz="2000" dirty="0"/>
              <a:t>-mengsel gedoken wordt.</a:t>
            </a:r>
          </a:p>
          <a:p>
            <a:pPr marL="457200" indent="-457200">
              <a:spcBef>
                <a:spcPts val="600"/>
              </a:spcBef>
              <a:buFont typeface="+mj-lt"/>
              <a:buAutoNum type="alphaLcParenR"/>
            </a:pPr>
            <a:r>
              <a:rPr lang="nl-BE" sz="2000" dirty="0"/>
              <a:t>Enkel bij extreem diepe duiken</a:t>
            </a:r>
          </a:p>
          <a:p>
            <a:pPr marL="457200" indent="-457200">
              <a:spcBef>
                <a:spcPts val="600"/>
              </a:spcBef>
              <a:buFont typeface="+mj-lt"/>
              <a:buAutoNum type="alphaLcParenR"/>
            </a:pPr>
            <a:r>
              <a:rPr lang="nl-BE" sz="2000" dirty="0"/>
              <a:t>Kan plots optreden ook bij duiken met samengeperste lucht</a:t>
            </a:r>
          </a:p>
        </p:txBody>
      </p:sp>
      <p:pic>
        <p:nvPicPr>
          <p:cNvPr id="5" name="Afbeelding 4">
            <a:extLst>
              <a:ext uri="{FF2B5EF4-FFF2-40B4-BE49-F238E27FC236}">
                <a16:creationId xmlns:a16="http://schemas.microsoft.com/office/drawing/2014/main" id="{F7D81DD7-D2E2-4D62-8BB9-9E7F42BE4593}"/>
              </a:ext>
            </a:extLst>
          </p:cNvPr>
          <p:cNvPicPr>
            <a:picLocks noChangeAspect="1"/>
          </p:cNvPicPr>
          <p:nvPr/>
        </p:nvPicPr>
        <p:blipFill>
          <a:blip r:embed="rId4"/>
          <a:stretch>
            <a:fillRect/>
          </a:stretch>
        </p:blipFill>
        <p:spPr>
          <a:xfrm>
            <a:off x="6658376" y="5517232"/>
            <a:ext cx="2160000" cy="517091"/>
          </a:xfrm>
          <a:prstGeom prst="rect">
            <a:avLst/>
          </a:prstGeom>
        </p:spPr>
      </p:pic>
      <p:sp>
        <p:nvSpPr>
          <p:cNvPr id="6" name="Tijdelijke aanduiding voor dianummer 5">
            <a:extLst>
              <a:ext uri="{FF2B5EF4-FFF2-40B4-BE49-F238E27FC236}">
                <a16:creationId xmlns:a16="http://schemas.microsoft.com/office/drawing/2014/main" id="{6648B9CF-F337-43F4-B846-15DD26750933}"/>
              </a:ext>
            </a:extLst>
          </p:cNvPr>
          <p:cNvSpPr>
            <a:spLocks noGrp="1"/>
          </p:cNvSpPr>
          <p:nvPr>
            <p:ph type="sldNum" sz="quarter" idx="12"/>
          </p:nvPr>
        </p:nvSpPr>
        <p:spPr/>
        <p:txBody>
          <a:bodyPr/>
          <a:lstStyle/>
          <a:p>
            <a:fld id="{447806F6-A384-4FD6-A469-B0B4E7E0C083}" type="slidenum">
              <a:rPr lang="nl-BE" smtClean="0"/>
              <a:t>78</a:t>
            </a:fld>
            <a:endParaRPr lang="nl-BE" dirty="0"/>
          </a:p>
        </p:txBody>
      </p:sp>
      <p:sp>
        <p:nvSpPr>
          <p:cNvPr id="7" name="Tekstvak 6">
            <a:extLst>
              <a:ext uri="{FF2B5EF4-FFF2-40B4-BE49-F238E27FC236}">
                <a16:creationId xmlns:a16="http://schemas.microsoft.com/office/drawing/2014/main" id="{A7E77F8F-55AF-4C0E-B13A-DC048E796390}"/>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6610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CB577B7-9670-02C4-DBAA-DF263DCECABF}"/>
              </a:ext>
            </a:extLst>
          </p:cNvPr>
          <p:cNvSpPr>
            <a:spLocks noGrp="1"/>
          </p:cNvSpPr>
          <p:nvPr>
            <p:ph type="sldNum" sz="quarter" idx="12"/>
          </p:nvPr>
        </p:nvSpPr>
        <p:spPr/>
        <p:txBody>
          <a:bodyPr/>
          <a:lstStyle/>
          <a:p>
            <a:fld id="{447806F6-A384-4FD6-A469-B0B4E7E0C083}" type="slidenum">
              <a:rPr lang="nl-BE" smtClean="0"/>
              <a:t>79</a:t>
            </a:fld>
            <a:endParaRPr lang="nl-BE" dirty="0"/>
          </a:p>
        </p:txBody>
      </p:sp>
      <p:sp>
        <p:nvSpPr>
          <p:cNvPr id="5" name="Titel 4">
            <a:extLst>
              <a:ext uri="{FF2B5EF4-FFF2-40B4-BE49-F238E27FC236}">
                <a16:creationId xmlns:a16="http://schemas.microsoft.com/office/drawing/2014/main" id="{1B2EB254-D388-2151-C36D-2DC81BF750C0}"/>
              </a:ext>
            </a:extLst>
          </p:cNvPr>
          <p:cNvSpPr>
            <a:spLocks noGrp="1"/>
          </p:cNvSpPr>
          <p:nvPr>
            <p:ph type="ctrTitle"/>
          </p:nvPr>
        </p:nvSpPr>
        <p:spPr>
          <a:xfrm>
            <a:off x="817581" y="2564904"/>
            <a:ext cx="7175351" cy="1793167"/>
          </a:xfrm>
        </p:spPr>
        <p:txBody>
          <a:bodyPr anchor="ctr"/>
          <a:lstStyle/>
          <a:p>
            <a:pPr algn="ctr"/>
            <a:r>
              <a:rPr lang="nl-BE" dirty="0"/>
              <a:t>Verdrinking</a:t>
            </a:r>
          </a:p>
        </p:txBody>
      </p:sp>
    </p:spTree>
    <p:extLst>
      <p:ext uri="{BB962C8B-B14F-4D97-AF65-F5344CB8AC3E}">
        <p14:creationId xmlns:p14="http://schemas.microsoft.com/office/powerpoint/2010/main" val="175709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54574B1-62E4-7046-BEE2-19866043EA67}"/>
              </a:ext>
            </a:extLst>
          </p:cNvPr>
          <p:cNvSpPr>
            <a:spLocks noGrp="1"/>
          </p:cNvSpPr>
          <p:nvPr>
            <p:ph type="sldNum" sz="quarter" idx="12"/>
          </p:nvPr>
        </p:nvSpPr>
        <p:spPr/>
        <p:txBody>
          <a:bodyPr/>
          <a:lstStyle/>
          <a:p>
            <a:fld id="{447806F6-A384-4FD6-A469-B0B4E7E0C083}" type="slidenum">
              <a:rPr lang="nl-BE" smtClean="0"/>
              <a:t>8</a:t>
            </a:fld>
            <a:endParaRPr lang="nl-BE" dirty="0"/>
          </a:p>
        </p:txBody>
      </p:sp>
      <p:sp>
        <p:nvSpPr>
          <p:cNvPr id="4" name="Tekstvak 3">
            <a:extLst>
              <a:ext uri="{FF2B5EF4-FFF2-40B4-BE49-F238E27FC236}">
                <a16:creationId xmlns:a16="http://schemas.microsoft.com/office/drawing/2014/main" id="{8F73C273-AB9D-6C15-AF81-1F4EFDF9E6E1}"/>
              </a:ext>
            </a:extLst>
          </p:cNvPr>
          <p:cNvSpPr txBox="1"/>
          <p:nvPr/>
        </p:nvSpPr>
        <p:spPr>
          <a:xfrm>
            <a:off x="683568" y="476672"/>
            <a:ext cx="7776864" cy="2246769"/>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Tijdens oefeningen met duikfles in het zwembad (maximale diepte 3 m) kunnen volgende ongevallen voorkomen:</a:t>
            </a:r>
          </a:p>
          <a:p>
            <a:pPr lvl="0" hangingPunct="0"/>
            <a:r>
              <a:rPr lang="nl-NL" sz="2000" dirty="0">
                <a:solidFill>
                  <a:srgbClr val="00B050"/>
                </a:solidFill>
                <a:ea typeface="Times New Roman" panose="02020603050405020304" pitchFamily="18" charset="0"/>
                <a:cs typeface="Times New Roman" panose="02020603050405020304" pitchFamily="18" charset="0"/>
              </a:rPr>
              <a:t>2024</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longoverdruk;</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bewustzijnsverlies;</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stuipen door zuurstofvergiftiging;</a:t>
            </a:r>
            <a:endParaRPr lang="nl-BE" sz="2000" dirty="0">
              <a:effectLst/>
              <a:ea typeface="Times New Roman" panose="02020603050405020304" pitchFamily="18" charset="0"/>
              <a:cs typeface="Times New Roman" panose="02020603050405020304" pitchFamily="18" charset="0"/>
            </a:endParaRPr>
          </a:p>
          <a:p>
            <a:pPr marL="285750" indent="-285750" hangingPunct="0">
              <a:buFont typeface="+mj-lt"/>
              <a:buAutoNum type="alphaLcParenR"/>
            </a:pPr>
            <a:r>
              <a:rPr lang="nl-NL" sz="2000" dirty="0">
                <a:effectLst/>
                <a:ea typeface="Times New Roman" panose="02020603050405020304" pitchFamily="18" charset="0"/>
                <a:cs typeface="Aptos" panose="020B0004020202020204" pitchFamily="34" charset="0"/>
              </a:rPr>
              <a:t>decompressieziekte.</a:t>
            </a:r>
            <a:endParaRPr lang="nl-BE" sz="2000" dirty="0">
              <a:effectLst/>
              <a:ea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38410DB4-28DC-0C7E-09FD-409E0C8D1A1A}"/>
              </a:ext>
            </a:extLst>
          </p:cNvPr>
          <p:cNvSpPr txBox="1"/>
          <p:nvPr/>
        </p:nvSpPr>
        <p:spPr>
          <a:xfrm>
            <a:off x="683568" y="3573016"/>
            <a:ext cx="7776864" cy="2416046"/>
          </a:xfrm>
          <a:prstGeom prst="rect">
            <a:avLst/>
          </a:prstGeom>
          <a:noFill/>
        </p:spPr>
        <p:txBody>
          <a:bodyPr wrap="square">
            <a:spAutoFit/>
          </a:bodyPr>
          <a:lstStyle/>
          <a:p>
            <a:pPr lvl="0" hangingPunct="0">
              <a:spcBef>
                <a:spcPts val="1000"/>
              </a:spcBef>
            </a:pPr>
            <a:r>
              <a:rPr lang="nl-NL" sz="2000" dirty="0">
                <a:solidFill>
                  <a:srgbClr val="FF0000"/>
                </a:solidFill>
                <a:effectLst/>
                <a:ea typeface="Times New Roman" panose="02020603050405020304" pitchFamily="18" charset="0"/>
                <a:cs typeface="Aptos" panose="020B0004020202020204" pitchFamily="34" charset="0"/>
              </a:rPr>
              <a:t>Een duiker komt kortademig boven en wordt naar de kant gebracht. Wat doe je?</a:t>
            </a:r>
          </a:p>
          <a:p>
            <a:pPr lvl="0" hangingPunct="0"/>
            <a:r>
              <a:rPr lang="nl-NL" sz="2000" dirty="0">
                <a:solidFill>
                  <a:srgbClr val="00B050"/>
                </a:solidFill>
                <a:ea typeface="Times New Roman" panose="02020603050405020304" pitchFamily="18" charset="0"/>
                <a:cs typeface="Times New Roman" panose="02020603050405020304" pitchFamily="18" charset="0"/>
              </a:rPr>
              <a:t>2025</a:t>
            </a:r>
            <a:endParaRPr lang="nl-BE" sz="2000" dirty="0">
              <a:solidFill>
                <a:srgbClr val="00B050"/>
              </a:solidFill>
              <a:effectLst/>
              <a:ea typeface="Times New Roman" panose="02020603050405020304" pitchFamily="18"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Water laten drinken.</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Zuurstof geven.</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De hulpdiensten onmiddellijk bellen.</a:t>
            </a:r>
            <a:endParaRPr lang="nl-BE" sz="2000" kern="100" dirty="0">
              <a:effectLst/>
              <a:ea typeface="Aptos" panose="020B0004020202020204" pitchFamily="34" charset="0"/>
              <a:cs typeface="Times New Roman" panose="02020603050405020304" pitchFamily="18" charset="0"/>
            </a:endParaRPr>
          </a:p>
          <a:p>
            <a:pPr marL="285750" indent="-285750">
              <a:buFont typeface="+mj-lt"/>
              <a:buAutoNum type="alphaLcParenR"/>
            </a:pPr>
            <a:r>
              <a:rPr lang="nl-BE" sz="2000" kern="100" dirty="0">
                <a:effectLst/>
                <a:ea typeface="Aptos" panose="020B0004020202020204" pitchFamily="34" charset="0"/>
                <a:cs typeface="Aptos" panose="020B0004020202020204" pitchFamily="34" charset="0"/>
              </a:rPr>
              <a:t>De hulpdiensten bellen als het na een kwartier niet beter is.</a:t>
            </a:r>
            <a:endParaRPr lang="nl-BE" sz="2000" kern="100" dirty="0">
              <a:effectLst/>
              <a:ea typeface="Aptos" panose="020B0004020202020204" pitchFamily="34" charset="0"/>
              <a:cs typeface="Times New Roman" panose="02020603050405020304" pitchFamily="18" charset="0"/>
            </a:endParaRPr>
          </a:p>
          <a:p>
            <a:pPr>
              <a:buNone/>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7" name="Picture 2">
            <a:extLst>
              <a:ext uri="{FF2B5EF4-FFF2-40B4-BE49-F238E27FC236}">
                <a16:creationId xmlns:a16="http://schemas.microsoft.com/office/drawing/2014/main" id="{F01B8827-7936-3F2D-7CBF-0149EB911705}"/>
              </a:ext>
            </a:extLst>
          </p:cNvPr>
          <p:cNvPicPr>
            <a:picLocks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732503" y="2420888"/>
            <a:ext cx="172792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9FD82FE-5940-DEF1-8BDA-523D8172E22F}"/>
              </a:ext>
            </a:extLst>
          </p:cNvPr>
          <p:cNvPicPr>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32503" y="5913336"/>
            <a:ext cx="172792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2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3508" y="239405"/>
            <a:ext cx="8856984" cy="2677656"/>
          </a:xfrm>
          <a:prstGeom prst="rect">
            <a:avLst/>
          </a:prstGeom>
        </p:spPr>
        <p:txBody>
          <a:bodyPr wrap="square">
            <a:spAutoFit/>
          </a:bodyPr>
          <a:lstStyle/>
          <a:p>
            <a:r>
              <a:rPr lang="nl-BE" b="1" dirty="0">
                <a:solidFill>
                  <a:srgbClr val="FF0000"/>
                </a:solidFill>
              </a:rPr>
              <a:t>160</a:t>
            </a:r>
            <a:r>
              <a:rPr lang="nl-BE" dirty="0">
                <a:solidFill>
                  <a:srgbClr val="FF0000"/>
                </a:solidFill>
              </a:rPr>
              <a:t> </a:t>
            </a:r>
            <a:r>
              <a:rPr lang="nl-BE" sz="2400" dirty="0">
                <a:solidFill>
                  <a:srgbClr val="FF0000"/>
                </a:solidFill>
              </a:rPr>
              <a:t>Verdrinking in zoet, chloorvrij water:</a:t>
            </a:r>
          </a:p>
          <a:p>
            <a:endParaRPr lang="nl-BE" sz="2400" dirty="0"/>
          </a:p>
          <a:p>
            <a:r>
              <a:rPr lang="nl-BE" sz="2400" dirty="0"/>
              <a:t>A: Tast de surfactant niet aan.</a:t>
            </a:r>
          </a:p>
          <a:p>
            <a:r>
              <a:rPr lang="nl-BE" sz="2400" dirty="0"/>
              <a:t>B: Geeft </a:t>
            </a:r>
            <a:r>
              <a:rPr lang="nl-BE" sz="2400" dirty="0" err="1"/>
              <a:t>deshydratatie</a:t>
            </a:r>
            <a:r>
              <a:rPr lang="nl-BE" sz="2400" dirty="0"/>
              <a:t> door het onttrekken van water uit</a:t>
            </a:r>
            <a:br>
              <a:rPr lang="nl-BE" sz="2400" dirty="0"/>
            </a:br>
            <a:r>
              <a:rPr lang="nl-BE" sz="2400" dirty="0"/>
              <a:t>    het bloed naar de longalveolen.</a:t>
            </a:r>
          </a:p>
          <a:p>
            <a:r>
              <a:rPr lang="nl-BE" sz="2400" dirty="0"/>
              <a:t>C: Vereist normobare O</a:t>
            </a:r>
            <a:r>
              <a:rPr lang="nl-BE" sz="2400" baseline="-25000" dirty="0"/>
              <a:t>2</a:t>
            </a:r>
            <a:r>
              <a:rPr lang="nl-BE" sz="2400" dirty="0"/>
              <a:t>-therapie.</a:t>
            </a:r>
          </a:p>
          <a:p>
            <a:r>
              <a:rPr lang="nl-BE" sz="2400" dirty="0"/>
              <a:t>D: Geeft nooit uitgestelde verdrinking.</a:t>
            </a:r>
          </a:p>
        </p:txBody>
      </p:sp>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204864"/>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143508" y="2917061"/>
            <a:ext cx="8856984" cy="2677656"/>
          </a:xfrm>
          <a:prstGeom prst="rect">
            <a:avLst/>
          </a:prstGeom>
        </p:spPr>
        <p:txBody>
          <a:bodyPr wrap="square">
            <a:spAutoFit/>
          </a:bodyPr>
          <a:lstStyle/>
          <a:p>
            <a:r>
              <a:rPr lang="nl-BE" b="1" dirty="0">
                <a:solidFill>
                  <a:srgbClr val="FF0000"/>
                </a:solidFill>
              </a:rPr>
              <a:t>161</a:t>
            </a:r>
            <a:r>
              <a:rPr lang="nl-BE" sz="2400" dirty="0">
                <a:solidFill>
                  <a:srgbClr val="FF0000"/>
                </a:solidFill>
              </a:rPr>
              <a:t> Uitgestelde verdrinking:</a:t>
            </a:r>
          </a:p>
          <a:p>
            <a:endParaRPr lang="nl-BE" sz="2400" dirty="0"/>
          </a:p>
          <a:p>
            <a:r>
              <a:rPr lang="nl-BE" sz="2400" dirty="0"/>
              <a:t>A: Wordt veroorzaakt door aantasting van de longalveolen.</a:t>
            </a:r>
          </a:p>
          <a:p>
            <a:r>
              <a:rPr lang="nl-BE" sz="2400" dirty="0"/>
              <a:t>B: Ontstaat als er te lang mond-op-mond beademing wordt</a:t>
            </a:r>
            <a:br>
              <a:rPr lang="nl-BE" sz="2400" dirty="0"/>
            </a:br>
            <a:r>
              <a:rPr lang="nl-BE" sz="2400" dirty="0"/>
              <a:t>    gegeven na verdrinking.</a:t>
            </a:r>
          </a:p>
          <a:p>
            <a:r>
              <a:rPr lang="nl-BE" sz="2400" dirty="0"/>
              <a:t>C: Moet verzorgd worden in de caisson.</a:t>
            </a:r>
          </a:p>
          <a:p>
            <a:r>
              <a:rPr lang="nl-BE" sz="2400" dirty="0"/>
              <a:t>D: Komt niet voor bij verdrinking in zout water.</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884406"/>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ianummer 2">
            <a:extLst>
              <a:ext uri="{FF2B5EF4-FFF2-40B4-BE49-F238E27FC236}">
                <a16:creationId xmlns:a16="http://schemas.microsoft.com/office/drawing/2014/main" id="{6CDBE315-5B38-4BBD-AF75-EED1AF8BB569}"/>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80</a:t>
            </a:fld>
            <a:endParaRPr lang="nl-BE" dirty="0"/>
          </a:p>
        </p:txBody>
      </p:sp>
      <p:sp>
        <p:nvSpPr>
          <p:cNvPr id="9" name="Tekstvak 8">
            <a:extLst>
              <a:ext uri="{FF2B5EF4-FFF2-40B4-BE49-F238E27FC236}">
                <a16:creationId xmlns:a16="http://schemas.microsoft.com/office/drawing/2014/main" id="{321586A2-00ED-4E45-8F1F-449C6EC4729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1073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circle(in)">
                                      <p:cBhvr>
                                        <p:cTn id="7" dur="20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529674"/>
            <a:ext cx="8856984" cy="2677656"/>
          </a:xfrm>
          <a:prstGeom prst="rect">
            <a:avLst/>
          </a:prstGeom>
        </p:spPr>
        <p:txBody>
          <a:bodyPr wrap="square">
            <a:spAutoFit/>
          </a:bodyPr>
          <a:lstStyle/>
          <a:p>
            <a:r>
              <a:rPr lang="nl-BE" b="1" dirty="0">
                <a:solidFill>
                  <a:srgbClr val="FF0000"/>
                </a:solidFill>
              </a:rPr>
              <a:t>170</a:t>
            </a:r>
            <a:r>
              <a:rPr lang="nl-BE" sz="2400" dirty="0">
                <a:solidFill>
                  <a:srgbClr val="FF0000"/>
                </a:solidFill>
              </a:rPr>
              <a:t> In deze vraag worden telkens twee begrippen naast</a:t>
            </a:r>
            <a:br>
              <a:rPr lang="nl-BE" sz="2400" dirty="0">
                <a:solidFill>
                  <a:srgbClr val="FF0000"/>
                </a:solidFill>
              </a:rPr>
            </a:br>
            <a:r>
              <a:rPr lang="nl-BE" sz="2400" dirty="0">
                <a:solidFill>
                  <a:srgbClr val="FF0000"/>
                </a:solidFill>
              </a:rPr>
              <a:t>        elkaar geplaatst. Duid aan welke associaties juist zijn.</a:t>
            </a:r>
          </a:p>
          <a:p>
            <a:endParaRPr lang="nl-BE" sz="2400" dirty="0"/>
          </a:p>
          <a:p>
            <a:r>
              <a:rPr lang="nl-BE" sz="2400" dirty="0"/>
              <a:t>A: Decompressieziekte en paraplegie.</a:t>
            </a:r>
          </a:p>
          <a:p>
            <a:r>
              <a:rPr lang="nl-BE" sz="2400" dirty="0"/>
              <a:t>B: Acute hyperoxie en stuiptrekkingen.</a:t>
            </a:r>
          </a:p>
          <a:p>
            <a:r>
              <a:rPr lang="nl-BE" sz="2400" dirty="0"/>
              <a:t>C: Luchtembolie en hemiplegie.</a:t>
            </a:r>
          </a:p>
          <a:p>
            <a:r>
              <a:rPr lang="nl-BE" sz="2400" dirty="0"/>
              <a:t>D: Shock en trage pols.</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6" y="2636912"/>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179512" y="3356992"/>
            <a:ext cx="8856984" cy="2677656"/>
          </a:xfrm>
          <a:prstGeom prst="rect">
            <a:avLst/>
          </a:prstGeom>
        </p:spPr>
        <p:txBody>
          <a:bodyPr wrap="square">
            <a:spAutoFit/>
          </a:bodyPr>
          <a:lstStyle/>
          <a:p>
            <a:r>
              <a:rPr lang="nl-BE" b="1" dirty="0">
                <a:solidFill>
                  <a:srgbClr val="FF0000"/>
                </a:solidFill>
              </a:rPr>
              <a:t>171</a:t>
            </a:r>
            <a:r>
              <a:rPr lang="nl-BE" sz="2400" dirty="0">
                <a:solidFill>
                  <a:srgbClr val="FF0000"/>
                </a:solidFill>
              </a:rPr>
              <a:t> Welke voorzorgen neem je bij zuurstofbehandeling?</a:t>
            </a:r>
          </a:p>
          <a:p>
            <a:endParaRPr lang="nl-BE" sz="2400" dirty="0"/>
          </a:p>
          <a:p>
            <a:r>
              <a:rPr lang="nl-BE" sz="2400" dirty="0"/>
              <a:t>A: Om de 45 minuten de ontspanner afkoelen.</a:t>
            </a:r>
          </a:p>
          <a:p>
            <a:r>
              <a:rPr lang="nl-BE" sz="2400" dirty="0"/>
              <a:t>B: Vette zalf op het gezicht om een betere aansluiting </a:t>
            </a:r>
            <a:br>
              <a:rPr lang="nl-BE" sz="2400" dirty="0"/>
            </a:br>
            <a:r>
              <a:rPr lang="nl-BE" sz="2400" dirty="0"/>
              <a:t>     van het masker te bekomen.</a:t>
            </a:r>
          </a:p>
          <a:p>
            <a:r>
              <a:rPr lang="nl-BE" sz="2400" dirty="0"/>
              <a:t>C: Niet roken in de omgeving.</a:t>
            </a:r>
          </a:p>
          <a:p>
            <a:r>
              <a:rPr lang="nl-BE" sz="2400" dirty="0"/>
              <a:t>D: Het slachtoffer in de </a:t>
            </a:r>
            <a:r>
              <a:rPr lang="nl-BE" sz="2400" dirty="0" err="1"/>
              <a:t>Lorrain</a:t>
            </a:r>
            <a:r>
              <a:rPr lang="nl-BE" sz="2400" dirty="0"/>
              <a:t>-Smith positie leggen.</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696" y="4980816"/>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dianummer 2">
            <a:extLst>
              <a:ext uri="{FF2B5EF4-FFF2-40B4-BE49-F238E27FC236}">
                <a16:creationId xmlns:a16="http://schemas.microsoft.com/office/drawing/2014/main" id="{90F613F8-E10D-42FE-AC0E-8101E0156ED2}"/>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81</a:t>
            </a:fld>
            <a:endParaRPr lang="nl-BE" dirty="0"/>
          </a:p>
        </p:txBody>
      </p:sp>
      <p:sp>
        <p:nvSpPr>
          <p:cNvPr id="8" name="Tekstvak 7">
            <a:extLst>
              <a:ext uri="{FF2B5EF4-FFF2-40B4-BE49-F238E27FC236}">
                <a16:creationId xmlns:a16="http://schemas.microsoft.com/office/drawing/2014/main" id="{935155A3-28DD-4EA2-85F2-3625CF02351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9879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43508" y="620688"/>
            <a:ext cx="8856984" cy="2462213"/>
          </a:xfrm>
          <a:prstGeom prst="rect">
            <a:avLst/>
          </a:prstGeom>
        </p:spPr>
        <p:txBody>
          <a:bodyPr wrap="square">
            <a:spAutoFit/>
          </a:bodyPr>
          <a:lstStyle/>
          <a:p>
            <a:r>
              <a:rPr lang="nl-BE" b="1" dirty="0">
                <a:solidFill>
                  <a:srgbClr val="FF0000"/>
                </a:solidFill>
              </a:rPr>
              <a:t>172</a:t>
            </a:r>
            <a:r>
              <a:rPr lang="nl-BE" sz="2400" b="1" dirty="0">
                <a:solidFill>
                  <a:srgbClr val="FF0000"/>
                </a:solidFill>
              </a:rPr>
              <a:t> </a:t>
            </a:r>
            <a:r>
              <a:rPr lang="nl-BE" sz="2400" dirty="0">
                <a:solidFill>
                  <a:srgbClr val="FF0000"/>
                </a:solidFill>
              </a:rPr>
              <a:t>Hyperbare zuurstoftherapie in een drukkamer wordt</a:t>
            </a:r>
            <a:br>
              <a:rPr lang="nl-BE" sz="2400" dirty="0">
                <a:solidFill>
                  <a:srgbClr val="FF0000"/>
                </a:solidFill>
              </a:rPr>
            </a:br>
            <a:r>
              <a:rPr lang="nl-BE" sz="2400" dirty="0">
                <a:solidFill>
                  <a:srgbClr val="FF0000"/>
                </a:solidFill>
              </a:rPr>
              <a:t>         gebruikt voor de behandeling van:</a:t>
            </a:r>
          </a:p>
          <a:p>
            <a:endParaRPr lang="nl-BE" sz="1000" dirty="0"/>
          </a:p>
          <a:p>
            <a:r>
              <a:rPr lang="nl-BE" sz="2400" dirty="0"/>
              <a:t>A: Decompressieziekte.</a:t>
            </a:r>
          </a:p>
          <a:p>
            <a:r>
              <a:rPr lang="nl-BE" sz="2400" dirty="0"/>
              <a:t>B: Luchtembolie.</a:t>
            </a:r>
          </a:p>
          <a:p>
            <a:r>
              <a:rPr lang="nl-BE" sz="2400" dirty="0"/>
              <a:t>C: Hypercapnie.</a:t>
            </a:r>
          </a:p>
          <a:p>
            <a:r>
              <a:rPr lang="nl-BE" sz="2400" dirty="0"/>
              <a:t>D: Hijgtoestand.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708920"/>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ianummer 2">
            <a:extLst>
              <a:ext uri="{FF2B5EF4-FFF2-40B4-BE49-F238E27FC236}">
                <a16:creationId xmlns:a16="http://schemas.microsoft.com/office/drawing/2014/main" id="{BC3FA914-0F8D-496F-978E-636A8F006F86}"/>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82</a:t>
            </a:fld>
            <a:endParaRPr lang="nl-BE" dirty="0"/>
          </a:p>
        </p:txBody>
      </p:sp>
      <p:sp>
        <p:nvSpPr>
          <p:cNvPr id="12" name="Tekstvak 11">
            <a:extLst>
              <a:ext uri="{FF2B5EF4-FFF2-40B4-BE49-F238E27FC236}">
                <a16:creationId xmlns:a16="http://schemas.microsoft.com/office/drawing/2014/main" id="{E4229029-8203-44C2-A338-921077E06975}"/>
              </a:ext>
            </a:extLst>
          </p:cNvPr>
          <p:cNvSpPr txBox="1"/>
          <p:nvPr/>
        </p:nvSpPr>
        <p:spPr>
          <a:xfrm>
            <a:off x="611560" y="3501008"/>
            <a:ext cx="3960440" cy="369332"/>
          </a:xfrm>
          <a:prstGeom prst="rect">
            <a:avLst/>
          </a:prstGeom>
          <a:noFill/>
        </p:spPr>
        <p:txBody>
          <a:bodyPr wrap="square" rtlCol="0">
            <a:spAutoFit/>
          </a:bodyPr>
          <a:lstStyle/>
          <a:p>
            <a:r>
              <a:rPr lang="nl-BE" b="1" dirty="0">
                <a:solidFill>
                  <a:srgbClr val="0070C0"/>
                </a:solidFill>
              </a:rPr>
              <a:t>Ook bij CO-intoxicatie</a:t>
            </a:r>
            <a:r>
              <a:rPr lang="nl-BE" dirty="0"/>
              <a:t>!</a:t>
            </a:r>
          </a:p>
        </p:txBody>
      </p:sp>
      <p:sp>
        <p:nvSpPr>
          <p:cNvPr id="13" name="Tekstvak 12">
            <a:extLst>
              <a:ext uri="{FF2B5EF4-FFF2-40B4-BE49-F238E27FC236}">
                <a16:creationId xmlns:a16="http://schemas.microsoft.com/office/drawing/2014/main" id="{CD95B8D3-3D78-488B-9236-ACBEECBEAA0F}"/>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1716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332656"/>
            <a:ext cx="8856984" cy="3231654"/>
          </a:xfrm>
          <a:prstGeom prst="rect">
            <a:avLst/>
          </a:prstGeom>
        </p:spPr>
        <p:txBody>
          <a:bodyPr wrap="square">
            <a:spAutoFit/>
          </a:bodyPr>
          <a:lstStyle/>
          <a:p>
            <a:r>
              <a:rPr lang="nl-BE" b="1" dirty="0">
                <a:solidFill>
                  <a:srgbClr val="FF0000"/>
                </a:solidFill>
              </a:rPr>
              <a:t>173</a:t>
            </a:r>
            <a:r>
              <a:rPr lang="nl-BE" sz="2400" dirty="0">
                <a:solidFill>
                  <a:srgbClr val="FF0000"/>
                </a:solidFill>
              </a:rPr>
              <a:t> Welke beweringen zijn juist  met betrekking tot</a:t>
            </a:r>
            <a:br>
              <a:rPr lang="nl-BE" sz="2400" dirty="0">
                <a:solidFill>
                  <a:srgbClr val="FF0000"/>
                </a:solidFill>
              </a:rPr>
            </a:br>
            <a:r>
              <a:rPr lang="nl-BE" sz="2400" dirty="0">
                <a:solidFill>
                  <a:srgbClr val="FF0000"/>
                </a:solidFill>
              </a:rPr>
              <a:t>         zuurstoftoediening? </a:t>
            </a:r>
            <a:br>
              <a:rPr lang="nl-BE" sz="2400" dirty="0">
                <a:solidFill>
                  <a:srgbClr val="FF0000"/>
                </a:solidFill>
              </a:rPr>
            </a:br>
            <a:r>
              <a:rPr lang="nl-BE" sz="2400" dirty="0">
                <a:solidFill>
                  <a:srgbClr val="FF0000"/>
                </a:solidFill>
              </a:rPr>
              <a:t>         </a:t>
            </a:r>
            <a:r>
              <a:rPr lang="nl-BE" sz="2000" dirty="0">
                <a:solidFill>
                  <a:srgbClr val="0070C0"/>
                </a:solidFill>
              </a:rPr>
              <a:t>(MKZ = masker met zak en kleppen. ODS = on-</a:t>
            </a:r>
            <a:r>
              <a:rPr lang="nl-BE" sz="2000" dirty="0" err="1">
                <a:solidFill>
                  <a:srgbClr val="0070C0"/>
                </a:solidFill>
              </a:rPr>
              <a:t>demand</a:t>
            </a:r>
            <a:r>
              <a:rPr lang="nl-BE" sz="2000" dirty="0">
                <a:solidFill>
                  <a:srgbClr val="0070C0"/>
                </a:solidFill>
              </a:rPr>
              <a:t> systeem)</a:t>
            </a:r>
            <a:br>
              <a:rPr lang="nl-BE" sz="2000" dirty="0">
                <a:solidFill>
                  <a:srgbClr val="0070C0"/>
                </a:solidFill>
              </a:rPr>
            </a:br>
            <a:endParaRPr lang="nl-BE" sz="2000" dirty="0">
              <a:solidFill>
                <a:srgbClr val="0070C0"/>
              </a:solidFill>
            </a:endParaRPr>
          </a:p>
          <a:p>
            <a:r>
              <a:rPr lang="nl-BE" sz="2200" dirty="0"/>
              <a:t>A: Met het ODS bekom je hogere concentraties dan met MZK.</a:t>
            </a:r>
          </a:p>
          <a:p>
            <a:r>
              <a:rPr lang="nl-BE" sz="2200" dirty="0"/>
              <a:t>B: Met het MZK bekom je hogere concentraties dan met ODS.</a:t>
            </a:r>
          </a:p>
          <a:p>
            <a:r>
              <a:rPr lang="nl-BE" sz="2200" dirty="0"/>
              <a:t>C: De beste keuze bij een bewusteloos slachtoffer is het MKZ.</a:t>
            </a:r>
          </a:p>
          <a:p>
            <a:r>
              <a:rPr lang="nl-BE" sz="2200" dirty="0"/>
              <a:t>D: De beste keuze bij een bewusteloos slachtoffer is het ODS.</a:t>
            </a:r>
          </a:p>
          <a:p>
            <a:endParaRPr lang="nl-BE" sz="24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192333"/>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251520" y="3861048"/>
            <a:ext cx="8856984" cy="1815882"/>
          </a:xfrm>
          <a:prstGeom prst="rect">
            <a:avLst/>
          </a:prstGeom>
        </p:spPr>
        <p:txBody>
          <a:bodyPr wrap="square">
            <a:spAutoFit/>
          </a:bodyPr>
          <a:lstStyle/>
          <a:p>
            <a:r>
              <a:rPr lang="nl-BE" b="1" dirty="0">
                <a:solidFill>
                  <a:srgbClr val="FF0000"/>
                </a:solidFill>
              </a:rPr>
              <a:t>174</a:t>
            </a:r>
            <a:r>
              <a:rPr lang="nl-BE" sz="2400" dirty="0">
                <a:solidFill>
                  <a:srgbClr val="FF0000"/>
                </a:solidFill>
              </a:rPr>
              <a:t> Bij welk(e) ziektebeeld(en) moet men </a:t>
            </a:r>
            <a:r>
              <a:rPr lang="nl-BE" sz="2400" b="1" dirty="0">
                <a:solidFill>
                  <a:srgbClr val="FF0000"/>
                </a:solidFill>
              </a:rPr>
              <a:t>herdrukken</a:t>
            </a:r>
            <a:r>
              <a:rPr lang="nl-BE" sz="2400" dirty="0">
                <a:solidFill>
                  <a:srgbClr val="FF0000"/>
                </a:solidFill>
              </a:rPr>
              <a:t> ?</a:t>
            </a:r>
          </a:p>
          <a:p>
            <a:r>
              <a:rPr lang="nl-BE" sz="2200" dirty="0"/>
              <a:t>A: Chokes</a:t>
            </a:r>
          </a:p>
          <a:p>
            <a:r>
              <a:rPr lang="nl-BE" sz="2200" dirty="0"/>
              <a:t>B: Pneumothorax</a:t>
            </a:r>
          </a:p>
          <a:p>
            <a:r>
              <a:rPr lang="nl-BE" sz="2200" dirty="0"/>
              <a:t>C: Shock</a:t>
            </a:r>
          </a:p>
          <a:p>
            <a:r>
              <a:rPr lang="nl-BE" sz="2200" dirty="0"/>
              <a:t>D: Luchtembolie</a:t>
            </a:r>
          </a:p>
        </p:txBody>
      </p:sp>
      <p:grpSp>
        <p:nvGrpSpPr>
          <p:cNvPr id="2" name="Groep 1"/>
          <p:cNvGrpSpPr/>
          <p:nvPr/>
        </p:nvGrpSpPr>
        <p:grpSpPr>
          <a:xfrm>
            <a:off x="1854424" y="4221088"/>
            <a:ext cx="7254080" cy="2020369"/>
            <a:chOff x="1889920" y="4600134"/>
            <a:chExt cx="7254080" cy="2020369"/>
          </a:xfrm>
        </p:grpSpPr>
        <p:sp>
          <p:nvSpPr>
            <p:cNvPr id="6" name="Tekstvak 5"/>
            <p:cNvSpPr txBox="1"/>
            <p:nvPr/>
          </p:nvSpPr>
          <p:spPr>
            <a:xfrm>
              <a:off x="3186064" y="5697173"/>
              <a:ext cx="5795486" cy="923330"/>
            </a:xfrm>
            <a:prstGeom prst="rect">
              <a:avLst/>
            </a:prstGeom>
            <a:noFill/>
          </p:spPr>
          <p:txBody>
            <a:bodyPr wrap="square" rtlCol="0">
              <a:spAutoFit/>
            </a:bodyPr>
            <a:lstStyle/>
            <a:p>
              <a:r>
                <a:rPr lang="nl-BE" b="1" dirty="0">
                  <a:solidFill>
                    <a:srgbClr val="0070C0"/>
                  </a:solidFill>
                </a:rPr>
                <a:t>Na een opname in een reanimatiecentrum zal het </a:t>
              </a:r>
              <a:br>
                <a:rPr lang="nl-BE" b="1" dirty="0">
                  <a:solidFill>
                    <a:srgbClr val="0070C0"/>
                  </a:solidFill>
                </a:rPr>
              </a:br>
              <a:r>
                <a:rPr lang="nl-BE" b="1" dirty="0">
                  <a:solidFill>
                    <a:srgbClr val="0070C0"/>
                  </a:solidFill>
                </a:rPr>
                <a:t>(SLO </a:t>
              </a:r>
              <a:r>
                <a:rPr lang="nl-BE" b="1" dirty="0">
                  <a:solidFill>
                    <a:srgbClr val="FF0000"/>
                  </a:solidFill>
                </a:rPr>
                <a:t>enkel </a:t>
              </a:r>
              <a:r>
                <a:rPr lang="nl-BE" b="1" dirty="0">
                  <a:solidFill>
                    <a:srgbClr val="0070C0"/>
                  </a:solidFill>
                </a:rPr>
                <a:t>met) “</a:t>
              </a:r>
              <a:r>
                <a:rPr lang="nl-BE" b="1" dirty="0">
                  <a:solidFill>
                    <a:srgbClr val="FF0000"/>
                  </a:solidFill>
                </a:rPr>
                <a:t>de LUCHTEMBOLIE” </a:t>
              </a:r>
              <a:r>
                <a:rPr lang="nl-BE" b="1" dirty="0">
                  <a:solidFill>
                    <a:srgbClr val="0070C0"/>
                  </a:solidFill>
                </a:rPr>
                <a:t>aanbevolen </a:t>
              </a:r>
              <a:br>
                <a:rPr lang="nl-BE" b="1" dirty="0">
                  <a:solidFill>
                    <a:srgbClr val="0070C0"/>
                  </a:solidFill>
                </a:rPr>
              </a:br>
              <a:r>
                <a:rPr lang="nl-BE" b="1" dirty="0">
                  <a:solidFill>
                    <a:srgbClr val="0070C0"/>
                  </a:solidFill>
                </a:rPr>
                <a:t>zijn om te </a:t>
              </a:r>
              <a:r>
                <a:rPr lang="nl-BE" b="1" dirty="0">
                  <a:solidFill>
                    <a:srgbClr val="FF0000"/>
                  </a:solidFill>
                </a:rPr>
                <a:t>herdrukken</a:t>
              </a:r>
              <a:r>
                <a:rPr lang="nl-BE" b="1" dirty="0">
                  <a:solidFill>
                    <a:srgbClr val="0070C0"/>
                  </a:solidFill>
                </a:rPr>
                <a:t>!</a:t>
              </a:r>
            </a:p>
          </p:txBody>
        </p:sp>
        <p:sp>
          <p:nvSpPr>
            <p:cNvPr id="7" name="Tekstvak 6"/>
            <p:cNvSpPr txBox="1"/>
            <p:nvPr/>
          </p:nvSpPr>
          <p:spPr>
            <a:xfrm>
              <a:off x="3158930" y="4968255"/>
              <a:ext cx="5730516" cy="369332"/>
            </a:xfrm>
            <a:prstGeom prst="rect">
              <a:avLst/>
            </a:prstGeom>
            <a:noFill/>
          </p:spPr>
          <p:txBody>
            <a:bodyPr wrap="square" rtlCol="0">
              <a:spAutoFit/>
            </a:bodyPr>
            <a:lstStyle/>
            <a:p>
              <a:r>
                <a:rPr lang="nl-BE" b="1" dirty="0">
                  <a:solidFill>
                    <a:srgbClr val="0070C0"/>
                  </a:solidFill>
                </a:rPr>
                <a:t>Neen. REANIMATIECENTRUM !!!</a:t>
              </a:r>
            </a:p>
          </p:txBody>
        </p:sp>
        <p:sp>
          <p:nvSpPr>
            <p:cNvPr id="8" name="Tekstvak 7"/>
            <p:cNvSpPr txBox="1"/>
            <p:nvPr/>
          </p:nvSpPr>
          <p:spPr>
            <a:xfrm>
              <a:off x="3186064" y="5341371"/>
              <a:ext cx="5730516" cy="369332"/>
            </a:xfrm>
            <a:prstGeom prst="rect">
              <a:avLst/>
            </a:prstGeom>
            <a:noFill/>
          </p:spPr>
          <p:txBody>
            <a:bodyPr wrap="square" rtlCol="0">
              <a:spAutoFit/>
            </a:bodyPr>
            <a:lstStyle/>
            <a:p>
              <a:r>
                <a:rPr lang="nl-BE" b="1" dirty="0">
                  <a:solidFill>
                    <a:srgbClr val="0070C0"/>
                  </a:solidFill>
                </a:rPr>
                <a:t>Neen. REANIMATIECENTRUM !!!</a:t>
              </a:r>
            </a:p>
          </p:txBody>
        </p:sp>
        <p:sp>
          <p:nvSpPr>
            <p:cNvPr id="9" name="Tekstvak 8"/>
            <p:cNvSpPr txBox="1"/>
            <p:nvPr/>
          </p:nvSpPr>
          <p:spPr>
            <a:xfrm>
              <a:off x="1889920" y="4600134"/>
              <a:ext cx="7254080" cy="369332"/>
            </a:xfrm>
            <a:prstGeom prst="rect">
              <a:avLst/>
            </a:prstGeom>
            <a:noFill/>
          </p:spPr>
          <p:txBody>
            <a:bodyPr wrap="square" rtlCol="0">
              <a:spAutoFit/>
            </a:bodyPr>
            <a:lstStyle/>
            <a:p>
              <a:r>
                <a:rPr lang="nl-BE" b="1" dirty="0">
                  <a:solidFill>
                    <a:srgbClr val="0070C0"/>
                  </a:solidFill>
                </a:rPr>
                <a:t>       Ja! Vorm van </a:t>
              </a:r>
              <a:r>
                <a:rPr lang="nl-BE" b="1" dirty="0" err="1">
                  <a:solidFill>
                    <a:srgbClr val="0070C0"/>
                  </a:solidFill>
                </a:rPr>
                <a:t>deco.ziekte</a:t>
              </a:r>
              <a:r>
                <a:rPr lang="nl-BE" b="1" dirty="0">
                  <a:solidFill>
                    <a:srgbClr val="0070C0"/>
                  </a:solidFill>
                </a:rPr>
                <a:t>. Overaanbod van N2 thv longfilter!</a:t>
              </a:r>
            </a:p>
          </p:txBody>
        </p:sp>
      </p:grpSp>
      <p:pic>
        <p:nvPicPr>
          <p:cNvPr id="3" name="Afbeelding 2">
            <a:extLst>
              <a:ext uri="{FF2B5EF4-FFF2-40B4-BE49-F238E27FC236}">
                <a16:creationId xmlns:a16="http://schemas.microsoft.com/office/drawing/2014/main" id="{74011D6E-4CB2-4FB6-A12C-7330D0A9FADB}"/>
              </a:ext>
            </a:extLst>
          </p:cNvPr>
          <p:cNvPicPr>
            <a:picLocks noChangeAspect="1"/>
          </p:cNvPicPr>
          <p:nvPr/>
        </p:nvPicPr>
        <p:blipFill>
          <a:blip r:embed="rId4"/>
          <a:stretch>
            <a:fillRect/>
          </a:stretch>
        </p:blipFill>
        <p:spPr>
          <a:xfrm>
            <a:off x="297928" y="5779792"/>
            <a:ext cx="2160000" cy="484486"/>
          </a:xfrm>
          <a:prstGeom prst="rect">
            <a:avLst/>
          </a:prstGeom>
        </p:spPr>
      </p:pic>
      <p:sp>
        <p:nvSpPr>
          <p:cNvPr id="12" name="Tijdelijke aanduiding voor dianummer 2">
            <a:extLst>
              <a:ext uri="{FF2B5EF4-FFF2-40B4-BE49-F238E27FC236}">
                <a16:creationId xmlns:a16="http://schemas.microsoft.com/office/drawing/2014/main" id="{1B77CC06-8002-4423-AE43-6FAF44E9EE0C}"/>
              </a:ext>
            </a:extLst>
          </p:cNvPr>
          <p:cNvSpPr>
            <a:spLocks noGrp="1"/>
          </p:cNvSpPr>
          <p:nvPr>
            <p:ph type="sldNum" sz="quarter" idx="12"/>
          </p:nvPr>
        </p:nvSpPr>
        <p:spPr>
          <a:xfrm>
            <a:off x="3765612" y="6369790"/>
            <a:ext cx="1828800" cy="365125"/>
          </a:xfrm>
        </p:spPr>
        <p:txBody>
          <a:bodyPr/>
          <a:lstStyle/>
          <a:p>
            <a:fld id="{447806F6-A384-4FD6-A469-B0B4E7E0C083}" type="slidenum">
              <a:rPr lang="nl-BE" smtClean="0"/>
              <a:t>83</a:t>
            </a:fld>
            <a:endParaRPr lang="nl-BE" dirty="0"/>
          </a:p>
        </p:txBody>
      </p:sp>
      <p:sp>
        <p:nvSpPr>
          <p:cNvPr id="13" name="Tekstvak 12">
            <a:extLst>
              <a:ext uri="{FF2B5EF4-FFF2-40B4-BE49-F238E27FC236}">
                <a16:creationId xmlns:a16="http://schemas.microsoft.com/office/drawing/2014/main" id="{6AF44954-E6DB-4674-B07B-3C8BFA1534D8}"/>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518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ircle(in)">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260648"/>
            <a:ext cx="8712968" cy="2308324"/>
          </a:xfrm>
          <a:prstGeom prst="rect">
            <a:avLst/>
          </a:prstGeom>
        </p:spPr>
        <p:txBody>
          <a:bodyPr wrap="square">
            <a:spAutoFit/>
          </a:bodyPr>
          <a:lstStyle/>
          <a:p>
            <a:r>
              <a:rPr lang="nl-BE" b="1" dirty="0">
                <a:solidFill>
                  <a:srgbClr val="FF0000"/>
                </a:solidFill>
              </a:rPr>
              <a:t>175</a:t>
            </a:r>
            <a:r>
              <a:rPr lang="nl-BE" sz="2400" b="1" dirty="0">
                <a:solidFill>
                  <a:srgbClr val="FF0000"/>
                </a:solidFill>
              </a:rPr>
              <a:t> Welke raad geef je aan een duikster die zwanger is?</a:t>
            </a:r>
          </a:p>
          <a:p>
            <a:endParaRPr lang="nl-BE" sz="2400" b="1" dirty="0"/>
          </a:p>
          <a:p>
            <a:r>
              <a:rPr lang="nl-BE" sz="2400" dirty="0"/>
              <a:t>A: Best niet dieper duiken dan 10 meter.</a:t>
            </a:r>
          </a:p>
          <a:p>
            <a:r>
              <a:rPr lang="nl-BE" sz="2400" dirty="0"/>
              <a:t>B: Best geen successieve duiken.</a:t>
            </a:r>
          </a:p>
          <a:p>
            <a:r>
              <a:rPr lang="nl-BE" sz="2400" dirty="0"/>
              <a:t>C: Best niet duiken.</a:t>
            </a:r>
          </a:p>
          <a:p>
            <a:r>
              <a:rPr lang="nl-BE" sz="2400" dirty="0"/>
              <a:t>D: Best duiken met nitrox.</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23224"/>
            <a:ext cx="2160000" cy="4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231812" y="2546361"/>
            <a:ext cx="8856984" cy="3939540"/>
          </a:xfrm>
          <a:prstGeom prst="rect">
            <a:avLst/>
          </a:prstGeom>
        </p:spPr>
        <p:txBody>
          <a:bodyPr wrap="square">
            <a:spAutoFit/>
          </a:bodyPr>
          <a:lstStyle/>
          <a:p>
            <a:r>
              <a:rPr lang="nl-BE" b="1" dirty="0">
                <a:solidFill>
                  <a:srgbClr val="FF0000"/>
                </a:solidFill>
              </a:rPr>
              <a:t>176 </a:t>
            </a:r>
            <a:r>
              <a:rPr lang="nl-BE" sz="2400" b="1" dirty="0">
                <a:solidFill>
                  <a:srgbClr val="FF0000"/>
                </a:solidFill>
              </a:rPr>
              <a:t>Bij het te water gaan glijdt een duiker van de dijk. </a:t>
            </a:r>
            <a:br>
              <a:rPr lang="nl-BE" sz="2400" b="1" dirty="0">
                <a:solidFill>
                  <a:srgbClr val="FF0000"/>
                </a:solidFill>
              </a:rPr>
            </a:br>
            <a:r>
              <a:rPr lang="nl-BE" sz="2400" b="1" dirty="0">
                <a:solidFill>
                  <a:srgbClr val="FF0000"/>
                </a:solidFill>
              </a:rPr>
              <a:t>Hij heeft hevige pijn aan de rechter enkel. Wat kan je doen?</a:t>
            </a:r>
          </a:p>
          <a:p>
            <a:endParaRPr lang="nl-BE" sz="1000" b="1" dirty="0">
              <a:solidFill>
                <a:srgbClr val="FF0000"/>
              </a:solidFill>
            </a:endParaRPr>
          </a:p>
          <a:p>
            <a:r>
              <a:rPr lang="nl-BE" sz="2400" dirty="0"/>
              <a:t>A: Een lichte pijnstiller geven (bv.: </a:t>
            </a:r>
            <a:r>
              <a:rPr lang="nl-BE" sz="2400" dirty="0" err="1"/>
              <a:t>Dafalgan</a:t>
            </a:r>
            <a:r>
              <a:rPr lang="nl-BE" sz="2400" dirty="0"/>
              <a:t> of paracetamol).</a:t>
            </a:r>
          </a:p>
          <a:p>
            <a:r>
              <a:rPr lang="nl-BE" sz="2400" dirty="0"/>
              <a:t>B: Lokaal afkoelen.</a:t>
            </a:r>
          </a:p>
          <a:p>
            <a:r>
              <a:rPr lang="nl-BE" sz="2400" dirty="0"/>
              <a:t>C: Licht kompressief verband.</a:t>
            </a:r>
          </a:p>
          <a:p>
            <a:r>
              <a:rPr lang="nl-BE" sz="2400" dirty="0"/>
              <a:t>D: Hoogstand.</a:t>
            </a:r>
          </a:p>
          <a:p>
            <a:r>
              <a:rPr lang="nl-BE" sz="2300" dirty="0">
                <a:solidFill>
                  <a:srgbClr val="0070C0"/>
                </a:solidFill>
              </a:rPr>
              <a:t>E: Een pijnstiller geven en laten drinken.</a:t>
            </a:r>
          </a:p>
          <a:p>
            <a:r>
              <a:rPr lang="nl-BE" sz="2300" dirty="0">
                <a:solidFill>
                  <a:srgbClr val="0070C0"/>
                </a:solidFill>
              </a:rPr>
              <a:t>F: Lokaal afkoelen en laten drinken.</a:t>
            </a:r>
          </a:p>
          <a:p>
            <a:r>
              <a:rPr lang="nl-BE" sz="2300" dirty="0">
                <a:solidFill>
                  <a:srgbClr val="0070C0"/>
                </a:solidFill>
              </a:rPr>
              <a:t>G: Lokaal afkoelen en naar huis sturen.</a:t>
            </a:r>
          </a:p>
          <a:p>
            <a:r>
              <a:rPr lang="nl-BE" sz="2300" dirty="0">
                <a:solidFill>
                  <a:srgbClr val="0070C0"/>
                </a:solidFill>
              </a:rPr>
              <a:t>H: Lokaal afkoelen, verband aanleggen en naar een arts sturen.</a:t>
            </a:r>
          </a:p>
        </p:txBody>
      </p:sp>
      <p:pic>
        <p:nvPicPr>
          <p:cNvPr id="3" name="Afbeelding 2">
            <a:extLst>
              <a:ext uri="{FF2B5EF4-FFF2-40B4-BE49-F238E27FC236}">
                <a16:creationId xmlns:a16="http://schemas.microsoft.com/office/drawing/2014/main" id="{1E78A31B-B9A5-4FF8-9195-2114CFD1CDF1}"/>
              </a:ext>
            </a:extLst>
          </p:cNvPr>
          <p:cNvPicPr>
            <a:picLocks noChangeAspect="1"/>
          </p:cNvPicPr>
          <p:nvPr/>
        </p:nvPicPr>
        <p:blipFill>
          <a:blip r:embed="rId4"/>
          <a:stretch>
            <a:fillRect/>
          </a:stretch>
        </p:blipFill>
        <p:spPr>
          <a:xfrm>
            <a:off x="6660232" y="4794736"/>
            <a:ext cx="2160000" cy="522054"/>
          </a:xfrm>
          <a:prstGeom prst="rect">
            <a:avLst/>
          </a:prstGeom>
        </p:spPr>
      </p:pic>
      <p:sp>
        <p:nvSpPr>
          <p:cNvPr id="4" name="Tijdelijke aanduiding voor dianummer 3">
            <a:extLst>
              <a:ext uri="{FF2B5EF4-FFF2-40B4-BE49-F238E27FC236}">
                <a16:creationId xmlns:a16="http://schemas.microsoft.com/office/drawing/2014/main" id="{2B19F75C-4152-4D16-9116-9ABDD9509D17}"/>
              </a:ext>
            </a:extLst>
          </p:cNvPr>
          <p:cNvSpPr>
            <a:spLocks noGrp="1"/>
          </p:cNvSpPr>
          <p:nvPr>
            <p:ph type="sldNum" sz="quarter" idx="12"/>
          </p:nvPr>
        </p:nvSpPr>
        <p:spPr>
          <a:xfrm>
            <a:off x="3745904" y="6414789"/>
            <a:ext cx="1828800" cy="365125"/>
          </a:xfrm>
        </p:spPr>
        <p:txBody>
          <a:bodyPr/>
          <a:lstStyle/>
          <a:p>
            <a:fld id="{447806F6-A384-4FD6-A469-B0B4E7E0C083}" type="slidenum">
              <a:rPr lang="nl-BE" smtClean="0"/>
              <a:t>84</a:t>
            </a:fld>
            <a:endParaRPr lang="nl-BE" dirty="0"/>
          </a:p>
        </p:txBody>
      </p:sp>
      <p:sp>
        <p:nvSpPr>
          <p:cNvPr id="8" name="Tekstvak 7">
            <a:extLst>
              <a:ext uri="{FF2B5EF4-FFF2-40B4-BE49-F238E27FC236}">
                <a16:creationId xmlns:a16="http://schemas.microsoft.com/office/drawing/2014/main" id="{FF1C716D-82BF-46EA-B61F-1B95AB9732A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pic>
        <p:nvPicPr>
          <p:cNvPr id="9" name="Afbeelding 8">
            <a:extLst>
              <a:ext uri="{FF2B5EF4-FFF2-40B4-BE49-F238E27FC236}">
                <a16:creationId xmlns:a16="http://schemas.microsoft.com/office/drawing/2014/main" id="{F6F38BB6-3BCC-7FED-EE7D-563E1F326958}"/>
              </a:ext>
            </a:extLst>
          </p:cNvPr>
          <p:cNvPicPr>
            <a:picLocks noChangeAspect="1"/>
          </p:cNvPicPr>
          <p:nvPr/>
        </p:nvPicPr>
        <p:blipFill>
          <a:blip r:embed="rId5"/>
          <a:stretch>
            <a:fillRect/>
          </a:stretch>
        </p:blipFill>
        <p:spPr>
          <a:xfrm>
            <a:off x="6610432" y="4115277"/>
            <a:ext cx="2209800" cy="495300"/>
          </a:xfrm>
          <a:prstGeom prst="rect">
            <a:avLst/>
          </a:prstGeom>
        </p:spPr>
      </p:pic>
    </p:spTree>
    <p:extLst>
      <p:ext uri="{BB962C8B-B14F-4D97-AF65-F5344CB8AC3E}">
        <p14:creationId xmlns:p14="http://schemas.microsoft.com/office/powerpoint/2010/main" val="297118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188640"/>
            <a:ext cx="8856984" cy="2308324"/>
          </a:xfrm>
          <a:prstGeom prst="rect">
            <a:avLst/>
          </a:prstGeom>
        </p:spPr>
        <p:txBody>
          <a:bodyPr wrap="square">
            <a:spAutoFit/>
          </a:bodyPr>
          <a:lstStyle/>
          <a:p>
            <a:r>
              <a:rPr lang="nl-BE" b="1" dirty="0">
                <a:solidFill>
                  <a:srgbClr val="FF0000"/>
                </a:solidFill>
              </a:rPr>
              <a:t>177</a:t>
            </a:r>
            <a:r>
              <a:rPr lang="nl-BE" sz="2400" dirty="0">
                <a:solidFill>
                  <a:srgbClr val="FF0000"/>
                </a:solidFill>
              </a:rPr>
              <a:t> Hoofdpijn na een duik: Welke zijn mogelijke oorzaken?</a:t>
            </a:r>
          </a:p>
          <a:p>
            <a:endParaRPr lang="nl-BE" sz="2400" dirty="0">
              <a:solidFill>
                <a:srgbClr val="FF0000"/>
              </a:solidFill>
            </a:endParaRPr>
          </a:p>
          <a:p>
            <a:r>
              <a:rPr lang="nl-BE" sz="2400" dirty="0"/>
              <a:t>A: </a:t>
            </a:r>
            <a:r>
              <a:rPr lang="nl-BE" sz="2400" dirty="0" err="1"/>
              <a:t>Deshydratatie</a:t>
            </a:r>
            <a:r>
              <a:rPr lang="nl-BE" sz="2400" dirty="0"/>
              <a:t> </a:t>
            </a:r>
          </a:p>
          <a:p>
            <a:r>
              <a:rPr lang="nl-BE" sz="2400" dirty="0"/>
              <a:t>B: CO</a:t>
            </a:r>
            <a:r>
              <a:rPr lang="nl-BE" sz="2400" baseline="-25000" dirty="0"/>
              <a:t>2</a:t>
            </a:r>
            <a:r>
              <a:rPr lang="nl-BE" sz="2400" dirty="0"/>
              <a:t>-retentie. </a:t>
            </a:r>
          </a:p>
          <a:p>
            <a:r>
              <a:rPr lang="nl-BE" sz="2400" dirty="0"/>
              <a:t>C: Migraine.</a:t>
            </a:r>
          </a:p>
          <a:p>
            <a:r>
              <a:rPr lang="nl-BE" sz="2400" dirty="0"/>
              <a:t>D: Probleem met het kaakgewricht.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97089"/>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ep 6"/>
          <p:cNvGrpSpPr/>
          <p:nvPr/>
        </p:nvGrpSpPr>
        <p:grpSpPr>
          <a:xfrm>
            <a:off x="2843808" y="692696"/>
            <a:ext cx="5691531" cy="974585"/>
            <a:chOff x="2843808" y="1268760"/>
            <a:chExt cx="5691531" cy="974585"/>
          </a:xfrm>
        </p:grpSpPr>
        <p:sp>
          <p:nvSpPr>
            <p:cNvPr id="3" name="Rechthoek 2"/>
            <p:cNvSpPr/>
            <p:nvPr/>
          </p:nvSpPr>
          <p:spPr>
            <a:xfrm>
              <a:off x="2852373" y="1268760"/>
              <a:ext cx="5682966" cy="646331"/>
            </a:xfrm>
            <a:prstGeom prst="rect">
              <a:avLst/>
            </a:prstGeom>
          </p:spPr>
          <p:txBody>
            <a:bodyPr wrap="none">
              <a:spAutoFit/>
            </a:bodyPr>
            <a:lstStyle/>
            <a:p>
              <a:r>
                <a:rPr lang="nl-BE" dirty="0">
                  <a:solidFill>
                    <a:srgbClr val="0070C0"/>
                  </a:solidFill>
                </a:rPr>
                <a:t>= of uitdroging, </a:t>
              </a:r>
              <a:br>
                <a:rPr lang="nl-BE" dirty="0">
                  <a:solidFill>
                    <a:srgbClr val="0070C0"/>
                  </a:solidFill>
                </a:rPr>
              </a:br>
              <a:r>
                <a:rPr lang="nl-BE" dirty="0">
                  <a:solidFill>
                    <a:srgbClr val="0070C0"/>
                  </a:solidFill>
                </a:rPr>
                <a:t>  denk eens  na, ‘s morgens na een nachtje stappen.</a:t>
              </a:r>
            </a:p>
          </p:txBody>
        </p:sp>
        <p:sp>
          <p:nvSpPr>
            <p:cNvPr id="6" name="Rechthoek 5"/>
            <p:cNvSpPr/>
            <p:nvPr/>
          </p:nvSpPr>
          <p:spPr>
            <a:xfrm>
              <a:off x="2843808" y="1874013"/>
              <a:ext cx="5256584" cy="369332"/>
            </a:xfrm>
            <a:prstGeom prst="rect">
              <a:avLst/>
            </a:prstGeom>
          </p:spPr>
          <p:txBody>
            <a:bodyPr wrap="square">
              <a:spAutoFit/>
            </a:bodyPr>
            <a:lstStyle/>
            <a:p>
              <a:r>
                <a:rPr lang="nl-BE" dirty="0">
                  <a:solidFill>
                    <a:srgbClr val="0070C0"/>
                  </a:solidFill>
                </a:rPr>
                <a:t>= (retentie betekent: op- of vasthouden van…)</a:t>
              </a:r>
            </a:p>
          </p:txBody>
        </p:sp>
      </p:grpSp>
      <p:sp>
        <p:nvSpPr>
          <p:cNvPr id="8" name="Rechthoek 7"/>
          <p:cNvSpPr/>
          <p:nvPr/>
        </p:nvSpPr>
        <p:spPr>
          <a:xfrm>
            <a:off x="269304" y="3330024"/>
            <a:ext cx="8856984" cy="2985433"/>
          </a:xfrm>
          <a:prstGeom prst="rect">
            <a:avLst/>
          </a:prstGeom>
        </p:spPr>
        <p:txBody>
          <a:bodyPr wrap="square">
            <a:spAutoFit/>
          </a:bodyPr>
          <a:lstStyle/>
          <a:p>
            <a:r>
              <a:rPr lang="nl-BE" b="1" dirty="0">
                <a:solidFill>
                  <a:srgbClr val="FF0000"/>
                </a:solidFill>
              </a:rPr>
              <a:t>178  </a:t>
            </a:r>
            <a:r>
              <a:rPr lang="nl-BE" sz="2400" dirty="0">
                <a:solidFill>
                  <a:srgbClr val="FF0000"/>
                </a:solidFill>
              </a:rPr>
              <a:t>Hersenbeschadiging door zuurstoftekort, bij een</a:t>
            </a:r>
            <a:br>
              <a:rPr lang="nl-BE" sz="2400" dirty="0">
                <a:solidFill>
                  <a:srgbClr val="FF0000"/>
                </a:solidFill>
              </a:rPr>
            </a:br>
            <a:r>
              <a:rPr lang="nl-BE" sz="2400" dirty="0">
                <a:solidFill>
                  <a:srgbClr val="FF0000"/>
                </a:solidFill>
              </a:rPr>
              <a:t>      lichaamstemperatuur van 37°C kan al optreden na:</a:t>
            </a:r>
            <a:br>
              <a:rPr lang="nl-BE" sz="2400" dirty="0">
                <a:solidFill>
                  <a:srgbClr val="FF0000"/>
                </a:solidFill>
              </a:rPr>
            </a:br>
            <a:r>
              <a:rPr lang="nl-BE" sz="2000" dirty="0">
                <a:solidFill>
                  <a:srgbClr val="FF0000"/>
                </a:solidFill>
              </a:rPr>
              <a:t>                                 (1 antwoord)</a:t>
            </a:r>
            <a:endParaRPr lang="nl-BE" sz="2000" dirty="0"/>
          </a:p>
          <a:p>
            <a:r>
              <a:rPr lang="nl-BE" sz="2400" dirty="0"/>
              <a:t>A:   3 sec </a:t>
            </a:r>
          </a:p>
          <a:p>
            <a:r>
              <a:rPr lang="nl-BE" sz="2400" dirty="0"/>
              <a:t>B: 30 sec</a:t>
            </a:r>
          </a:p>
          <a:p>
            <a:r>
              <a:rPr lang="nl-BE" sz="2400" dirty="0"/>
              <a:t>C:   3 min</a:t>
            </a:r>
          </a:p>
          <a:p>
            <a:r>
              <a:rPr lang="nl-BE" sz="2400" dirty="0"/>
              <a:t>D: 30 min</a:t>
            </a:r>
          </a:p>
          <a:p>
            <a:endParaRPr lang="nl-BE" sz="24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6165304"/>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2123728" y="4501158"/>
            <a:ext cx="6912768" cy="1323439"/>
          </a:xfrm>
          <a:prstGeom prst="rect">
            <a:avLst/>
          </a:prstGeom>
          <a:noFill/>
        </p:spPr>
        <p:txBody>
          <a:bodyPr wrap="square" rtlCol="0">
            <a:spAutoFit/>
          </a:bodyPr>
          <a:lstStyle/>
          <a:p>
            <a:r>
              <a:rPr lang="nl-BE" sz="2000" dirty="0">
                <a:solidFill>
                  <a:srgbClr val="0070C0"/>
                </a:solidFill>
              </a:rPr>
              <a:t>De vitale functies ( vitale organen) zullen onherstelbare schade oplopen indien ze meer dan 3 min </a:t>
            </a:r>
            <a:r>
              <a:rPr lang="nl-BE" sz="2000" u="sng" dirty="0">
                <a:solidFill>
                  <a:srgbClr val="0070C0"/>
                </a:solidFill>
              </a:rPr>
              <a:t>zonder</a:t>
            </a:r>
            <a:r>
              <a:rPr lang="nl-BE" sz="2000" dirty="0">
                <a:solidFill>
                  <a:srgbClr val="0070C0"/>
                </a:solidFill>
              </a:rPr>
              <a:t> zuurstof!</a:t>
            </a:r>
          </a:p>
          <a:p>
            <a:r>
              <a:rPr lang="nl-BE" sz="2000" dirty="0">
                <a:solidFill>
                  <a:srgbClr val="0070C0"/>
                </a:solidFill>
              </a:rPr>
              <a:t>Zoals, Hersenen, hart, longen, nieren.</a:t>
            </a:r>
          </a:p>
          <a:p>
            <a:r>
              <a:rPr lang="nl-BE" sz="2000" dirty="0">
                <a:solidFill>
                  <a:srgbClr val="0070C0"/>
                </a:solidFill>
              </a:rPr>
              <a:t>Bij lagere kerntemperatuur is de overlevingskans  hoger!</a:t>
            </a:r>
          </a:p>
        </p:txBody>
      </p:sp>
      <p:sp>
        <p:nvSpPr>
          <p:cNvPr id="11" name="Tijdelijke aanduiding voor dianummer 2">
            <a:extLst>
              <a:ext uri="{FF2B5EF4-FFF2-40B4-BE49-F238E27FC236}">
                <a16:creationId xmlns:a16="http://schemas.microsoft.com/office/drawing/2014/main" id="{F6B6C404-AB8A-4947-9036-24BC62561B24}"/>
              </a:ext>
            </a:extLst>
          </p:cNvPr>
          <p:cNvSpPr>
            <a:spLocks noGrp="1"/>
          </p:cNvSpPr>
          <p:nvPr>
            <p:ph type="sldNum" sz="quarter" idx="12"/>
          </p:nvPr>
        </p:nvSpPr>
        <p:spPr>
          <a:xfrm>
            <a:off x="3783396" y="6393550"/>
            <a:ext cx="1828800" cy="365125"/>
          </a:xfrm>
        </p:spPr>
        <p:txBody>
          <a:bodyPr/>
          <a:lstStyle/>
          <a:p>
            <a:fld id="{447806F6-A384-4FD6-A469-B0B4E7E0C083}" type="slidenum">
              <a:rPr lang="nl-BE" smtClean="0"/>
              <a:t>85</a:t>
            </a:fld>
            <a:endParaRPr lang="nl-BE" dirty="0"/>
          </a:p>
        </p:txBody>
      </p:sp>
      <p:sp>
        <p:nvSpPr>
          <p:cNvPr id="12" name="Tekstvak 11">
            <a:extLst>
              <a:ext uri="{FF2B5EF4-FFF2-40B4-BE49-F238E27FC236}">
                <a16:creationId xmlns:a16="http://schemas.microsoft.com/office/drawing/2014/main" id="{668E0AA8-D627-4932-A950-9432C56B095F}"/>
              </a:ext>
            </a:extLst>
          </p:cNvPr>
          <p:cNvSpPr txBox="1"/>
          <p:nvPr/>
        </p:nvSpPr>
        <p:spPr>
          <a:xfrm>
            <a:off x="269304" y="6468390"/>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0114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85528" y="79276"/>
            <a:ext cx="8856984" cy="2308324"/>
          </a:xfrm>
          <a:prstGeom prst="rect">
            <a:avLst/>
          </a:prstGeom>
        </p:spPr>
        <p:txBody>
          <a:bodyPr wrap="square">
            <a:spAutoFit/>
          </a:bodyPr>
          <a:lstStyle/>
          <a:p>
            <a:r>
              <a:rPr lang="nl-BE" b="1" dirty="0">
                <a:solidFill>
                  <a:srgbClr val="FF0000"/>
                </a:solidFill>
              </a:rPr>
              <a:t>180</a:t>
            </a:r>
            <a:r>
              <a:rPr lang="nl-BE" sz="2400" b="1" dirty="0">
                <a:solidFill>
                  <a:srgbClr val="FF0000"/>
                </a:solidFill>
              </a:rPr>
              <a:t> </a:t>
            </a:r>
            <a:r>
              <a:rPr lang="nl-BE" sz="2400" dirty="0">
                <a:solidFill>
                  <a:srgbClr val="FF0000"/>
                </a:solidFill>
              </a:rPr>
              <a:t>Duiken met nitrox heeft een aantal voordelen. </a:t>
            </a:r>
          </a:p>
          <a:p>
            <a:r>
              <a:rPr lang="nl-BE" sz="2400" dirty="0">
                <a:solidFill>
                  <a:srgbClr val="FF0000"/>
                </a:solidFill>
              </a:rPr>
              <a:t>Welke?</a:t>
            </a:r>
          </a:p>
          <a:p>
            <a:r>
              <a:rPr lang="nl-BE" sz="2400" dirty="0"/>
              <a:t>A: Het verlaagt de kans op decompressieziekte.</a:t>
            </a:r>
          </a:p>
          <a:p>
            <a:r>
              <a:rPr lang="nl-BE" sz="2400" dirty="0"/>
              <a:t>B: Het zorgt voor een langere </a:t>
            </a:r>
            <a:r>
              <a:rPr lang="nl-BE" sz="2400" dirty="0" err="1"/>
              <a:t>nultijd</a:t>
            </a:r>
            <a:r>
              <a:rPr lang="nl-BE" sz="2400" dirty="0"/>
              <a:t>.</a:t>
            </a:r>
          </a:p>
          <a:p>
            <a:r>
              <a:rPr lang="nl-BE" sz="2400" dirty="0"/>
              <a:t>C: Het vermindert de kans op CAGE.</a:t>
            </a:r>
          </a:p>
          <a:p>
            <a:r>
              <a:rPr lang="nl-BE" sz="2400" dirty="0"/>
              <a:t>D: Het zorgt voor een toename van de surfactant.</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340768"/>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dianummer 2">
            <a:extLst>
              <a:ext uri="{FF2B5EF4-FFF2-40B4-BE49-F238E27FC236}">
                <a16:creationId xmlns:a16="http://schemas.microsoft.com/office/drawing/2014/main" id="{7FEC5C51-72E1-4FB9-A138-7DCD6562E5DA}"/>
              </a:ext>
            </a:extLst>
          </p:cNvPr>
          <p:cNvSpPr>
            <a:spLocks noGrp="1"/>
          </p:cNvSpPr>
          <p:nvPr>
            <p:ph type="sldNum" sz="quarter" idx="12"/>
          </p:nvPr>
        </p:nvSpPr>
        <p:spPr>
          <a:xfrm>
            <a:off x="3760895" y="6413599"/>
            <a:ext cx="1828800" cy="365125"/>
          </a:xfrm>
        </p:spPr>
        <p:txBody>
          <a:bodyPr/>
          <a:lstStyle/>
          <a:p>
            <a:fld id="{447806F6-A384-4FD6-A469-B0B4E7E0C083}" type="slidenum">
              <a:rPr lang="nl-BE" smtClean="0"/>
              <a:t>86</a:t>
            </a:fld>
            <a:endParaRPr lang="nl-BE" dirty="0"/>
          </a:p>
        </p:txBody>
      </p:sp>
      <p:sp>
        <p:nvSpPr>
          <p:cNvPr id="8" name="Tekstvak 7">
            <a:extLst>
              <a:ext uri="{FF2B5EF4-FFF2-40B4-BE49-F238E27FC236}">
                <a16:creationId xmlns:a16="http://schemas.microsoft.com/office/drawing/2014/main" id="{76FA7B81-E4FC-460C-8400-7A33C30FC0A8}"/>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9596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9303453-7DF1-E36F-D120-EF39E821FB14}"/>
              </a:ext>
            </a:extLst>
          </p:cNvPr>
          <p:cNvSpPr>
            <a:spLocks noGrp="1"/>
          </p:cNvSpPr>
          <p:nvPr>
            <p:ph type="sldNum" sz="quarter" idx="12"/>
          </p:nvPr>
        </p:nvSpPr>
        <p:spPr/>
        <p:txBody>
          <a:bodyPr/>
          <a:lstStyle/>
          <a:p>
            <a:fld id="{447806F6-A384-4FD6-A469-B0B4E7E0C083}" type="slidenum">
              <a:rPr lang="nl-BE" smtClean="0"/>
              <a:t>87</a:t>
            </a:fld>
            <a:endParaRPr lang="nl-BE" dirty="0"/>
          </a:p>
        </p:txBody>
      </p:sp>
      <p:sp>
        <p:nvSpPr>
          <p:cNvPr id="3" name="Titel 2">
            <a:extLst>
              <a:ext uri="{FF2B5EF4-FFF2-40B4-BE49-F238E27FC236}">
                <a16:creationId xmlns:a16="http://schemas.microsoft.com/office/drawing/2014/main" id="{C984FE02-B558-3F73-0AE3-AFD7085B3580}"/>
              </a:ext>
            </a:extLst>
          </p:cNvPr>
          <p:cNvSpPr>
            <a:spLocks noGrp="1"/>
          </p:cNvSpPr>
          <p:nvPr>
            <p:ph type="ctrTitle"/>
          </p:nvPr>
        </p:nvSpPr>
        <p:spPr>
          <a:xfrm>
            <a:off x="997049" y="2564904"/>
            <a:ext cx="7175351" cy="1793167"/>
          </a:xfrm>
        </p:spPr>
        <p:txBody>
          <a:bodyPr anchor="ctr"/>
          <a:lstStyle/>
          <a:p>
            <a:pPr algn="ctr"/>
            <a:r>
              <a:rPr lang="nl-BE" dirty="0"/>
              <a:t>Hypothermie (onderkoeling)</a:t>
            </a:r>
          </a:p>
        </p:txBody>
      </p:sp>
    </p:spTree>
    <p:extLst>
      <p:ext uri="{BB962C8B-B14F-4D97-AF65-F5344CB8AC3E}">
        <p14:creationId xmlns:p14="http://schemas.microsoft.com/office/powerpoint/2010/main" val="3019814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9304" y="45630"/>
            <a:ext cx="8856984" cy="2246769"/>
          </a:xfrm>
          <a:prstGeom prst="rect">
            <a:avLst/>
          </a:prstGeom>
        </p:spPr>
        <p:txBody>
          <a:bodyPr wrap="square">
            <a:spAutoFit/>
          </a:bodyPr>
          <a:lstStyle/>
          <a:p>
            <a:r>
              <a:rPr lang="nl-BE" b="1" dirty="0">
                <a:solidFill>
                  <a:srgbClr val="FF0000"/>
                </a:solidFill>
              </a:rPr>
              <a:t>190</a:t>
            </a:r>
            <a:r>
              <a:rPr lang="nl-BE" sz="2400" b="1" dirty="0">
                <a:solidFill>
                  <a:srgbClr val="FF0000"/>
                </a:solidFill>
              </a:rPr>
              <a:t> </a:t>
            </a:r>
            <a:r>
              <a:rPr lang="nl-BE" sz="2400" dirty="0">
                <a:solidFill>
                  <a:srgbClr val="FF0000"/>
                </a:solidFill>
              </a:rPr>
              <a:t>Hypothermie of onderkoeling in het water:</a:t>
            </a:r>
          </a:p>
          <a:p>
            <a:endParaRPr lang="nl-BE" sz="1200" dirty="0"/>
          </a:p>
          <a:p>
            <a:r>
              <a:rPr lang="nl-BE" sz="2000" dirty="0"/>
              <a:t>A: Wordt verholpen door intensieve bewegingen in het water.</a:t>
            </a:r>
          </a:p>
          <a:p>
            <a:r>
              <a:rPr lang="nl-BE" sz="2000" dirty="0"/>
              <a:t>B: Treedt trager op bij volwassenen dan bij kinderen.</a:t>
            </a:r>
          </a:p>
          <a:p>
            <a:r>
              <a:rPr lang="nl-BE" sz="2000" dirty="0"/>
              <a:t>C: Vereist geleidelijke opwarming.</a:t>
            </a:r>
          </a:p>
          <a:p>
            <a:r>
              <a:rPr lang="nl-BE" sz="2000" dirty="0"/>
              <a:t>D: Treedt enkel op als de watertemperatuur lager is dan 15°C.</a:t>
            </a:r>
          </a:p>
          <a:p>
            <a:r>
              <a:rPr lang="nl-BE" sz="2400" dirty="0"/>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607" y="1988840"/>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269304" y="2622811"/>
            <a:ext cx="8424936" cy="1877437"/>
          </a:xfrm>
          <a:prstGeom prst="rect">
            <a:avLst/>
          </a:prstGeom>
        </p:spPr>
        <p:txBody>
          <a:bodyPr wrap="square">
            <a:spAutoFit/>
          </a:bodyPr>
          <a:lstStyle/>
          <a:p>
            <a:r>
              <a:rPr lang="nl-BE" b="1" dirty="0">
                <a:solidFill>
                  <a:srgbClr val="FF0000"/>
                </a:solidFill>
              </a:rPr>
              <a:t>191</a:t>
            </a:r>
            <a:r>
              <a:rPr lang="nl-BE" sz="2400" b="1" dirty="0">
                <a:solidFill>
                  <a:srgbClr val="FF0000"/>
                </a:solidFill>
              </a:rPr>
              <a:t> </a:t>
            </a:r>
            <a:r>
              <a:rPr lang="nl-BE" sz="2400" dirty="0">
                <a:solidFill>
                  <a:srgbClr val="FF0000"/>
                </a:solidFill>
              </a:rPr>
              <a:t>Onderkoeling (hypothermie) wordt gekenmerkt door:</a:t>
            </a:r>
          </a:p>
          <a:p>
            <a:endParaRPr lang="nl-BE" sz="1200" dirty="0"/>
          </a:p>
          <a:p>
            <a:r>
              <a:rPr lang="nl-BE" sz="2000" dirty="0"/>
              <a:t>A: Pupilverwijding.</a:t>
            </a:r>
          </a:p>
          <a:p>
            <a:r>
              <a:rPr lang="nl-BE" sz="2000" dirty="0"/>
              <a:t>B: Verlies van gevoel in de handen.</a:t>
            </a:r>
          </a:p>
          <a:p>
            <a:r>
              <a:rPr lang="nl-BE" sz="2000" dirty="0"/>
              <a:t>C: Duizeligheid.</a:t>
            </a:r>
          </a:p>
          <a:p>
            <a:r>
              <a:rPr lang="nl-BE" sz="2000" dirty="0"/>
              <a:t>D: Rillingen.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081" y="3759336"/>
            <a:ext cx="2160000" cy="45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1403648" y="1844824"/>
            <a:ext cx="79208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7" name="Tijdelijke aanduiding voor dianummer 2">
            <a:extLst>
              <a:ext uri="{FF2B5EF4-FFF2-40B4-BE49-F238E27FC236}">
                <a16:creationId xmlns:a16="http://schemas.microsoft.com/office/drawing/2014/main" id="{267CB396-CC0A-4FDF-9A19-E67D78FD0AE5}"/>
              </a:ext>
            </a:extLst>
          </p:cNvPr>
          <p:cNvSpPr>
            <a:spLocks noGrp="1"/>
          </p:cNvSpPr>
          <p:nvPr>
            <p:ph type="sldNum" sz="quarter" idx="12"/>
          </p:nvPr>
        </p:nvSpPr>
        <p:spPr>
          <a:xfrm>
            <a:off x="3783396" y="6318473"/>
            <a:ext cx="1828800" cy="365125"/>
          </a:xfrm>
        </p:spPr>
        <p:txBody>
          <a:bodyPr/>
          <a:lstStyle/>
          <a:p>
            <a:fld id="{447806F6-A384-4FD6-A469-B0B4E7E0C083}" type="slidenum">
              <a:rPr lang="nl-BE" smtClean="0"/>
              <a:t>88</a:t>
            </a:fld>
            <a:endParaRPr lang="nl-BE" dirty="0"/>
          </a:p>
        </p:txBody>
      </p:sp>
      <p:sp>
        <p:nvSpPr>
          <p:cNvPr id="8" name="Rechthoek 7">
            <a:extLst>
              <a:ext uri="{FF2B5EF4-FFF2-40B4-BE49-F238E27FC236}">
                <a16:creationId xmlns:a16="http://schemas.microsoft.com/office/drawing/2014/main" id="{645982E8-EB09-40A6-AEE6-9C73C86C2FCD}"/>
              </a:ext>
            </a:extLst>
          </p:cNvPr>
          <p:cNvSpPr/>
          <p:nvPr/>
        </p:nvSpPr>
        <p:spPr>
          <a:xfrm>
            <a:off x="251520" y="4487174"/>
            <a:ext cx="8424936" cy="1877437"/>
          </a:xfrm>
          <a:prstGeom prst="rect">
            <a:avLst/>
          </a:prstGeom>
        </p:spPr>
        <p:txBody>
          <a:bodyPr wrap="square">
            <a:spAutoFit/>
          </a:bodyPr>
          <a:lstStyle/>
          <a:p>
            <a:r>
              <a:rPr lang="nl-BE" b="1" dirty="0">
                <a:solidFill>
                  <a:srgbClr val="FF0000"/>
                </a:solidFill>
              </a:rPr>
              <a:t>192</a:t>
            </a:r>
            <a:r>
              <a:rPr lang="nl-BE" sz="2400" b="1" dirty="0">
                <a:solidFill>
                  <a:srgbClr val="FF0000"/>
                </a:solidFill>
              </a:rPr>
              <a:t> </a:t>
            </a:r>
            <a:r>
              <a:rPr lang="nl-BE" sz="2400" dirty="0">
                <a:solidFill>
                  <a:srgbClr val="FF0000"/>
                </a:solidFill>
              </a:rPr>
              <a:t>Een onderkoelde duiker:</a:t>
            </a:r>
          </a:p>
          <a:p>
            <a:endParaRPr lang="nl-BE" sz="1200" dirty="0"/>
          </a:p>
          <a:p>
            <a:r>
              <a:rPr lang="nl-BE" sz="2000" dirty="0"/>
              <a:t>A: Reageert trager.</a:t>
            </a:r>
          </a:p>
          <a:p>
            <a:r>
              <a:rPr lang="nl-BE" sz="2000" dirty="0"/>
              <a:t>B: Heeft minder risico op decompressieziekte.</a:t>
            </a:r>
          </a:p>
          <a:p>
            <a:r>
              <a:rPr lang="nl-BE" sz="2000" dirty="0"/>
              <a:t>C: Herken je altijd aan ongecontroleerd rillen.</a:t>
            </a:r>
          </a:p>
          <a:p>
            <a:r>
              <a:rPr lang="nl-BE" sz="2000" dirty="0"/>
              <a:t>D: heeft verminderde spierkracht.</a:t>
            </a:r>
          </a:p>
        </p:txBody>
      </p:sp>
      <p:pic>
        <p:nvPicPr>
          <p:cNvPr id="3" name="Afbeelding 2">
            <a:extLst>
              <a:ext uri="{FF2B5EF4-FFF2-40B4-BE49-F238E27FC236}">
                <a16:creationId xmlns:a16="http://schemas.microsoft.com/office/drawing/2014/main" id="{EF8871C1-152A-43D1-9D68-DAD9E215D3E0}"/>
              </a:ext>
            </a:extLst>
          </p:cNvPr>
          <p:cNvPicPr>
            <a:picLocks noChangeAspect="1"/>
          </p:cNvPicPr>
          <p:nvPr/>
        </p:nvPicPr>
        <p:blipFill>
          <a:blip r:embed="rId5"/>
          <a:stretch>
            <a:fillRect/>
          </a:stretch>
        </p:blipFill>
        <p:spPr>
          <a:xfrm>
            <a:off x="6569606" y="6014139"/>
            <a:ext cx="2160000" cy="471273"/>
          </a:xfrm>
          <a:prstGeom prst="rect">
            <a:avLst/>
          </a:prstGeom>
        </p:spPr>
      </p:pic>
      <p:cxnSp>
        <p:nvCxnSpPr>
          <p:cNvPr id="11" name="Rechte verbindingslijn 10">
            <a:extLst>
              <a:ext uri="{FF2B5EF4-FFF2-40B4-BE49-F238E27FC236}">
                <a16:creationId xmlns:a16="http://schemas.microsoft.com/office/drawing/2014/main" id="{F1ED8707-6861-47A2-8A7C-B3D16FE27DB0}"/>
              </a:ext>
            </a:extLst>
          </p:cNvPr>
          <p:cNvCxnSpPr/>
          <p:nvPr/>
        </p:nvCxnSpPr>
        <p:spPr>
          <a:xfrm>
            <a:off x="1782307" y="6021288"/>
            <a:ext cx="79208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11">
            <a:extLst>
              <a:ext uri="{FF2B5EF4-FFF2-40B4-BE49-F238E27FC236}">
                <a16:creationId xmlns:a16="http://schemas.microsoft.com/office/drawing/2014/main" id="{8E5A80EB-C83B-495D-8DCB-2FC04866BEC3}"/>
              </a:ext>
            </a:extLst>
          </p:cNvPr>
          <p:cNvCxnSpPr/>
          <p:nvPr/>
        </p:nvCxnSpPr>
        <p:spPr>
          <a:xfrm>
            <a:off x="1386263" y="5661248"/>
            <a:ext cx="79208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13" name="Tekstvak 12">
            <a:extLst>
              <a:ext uri="{FF2B5EF4-FFF2-40B4-BE49-F238E27FC236}">
                <a16:creationId xmlns:a16="http://schemas.microsoft.com/office/drawing/2014/main" id="{62CBD32C-E2CF-4A9B-ABA7-73347B2DCABE}"/>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9607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par>
                                <p:cTn id="31" presetID="6"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02AA259-A015-D83E-8347-D532DDB03BE7}"/>
              </a:ext>
            </a:extLst>
          </p:cNvPr>
          <p:cNvSpPr>
            <a:spLocks noGrp="1"/>
          </p:cNvSpPr>
          <p:nvPr>
            <p:ph type="sldNum" sz="quarter" idx="12"/>
          </p:nvPr>
        </p:nvSpPr>
        <p:spPr/>
        <p:txBody>
          <a:bodyPr/>
          <a:lstStyle/>
          <a:p>
            <a:fld id="{447806F6-A384-4FD6-A469-B0B4E7E0C083}" type="slidenum">
              <a:rPr lang="nl-BE" smtClean="0"/>
              <a:t>89</a:t>
            </a:fld>
            <a:endParaRPr lang="nl-BE" dirty="0"/>
          </a:p>
        </p:txBody>
      </p:sp>
      <p:sp>
        <p:nvSpPr>
          <p:cNvPr id="3" name="Titel 2">
            <a:extLst>
              <a:ext uri="{FF2B5EF4-FFF2-40B4-BE49-F238E27FC236}">
                <a16:creationId xmlns:a16="http://schemas.microsoft.com/office/drawing/2014/main" id="{744E35F7-2D34-C594-FE0B-FC14A25AA3B8}"/>
              </a:ext>
            </a:extLst>
          </p:cNvPr>
          <p:cNvSpPr>
            <a:spLocks noGrp="1"/>
          </p:cNvSpPr>
          <p:nvPr>
            <p:ph type="title"/>
          </p:nvPr>
        </p:nvSpPr>
        <p:spPr>
          <a:xfrm>
            <a:off x="1331640" y="2852936"/>
            <a:ext cx="6512511" cy="1143000"/>
          </a:xfrm>
        </p:spPr>
        <p:txBody>
          <a:bodyPr anchor="ctr"/>
          <a:lstStyle/>
          <a:p>
            <a:pPr algn="ctr"/>
            <a:r>
              <a:rPr lang="nl-BE" dirty="0"/>
              <a:t>EHBO - reisapotheek</a:t>
            </a:r>
          </a:p>
        </p:txBody>
      </p:sp>
    </p:spTree>
    <p:extLst>
      <p:ext uri="{BB962C8B-B14F-4D97-AF65-F5344CB8AC3E}">
        <p14:creationId xmlns:p14="http://schemas.microsoft.com/office/powerpoint/2010/main" val="125933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9B40-15A7-FCE7-62CA-3653E8B0AAB3}"/>
            </a:ext>
          </a:extLst>
        </p:cNvPr>
        <p:cNvGrpSpPr/>
        <p:nvPr/>
      </p:nvGrpSpPr>
      <p:grpSpPr>
        <a:xfrm>
          <a:off x="0" y="0"/>
          <a:ext cx="0" cy="0"/>
          <a:chOff x="0" y="0"/>
          <a:chExt cx="0" cy="0"/>
        </a:xfrm>
      </p:grpSpPr>
      <p:sp>
        <p:nvSpPr>
          <p:cNvPr id="13" name="Tijdelijke aanduiding voor dianummer 2">
            <a:extLst>
              <a:ext uri="{FF2B5EF4-FFF2-40B4-BE49-F238E27FC236}">
                <a16:creationId xmlns:a16="http://schemas.microsoft.com/office/drawing/2014/main" id="{30BE6C2F-8F09-70A3-2617-8CDA05F9090D}"/>
              </a:ext>
            </a:extLst>
          </p:cNvPr>
          <p:cNvSpPr>
            <a:spLocks noGrp="1"/>
          </p:cNvSpPr>
          <p:nvPr>
            <p:ph type="sldNum" sz="quarter" idx="12"/>
          </p:nvPr>
        </p:nvSpPr>
        <p:spPr/>
        <p:txBody>
          <a:bodyPr/>
          <a:lstStyle/>
          <a:p>
            <a:fld id="{447806F6-A384-4FD6-A469-B0B4E7E0C083}" type="slidenum">
              <a:rPr lang="nl-BE" smtClean="0"/>
              <a:t>9</a:t>
            </a:fld>
            <a:endParaRPr lang="nl-BE" dirty="0"/>
          </a:p>
        </p:txBody>
      </p:sp>
      <p:sp>
        <p:nvSpPr>
          <p:cNvPr id="3" name="Titel 2">
            <a:extLst>
              <a:ext uri="{FF2B5EF4-FFF2-40B4-BE49-F238E27FC236}">
                <a16:creationId xmlns:a16="http://schemas.microsoft.com/office/drawing/2014/main" id="{188955A7-4D8C-C3E7-25E0-CAD13310A68C}"/>
              </a:ext>
            </a:extLst>
          </p:cNvPr>
          <p:cNvSpPr>
            <a:spLocks noGrp="1"/>
          </p:cNvSpPr>
          <p:nvPr>
            <p:ph type="ctrTitle"/>
          </p:nvPr>
        </p:nvSpPr>
        <p:spPr>
          <a:xfrm>
            <a:off x="350081" y="2420888"/>
            <a:ext cx="8110352" cy="1793167"/>
          </a:xfrm>
        </p:spPr>
        <p:txBody>
          <a:bodyPr anchor="ctr"/>
          <a:lstStyle/>
          <a:p>
            <a:pPr marL="182880" indent="0" algn="ctr">
              <a:buNone/>
            </a:pPr>
            <a:r>
              <a:rPr lang="nl-BE" dirty="0"/>
              <a:t>Anatomie - fysiologie</a:t>
            </a:r>
          </a:p>
        </p:txBody>
      </p:sp>
    </p:spTree>
    <p:extLst>
      <p:ext uri="{BB962C8B-B14F-4D97-AF65-F5344CB8AC3E}">
        <p14:creationId xmlns:p14="http://schemas.microsoft.com/office/powerpoint/2010/main" val="13007799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508FDCA-9223-4F45-AEF3-EE0B1D478612}"/>
              </a:ext>
            </a:extLst>
          </p:cNvPr>
          <p:cNvSpPr/>
          <p:nvPr/>
        </p:nvSpPr>
        <p:spPr>
          <a:xfrm>
            <a:off x="287016" y="336610"/>
            <a:ext cx="8856984" cy="2277547"/>
          </a:xfrm>
          <a:prstGeom prst="rect">
            <a:avLst/>
          </a:prstGeom>
        </p:spPr>
        <p:txBody>
          <a:bodyPr wrap="square">
            <a:spAutoFit/>
          </a:bodyPr>
          <a:lstStyle/>
          <a:p>
            <a:r>
              <a:rPr lang="nl-BE" sz="1600" b="1" dirty="0">
                <a:solidFill>
                  <a:srgbClr val="FF0000"/>
                </a:solidFill>
              </a:rPr>
              <a:t>181</a:t>
            </a:r>
            <a:r>
              <a:rPr lang="nl-BE" sz="2200" b="1" dirty="0">
                <a:solidFill>
                  <a:srgbClr val="FF0000"/>
                </a:solidFill>
              </a:rPr>
              <a:t> </a:t>
            </a:r>
            <a:r>
              <a:rPr lang="nl-BE" sz="2200" dirty="0">
                <a:solidFill>
                  <a:srgbClr val="FF0000"/>
                </a:solidFill>
              </a:rPr>
              <a:t>Reisapotheek: Welke bewering(en) is/zijn juist ?</a:t>
            </a:r>
          </a:p>
          <a:p>
            <a:r>
              <a:rPr lang="nl-BE" sz="2000" dirty="0"/>
              <a:t>A: Een uitwendige oorontsteking kan een zeer snel verloop hebben</a:t>
            </a:r>
            <a:br>
              <a:rPr lang="nl-BE" sz="2000" dirty="0"/>
            </a:br>
            <a:r>
              <a:rPr lang="nl-BE" sz="2000" dirty="0"/>
              <a:t>    en is goed te behandelen met antibiotica.</a:t>
            </a:r>
          </a:p>
          <a:p>
            <a:r>
              <a:rPr lang="nl-BE" sz="2000" dirty="0"/>
              <a:t>B: </a:t>
            </a:r>
            <a:r>
              <a:rPr lang="nl-BE" sz="2000" dirty="0" err="1"/>
              <a:t>Cortisone</a:t>
            </a:r>
            <a:r>
              <a:rPr lang="nl-BE" sz="2000" dirty="0"/>
              <a:t> meenemen op duikvakantie is een must.</a:t>
            </a:r>
            <a:br>
              <a:rPr lang="nl-BE" sz="2000" dirty="0"/>
            </a:br>
            <a:r>
              <a:rPr lang="nl-BE" sz="2000" dirty="0"/>
              <a:t>C: </a:t>
            </a:r>
            <a:r>
              <a:rPr lang="nl-BE" sz="2000" dirty="0" err="1"/>
              <a:t>Lariam</a:t>
            </a:r>
            <a:r>
              <a:rPr lang="nl-BE" sz="2000" dirty="0"/>
              <a:t>, in te nemen slechts 1x per week, ter preventie van malaria is bij</a:t>
            </a:r>
            <a:br>
              <a:rPr lang="nl-BE" sz="2000" dirty="0"/>
            </a:br>
            <a:r>
              <a:rPr lang="nl-BE" sz="2000" dirty="0"/>
              <a:t>    duikers zeer handig, en dus aangewezen. </a:t>
            </a:r>
            <a:r>
              <a:rPr lang="nl-BE" sz="2000" dirty="0">
                <a:solidFill>
                  <a:srgbClr val="0070C0"/>
                </a:solidFill>
              </a:rPr>
              <a:t>(wel: </a:t>
            </a:r>
            <a:r>
              <a:rPr lang="nl-NL" sz="2000" dirty="0" err="1">
                <a:solidFill>
                  <a:srgbClr val="0070C0"/>
                </a:solidFill>
              </a:rPr>
              <a:t>Malarone</a:t>
            </a:r>
            <a:r>
              <a:rPr lang="nl-NL" sz="2000" dirty="0">
                <a:solidFill>
                  <a:srgbClr val="0070C0"/>
                </a:solidFill>
              </a:rPr>
              <a:t> Mylan 250mg)</a:t>
            </a:r>
          </a:p>
          <a:p>
            <a:r>
              <a:rPr lang="nl-BE" sz="2000" dirty="0"/>
              <a:t>D: Neem best zonnebrandcrème mee met een maximale protectiefactor.</a:t>
            </a:r>
          </a:p>
        </p:txBody>
      </p:sp>
      <p:sp>
        <p:nvSpPr>
          <p:cNvPr id="4" name="Rechthoek 3">
            <a:extLst>
              <a:ext uri="{FF2B5EF4-FFF2-40B4-BE49-F238E27FC236}">
                <a16:creationId xmlns:a16="http://schemas.microsoft.com/office/drawing/2014/main" id="{F627FC3D-9C8A-4809-95B5-153679E6E124}"/>
              </a:ext>
            </a:extLst>
          </p:cNvPr>
          <p:cNvSpPr/>
          <p:nvPr/>
        </p:nvSpPr>
        <p:spPr>
          <a:xfrm>
            <a:off x="143508" y="4298801"/>
            <a:ext cx="8856984" cy="369332"/>
          </a:xfrm>
          <a:prstGeom prst="rect">
            <a:avLst/>
          </a:prstGeom>
        </p:spPr>
        <p:txBody>
          <a:bodyPr wrap="square">
            <a:spAutoFit/>
          </a:bodyPr>
          <a:lstStyle/>
          <a:p>
            <a:r>
              <a:rPr lang="nl-BE" b="1" dirty="0">
                <a:solidFill>
                  <a:srgbClr val="FF0000"/>
                </a:solidFill>
              </a:rPr>
              <a:t>     </a:t>
            </a:r>
            <a:endParaRPr lang="nl-BE" sz="2200" dirty="0"/>
          </a:p>
        </p:txBody>
      </p:sp>
      <p:pic>
        <p:nvPicPr>
          <p:cNvPr id="6" name="Afbeelding 5">
            <a:extLst>
              <a:ext uri="{FF2B5EF4-FFF2-40B4-BE49-F238E27FC236}">
                <a16:creationId xmlns:a16="http://schemas.microsoft.com/office/drawing/2014/main" id="{F8011518-A345-4996-8381-B4DBE982B733}"/>
              </a:ext>
            </a:extLst>
          </p:cNvPr>
          <p:cNvPicPr>
            <a:picLocks noChangeAspect="1"/>
          </p:cNvPicPr>
          <p:nvPr/>
        </p:nvPicPr>
        <p:blipFill>
          <a:blip r:embed="rId3"/>
          <a:stretch>
            <a:fillRect/>
          </a:stretch>
        </p:blipFill>
        <p:spPr>
          <a:xfrm>
            <a:off x="6710894" y="1124744"/>
            <a:ext cx="2160000" cy="485836"/>
          </a:xfrm>
          <a:prstGeom prst="rect">
            <a:avLst/>
          </a:prstGeom>
        </p:spPr>
      </p:pic>
      <p:sp>
        <p:nvSpPr>
          <p:cNvPr id="11" name="Rechthoek 10">
            <a:extLst>
              <a:ext uri="{FF2B5EF4-FFF2-40B4-BE49-F238E27FC236}">
                <a16:creationId xmlns:a16="http://schemas.microsoft.com/office/drawing/2014/main" id="{9E5EBA64-C1B6-4904-9E65-6806B00BF45A}"/>
              </a:ext>
            </a:extLst>
          </p:cNvPr>
          <p:cNvSpPr/>
          <p:nvPr/>
        </p:nvSpPr>
        <p:spPr>
          <a:xfrm>
            <a:off x="287016" y="2546494"/>
            <a:ext cx="10239363" cy="1661993"/>
          </a:xfrm>
          <a:prstGeom prst="rect">
            <a:avLst/>
          </a:prstGeom>
        </p:spPr>
        <p:txBody>
          <a:bodyPr wrap="square">
            <a:spAutoFit/>
          </a:bodyPr>
          <a:lstStyle/>
          <a:p>
            <a:r>
              <a:rPr lang="nl-BE" sz="1600" b="1" dirty="0">
                <a:solidFill>
                  <a:srgbClr val="FF0000"/>
                </a:solidFill>
              </a:rPr>
              <a:t>182</a:t>
            </a:r>
            <a:r>
              <a:rPr lang="nl-BE" sz="2200" b="1" dirty="0">
                <a:solidFill>
                  <a:srgbClr val="FF0000"/>
                </a:solidFill>
              </a:rPr>
              <a:t> </a:t>
            </a:r>
            <a:r>
              <a:rPr lang="nl-BE" sz="2200" dirty="0">
                <a:solidFill>
                  <a:srgbClr val="FF0000"/>
                </a:solidFill>
              </a:rPr>
              <a:t>Reisapotheek: Welke bewering(en) is/zijn juist ?</a:t>
            </a:r>
          </a:p>
          <a:p>
            <a:r>
              <a:rPr lang="nl-BE" sz="2000" dirty="0"/>
              <a:t>A: De gebruikte medicatie moet steeds voorgeschreven zijn door een arts.</a:t>
            </a:r>
          </a:p>
          <a:p>
            <a:r>
              <a:rPr lang="nl-BE" sz="2000" dirty="0"/>
              <a:t>B: Het is van belang de vervaldatum na te zien voor gebruik.</a:t>
            </a:r>
            <a:br>
              <a:rPr lang="nl-BE" sz="2000" dirty="0"/>
            </a:br>
            <a:r>
              <a:rPr lang="nl-BE" sz="2000" dirty="0"/>
              <a:t>C: </a:t>
            </a:r>
            <a:r>
              <a:rPr lang="nl-NL" sz="2000" dirty="0"/>
              <a:t>Houd rekening met eventuele allergieën.</a:t>
            </a:r>
          </a:p>
          <a:p>
            <a:r>
              <a:rPr lang="nl-BE" sz="2000" dirty="0"/>
              <a:t>D: Geen van bovenstaande beweringen is juist.</a:t>
            </a:r>
          </a:p>
        </p:txBody>
      </p:sp>
      <p:pic>
        <p:nvPicPr>
          <p:cNvPr id="12" name="Afbeelding 11">
            <a:extLst>
              <a:ext uri="{FF2B5EF4-FFF2-40B4-BE49-F238E27FC236}">
                <a16:creationId xmlns:a16="http://schemas.microsoft.com/office/drawing/2014/main" id="{6CED004D-482A-4031-8207-E8C10740EBCC}"/>
              </a:ext>
            </a:extLst>
          </p:cNvPr>
          <p:cNvPicPr>
            <a:picLocks noChangeAspect="1"/>
          </p:cNvPicPr>
          <p:nvPr/>
        </p:nvPicPr>
        <p:blipFill>
          <a:blip r:embed="rId4"/>
          <a:stretch>
            <a:fillRect/>
          </a:stretch>
        </p:blipFill>
        <p:spPr>
          <a:xfrm>
            <a:off x="6710894" y="3620233"/>
            <a:ext cx="2160000" cy="493902"/>
          </a:xfrm>
          <a:prstGeom prst="rect">
            <a:avLst/>
          </a:prstGeom>
        </p:spPr>
      </p:pic>
      <p:sp>
        <p:nvSpPr>
          <p:cNvPr id="7" name="Tijdelijke aanduiding voor dianummer 9">
            <a:extLst>
              <a:ext uri="{FF2B5EF4-FFF2-40B4-BE49-F238E27FC236}">
                <a16:creationId xmlns:a16="http://schemas.microsoft.com/office/drawing/2014/main" id="{7264096C-A91E-4E0A-B696-57C8BAB6B5EE}"/>
              </a:ext>
            </a:extLst>
          </p:cNvPr>
          <p:cNvSpPr>
            <a:spLocks noGrp="1"/>
          </p:cNvSpPr>
          <p:nvPr>
            <p:ph type="sldNum" sz="quarter" idx="12"/>
          </p:nvPr>
        </p:nvSpPr>
        <p:spPr>
          <a:xfrm>
            <a:off x="3810000" y="6172200"/>
            <a:ext cx="1828800" cy="365125"/>
          </a:xfrm>
        </p:spPr>
        <p:txBody>
          <a:bodyPr/>
          <a:lstStyle/>
          <a:p>
            <a:fld id="{447806F6-A384-4FD6-A469-B0B4E7E0C083}" type="slidenum">
              <a:rPr lang="nl-BE" smtClean="0"/>
              <a:t>90</a:t>
            </a:fld>
            <a:endParaRPr lang="nl-BE" dirty="0"/>
          </a:p>
        </p:txBody>
      </p:sp>
      <p:sp>
        <p:nvSpPr>
          <p:cNvPr id="8" name="Tekstvak 7">
            <a:extLst>
              <a:ext uri="{FF2B5EF4-FFF2-40B4-BE49-F238E27FC236}">
                <a16:creationId xmlns:a16="http://schemas.microsoft.com/office/drawing/2014/main" id="{2091A506-DDCD-4A4F-BA23-2024606D5C66}"/>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3" name="Rechthoek 2"/>
          <p:cNvSpPr/>
          <p:nvPr/>
        </p:nvSpPr>
        <p:spPr>
          <a:xfrm>
            <a:off x="280245" y="4413785"/>
            <a:ext cx="8856984" cy="1938992"/>
          </a:xfrm>
          <a:prstGeom prst="rect">
            <a:avLst/>
          </a:prstGeom>
        </p:spPr>
        <p:txBody>
          <a:bodyPr wrap="square">
            <a:spAutoFit/>
          </a:bodyPr>
          <a:lstStyle/>
          <a:p>
            <a:r>
              <a:rPr lang="nl-BE" b="1" dirty="0">
                <a:solidFill>
                  <a:srgbClr val="FF0000"/>
                </a:solidFill>
              </a:rPr>
              <a:t>183</a:t>
            </a:r>
            <a:r>
              <a:rPr lang="nl-BE" sz="2400" dirty="0">
                <a:solidFill>
                  <a:srgbClr val="FF0000"/>
                </a:solidFill>
              </a:rPr>
              <a:t> Hoe vermijdt men reizigersdiarree?</a:t>
            </a:r>
          </a:p>
          <a:p>
            <a:r>
              <a:rPr lang="nl-BE" sz="2400" dirty="0"/>
              <a:t>A: Door vaccinatie.</a:t>
            </a:r>
          </a:p>
          <a:p>
            <a:r>
              <a:rPr lang="nl-BE" sz="2400" dirty="0"/>
              <a:t>B: Door het gebruik van antibiotica.</a:t>
            </a:r>
          </a:p>
          <a:p>
            <a:r>
              <a:rPr lang="nl-BE" sz="2400" dirty="0"/>
              <a:t>C: Door het toepassen van essentiële hygiëne.</a:t>
            </a:r>
          </a:p>
          <a:p>
            <a:r>
              <a:rPr lang="nl-BE" sz="2400" dirty="0"/>
              <a:t>D: Door het toedienen van vocht en zouten.</a:t>
            </a:r>
          </a:p>
        </p:txBody>
      </p:sp>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755" y="4931255"/>
            <a:ext cx="2160000" cy="4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4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circle(in)">
                                      <p:cBhvr>
                                        <p:cTn id="22"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55258C1-A21D-40D0-88A5-3D4317FA142A}"/>
              </a:ext>
            </a:extLst>
          </p:cNvPr>
          <p:cNvSpPr/>
          <p:nvPr/>
        </p:nvSpPr>
        <p:spPr>
          <a:xfrm>
            <a:off x="251520" y="874440"/>
            <a:ext cx="8892480" cy="2451440"/>
          </a:xfrm>
          <a:prstGeom prst="rect">
            <a:avLst/>
          </a:prstGeom>
        </p:spPr>
        <p:txBody>
          <a:bodyPr wrap="square">
            <a:spAutoFit/>
          </a:bodyPr>
          <a:lstStyle/>
          <a:p>
            <a:pPr marL="449580">
              <a:spcAft>
                <a:spcPts val="0"/>
              </a:spcAft>
            </a:pPr>
            <a:r>
              <a:rPr lang="nl-BE" kern="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Zeven-stappenplan</a:t>
            </a:r>
            <a:r>
              <a:rPr lang="nl-BE" kern="0" dirty="0">
                <a:solidFill>
                  <a:srgbClr val="0070C0"/>
                </a:solidFill>
                <a:latin typeface="Arial Rounded MT Bold" panose="020F0704030504030204" pitchFamily="34" charset="0"/>
                <a:ea typeface="Times New Roman" panose="02020603050405020304" pitchFamily="18" charset="0"/>
                <a:cs typeface="Times New Roman" panose="02020603050405020304" pitchFamily="18" charset="0"/>
              </a:rPr>
              <a:t> en basisprincipes in de </a:t>
            </a:r>
            <a:r>
              <a:rPr lang="nl-BE" kern="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rPr>
              <a:t>algemene wondverzorging</a:t>
            </a:r>
            <a:endParaRPr lang="nl-BE" sz="1600" kern="0" dirty="0">
              <a:solidFill>
                <a:srgbClr val="FF0000"/>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457200" indent="-228600">
              <a:lnSpc>
                <a:spcPct val="110000"/>
              </a:lnSpc>
              <a:spcAft>
                <a:spcPts val="0"/>
              </a:spcAft>
              <a:tabLst>
                <a:tab pos="457200" algn="l"/>
              </a:tabLst>
            </a:pPr>
            <a:r>
              <a:rPr lang="nl-BE" sz="1100" dirty="0">
                <a:solidFill>
                  <a:srgbClr val="0033CC"/>
                </a:solidFill>
                <a:latin typeface="Arial Rounded MT Bold" panose="020F0704030504030204" pitchFamily="34" charset="0"/>
                <a:ea typeface="Times New Roman" panose="02020603050405020304" pitchFamily="18" charset="0"/>
                <a:cs typeface="Times New Roman" panose="02020603050405020304" pitchFamily="18" charset="0"/>
              </a:rPr>
              <a:t> </a:t>
            </a:r>
            <a:endParaRPr lang="nl-BE" sz="16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1. WERK VEILIG, RUSTIG EN HYGIËNISCH</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2. BEPERK HET BLOEDVERLIES, bijkomende en/of ernstiger letsels voorkomen</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3. REINIG DE WONDE</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4. VOORKOM INFECTIE: ONTSMET DE WONDE INDIEN NODIG</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5. LAAT DE WONDE VOCHTIG HELEN</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6. BESCHERM DE WONDE</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a:p>
            <a:pPr marL="1170305" indent="-228600">
              <a:lnSpc>
                <a:spcPct val="110000"/>
              </a:lnSpc>
              <a:spcAft>
                <a:spcPts val="0"/>
              </a:spcAft>
            </a:pPr>
            <a:r>
              <a:rPr lang="nl-BE" sz="1600" dirty="0">
                <a:solidFill>
                  <a:srgbClr val="000099"/>
                </a:solidFill>
                <a:latin typeface="Calibri" panose="020F0502020204030204" pitchFamily="34" charset="0"/>
                <a:ea typeface="Times New Roman" panose="02020603050405020304" pitchFamily="18" charset="0"/>
                <a:cs typeface="Times New Roman" panose="02020603050405020304" pitchFamily="18" charset="0"/>
              </a:rPr>
              <a:t>7. CONTROLEER DE TETANUSINENTING</a:t>
            </a:r>
            <a:endParaRPr lang="nl-BE" sz="1600" b="1" dirty="0">
              <a:latin typeface="Century" panose="02040604050505020304" pitchFamily="18" charset="0"/>
              <a:ea typeface="Times New Roman" panose="02020603050405020304" pitchFamily="18" charset="0"/>
              <a:cs typeface="Times New Roman" panose="02020603050405020304" pitchFamily="18" charset="0"/>
            </a:endParaRPr>
          </a:p>
        </p:txBody>
      </p:sp>
      <p:sp>
        <p:nvSpPr>
          <p:cNvPr id="5" name="Rechthoek 4">
            <a:extLst>
              <a:ext uri="{FF2B5EF4-FFF2-40B4-BE49-F238E27FC236}">
                <a16:creationId xmlns:a16="http://schemas.microsoft.com/office/drawing/2014/main" id="{DA583193-7268-4B23-B37E-23D1C6512616}"/>
              </a:ext>
            </a:extLst>
          </p:cNvPr>
          <p:cNvSpPr/>
          <p:nvPr/>
        </p:nvSpPr>
        <p:spPr>
          <a:xfrm>
            <a:off x="537071" y="3322634"/>
            <a:ext cx="7704856" cy="3385542"/>
          </a:xfrm>
          <a:prstGeom prst="rect">
            <a:avLst/>
          </a:prstGeom>
        </p:spPr>
        <p:txBody>
          <a:bodyPr wrap="square">
            <a:spAutoFit/>
          </a:bodyPr>
          <a:lstStyle/>
          <a:p>
            <a:pPr marL="180340">
              <a:spcAft>
                <a:spcPts val="0"/>
              </a:spcAft>
            </a:pPr>
            <a:r>
              <a:rPr lang="nl-BE" dirty="0">
                <a:solidFill>
                  <a:srgbClr val="0070C0"/>
                </a:solidFill>
                <a:latin typeface="Calibri" panose="020F0502020204030204" pitchFamily="34" charset="0"/>
                <a:ea typeface="Times New Roman" panose="02020603050405020304" pitchFamily="18" charset="0"/>
              </a:rPr>
              <a:t>Afhankelijk van het type verwonding kiezen we voor een bepaald verband.</a:t>
            </a:r>
            <a:br>
              <a:rPr lang="nl-BE" dirty="0">
                <a:solidFill>
                  <a:srgbClr val="0070C0"/>
                </a:solidFill>
                <a:latin typeface="Calibri" panose="020F0502020204030204" pitchFamily="34" charset="0"/>
                <a:ea typeface="Times New Roman" panose="02020603050405020304" pitchFamily="18" charset="0"/>
              </a:rPr>
            </a:br>
            <a:r>
              <a:rPr lang="nl-BE" dirty="0">
                <a:solidFill>
                  <a:srgbClr val="0070C0"/>
                </a:solidFill>
                <a:latin typeface="Calibri" panose="020F0502020204030204" pitchFamily="34" charset="0"/>
                <a:ea typeface="Times New Roman" panose="02020603050405020304" pitchFamily="18" charset="0"/>
              </a:rPr>
              <a:t>Enkele voorbeelden:</a:t>
            </a:r>
            <a:endParaRPr lang="nl-BE" sz="1600" dirty="0">
              <a:solidFill>
                <a:srgbClr val="0070C0"/>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nl-BE" b="1" dirty="0">
                <a:solidFill>
                  <a:srgbClr val="0070C0"/>
                </a:solidFill>
                <a:latin typeface="Calibri" panose="020F0502020204030204" pitchFamily="34" charset="0"/>
                <a:ea typeface="Calibri" panose="020F0502020204030204" pitchFamily="34" charset="0"/>
                <a:cs typeface="Calibri" panose="020F0502020204030204" pitchFamily="34" charset="0"/>
              </a:rPr>
              <a:t>Bloeding</a:t>
            </a: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Eerst een proper kompres, (eventueel) drukverband en afdekken met een verband.</a:t>
            </a:r>
            <a:endParaRPr lang="nl-BE" sz="1600" dirty="0">
              <a:solidFill>
                <a:srgbClr val="0070C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nl-BE" b="1" dirty="0">
                <a:solidFill>
                  <a:srgbClr val="0070C0"/>
                </a:solidFill>
                <a:latin typeface="Calibri" panose="020F0502020204030204" pitchFamily="34" charset="0"/>
                <a:ea typeface="Calibri" panose="020F0502020204030204" pitchFamily="34" charset="0"/>
                <a:cs typeface="Calibri" panose="020F0502020204030204" pitchFamily="34" charset="0"/>
              </a:rPr>
              <a:t>Brandwonden</a:t>
            </a: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a:t>
            </a:r>
            <a:b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Langdurig koelen met koud water, dan speciale zalf(-kompres), afschermen met bijvoorbeeld een driehoek-verband.</a:t>
            </a:r>
            <a:endParaRPr lang="nl-BE" sz="1600" dirty="0">
              <a:solidFill>
                <a:srgbClr val="0070C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nl-BE" b="1" dirty="0">
                <a:solidFill>
                  <a:srgbClr val="0070C0"/>
                </a:solidFill>
                <a:latin typeface="Calibri" panose="020F0502020204030204" pitchFamily="34" charset="0"/>
                <a:ea typeface="Calibri" panose="020F0502020204030204" pitchFamily="34" charset="0"/>
                <a:cs typeface="Calibri" panose="020F0502020204030204" pitchFamily="34" charset="0"/>
              </a:rPr>
              <a:t>Breuken, verstuiking, ontwrichting</a:t>
            </a: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a:t>
            </a:r>
            <a:b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(Koelen), indien nodig/mogelijk stabiliseren met ter beschikking gestelde hulpmiddelen,…</a:t>
            </a:r>
          </a:p>
          <a:p>
            <a:pPr marL="342900" lvl="0" indent="-342900">
              <a:spcAft>
                <a:spcPts val="0"/>
              </a:spcAft>
              <a:buFont typeface="Symbol" panose="05050102010706020507" pitchFamily="18" charset="2"/>
              <a:buChar char=""/>
              <a:tabLst>
                <a:tab pos="457200" algn="l"/>
              </a:tabLst>
            </a:pPr>
            <a:r>
              <a:rPr lang="nl-BE"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Indien nodig DRINGENGDE GESPECIALISEERDE HULP INROEPEN</a:t>
            </a:r>
            <a:endParaRPr lang="nl-BE" sz="16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6" name="Rechthoek 5">
            <a:extLst>
              <a:ext uri="{FF2B5EF4-FFF2-40B4-BE49-F238E27FC236}">
                <a16:creationId xmlns:a16="http://schemas.microsoft.com/office/drawing/2014/main" id="{3C223B2D-67BD-4837-ADB2-8769EE3F7E23}"/>
              </a:ext>
            </a:extLst>
          </p:cNvPr>
          <p:cNvSpPr/>
          <p:nvPr/>
        </p:nvSpPr>
        <p:spPr>
          <a:xfrm>
            <a:off x="246559" y="382622"/>
            <a:ext cx="8784976" cy="369332"/>
          </a:xfrm>
          <a:prstGeom prst="rect">
            <a:avLst/>
          </a:prstGeom>
          <a:solidFill>
            <a:schemeClr val="bg1"/>
          </a:solidFill>
          <a:ln w="28575">
            <a:solidFill>
              <a:srgbClr val="FF0000"/>
            </a:solidFill>
          </a:ln>
        </p:spPr>
        <p:txBody>
          <a:bodyPr wrap="square">
            <a:spAutoFit/>
          </a:bodyPr>
          <a:lstStyle/>
          <a:p>
            <a:pPr algn="ctr"/>
            <a:r>
              <a:rPr lang="nl-BE" dirty="0"/>
              <a:t>13A: Bijkomende uitleg bij vragen over:  </a:t>
            </a:r>
            <a:r>
              <a:rPr lang="nl-BE" dirty="0">
                <a:solidFill>
                  <a:srgbClr val="FF0000"/>
                </a:solidFill>
              </a:rPr>
              <a:t>EHBO – Secundaire hulp</a:t>
            </a:r>
            <a:endParaRPr lang="nl-BE" b="1" dirty="0">
              <a:solidFill>
                <a:srgbClr val="FF0000"/>
              </a:solidFill>
            </a:endParaRPr>
          </a:p>
        </p:txBody>
      </p:sp>
      <p:pic>
        <p:nvPicPr>
          <p:cNvPr id="2" name="Afbeelding 1">
            <a:extLst>
              <a:ext uri="{FF2B5EF4-FFF2-40B4-BE49-F238E27FC236}">
                <a16:creationId xmlns:a16="http://schemas.microsoft.com/office/drawing/2014/main" id="{01213986-9269-4C13-923D-6F429425FF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6559" y="224388"/>
            <a:ext cx="581025" cy="685800"/>
          </a:xfrm>
          <a:prstGeom prst="rect">
            <a:avLst/>
          </a:prstGeom>
          <a:noFill/>
          <a:ln>
            <a:noFill/>
          </a:ln>
        </p:spPr>
      </p:pic>
      <p:sp>
        <p:nvSpPr>
          <p:cNvPr id="3" name="Tijdelijke aanduiding voor dianummer 2">
            <a:extLst>
              <a:ext uri="{FF2B5EF4-FFF2-40B4-BE49-F238E27FC236}">
                <a16:creationId xmlns:a16="http://schemas.microsoft.com/office/drawing/2014/main" id="{3989A01D-4A95-48D7-AF75-6182BA0D6087}"/>
              </a:ext>
            </a:extLst>
          </p:cNvPr>
          <p:cNvSpPr>
            <a:spLocks noGrp="1"/>
          </p:cNvSpPr>
          <p:nvPr>
            <p:ph type="sldNum" sz="quarter" idx="12"/>
          </p:nvPr>
        </p:nvSpPr>
        <p:spPr>
          <a:xfrm>
            <a:off x="7202735" y="6466234"/>
            <a:ext cx="1828800" cy="365125"/>
          </a:xfrm>
        </p:spPr>
        <p:txBody>
          <a:bodyPr/>
          <a:lstStyle/>
          <a:p>
            <a:fld id="{447806F6-A384-4FD6-A469-B0B4E7E0C083}" type="slidenum">
              <a:rPr lang="nl-BE" smtClean="0"/>
              <a:t>91</a:t>
            </a:fld>
            <a:endParaRPr lang="nl-BE" dirty="0"/>
          </a:p>
        </p:txBody>
      </p:sp>
      <p:sp>
        <p:nvSpPr>
          <p:cNvPr id="7" name="Tekstvak 6">
            <a:extLst>
              <a:ext uri="{FF2B5EF4-FFF2-40B4-BE49-F238E27FC236}">
                <a16:creationId xmlns:a16="http://schemas.microsoft.com/office/drawing/2014/main" id="{93A80252-FA6B-4D39-AC02-195C3E96F10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42200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508FDCA-9223-4F45-AEF3-EE0B1D478612}"/>
              </a:ext>
            </a:extLst>
          </p:cNvPr>
          <p:cNvSpPr/>
          <p:nvPr/>
        </p:nvSpPr>
        <p:spPr>
          <a:xfrm>
            <a:off x="287016" y="188640"/>
            <a:ext cx="8856984" cy="2154436"/>
          </a:xfrm>
          <a:prstGeom prst="rect">
            <a:avLst/>
          </a:prstGeom>
        </p:spPr>
        <p:txBody>
          <a:bodyPr wrap="square">
            <a:spAutoFit/>
          </a:bodyPr>
          <a:lstStyle/>
          <a:p>
            <a:r>
              <a:rPr lang="nl-BE" b="1" dirty="0">
                <a:solidFill>
                  <a:srgbClr val="FF0000"/>
                </a:solidFill>
              </a:rPr>
              <a:t>200</a:t>
            </a:r>
            <a:r>
              <a:rPr lang="nl-BE" sz="2400" dirty="0">
                <a:solidFill>
                  <a:srgbClr val="FF0000"/>
                </a:solidFill>
              </a:rPr>
              <a:t> </a:t>
            </a:r>
            <a:r>
              <a:rPr lang="nl-BE" sz="2000" dirty="0">
                <a:solidFill>
                  <a:srgbClr val="FF0000"/>
                </a:solidFill>
              </a:rPr>
              <a:t>Tijdens de BBQ na de duik krijgt iemand een gloeiend kooltje op de</a:t>
            </a:r>
            <a:br>
              <a:rPr lang="nl-BE" sz="2000" dirty="0">
                <a:solidFill>
                  <a:srgbClr val="FF0000"/>
                </a:solidFill>
              </a:rPr>
            </a:br>
            <a:r>
              <a:rPr lang="nl-BE" sz="2000" dirty="0">
                <a:solidFill>
                  <a:srgbClr val="FF0000"/>
                </a:solidFill>
              </a:rPr>
              <a:t>       arm. Er ontstaat een blaar met omgevende roodheid. Wat doe je?</a:t>
            </a:r>
          </a:p>
          <a:p>
            <a:r>
              <a:rPr lang="nl-BE" dirty="0"/>
              <a:t>A: Onmiddellijk koelen met koud water.</a:t>
            </a:r>
          </a:p>
          <a:p>
            <a:r>
              <a:rPr lang="nl-BE" dirty="0"/>
              <a:t>B: Onmiddellijk insmeren met </a:t>
            </a:r>
            <a:r>
              <a:rPr lang="nl-BE" dirty="0" err="1"/>
              <a:t>flammazine</a:t>
            </a:r>
            <a:r>
              <a:rPr lang="nl-BE" dirty="0"/>
              <a:t> – </a:t>
            </a:r>
            <a:r>
              <a:rPr lang="nl-BE" dirty="0" err="1"/>
              <a:t>flamigel</a:t>
            </a:r>
            <a:br>
              <a:rPr lang="nl-BE" dirty="0"/>
            </a:br>
            <a:r>
              <a:rPr lang="nl-BE" dirty="0"/>
              <a:t>    (zalf voor brandwonden).</a:t>
            </a:r>
          </a:p>
          <a:p>
            <a:r>
              <a:rPr lang="nl-BE" dirty="0"/>
              <a:t>C: De blaar open prikken vooraleer het erger wordt.</a:t>
            </a:r>
          </a:p>
          <a:p>
            <a:r>
              <a:rPr lang="nl-BE" dirty="0"/>
              <a:t>D: Na de eerste behandeling een proper driehoek verband aanbrengen.</a:t>
            </a:r>
          </a:p>
        </p:txBody>
      </p:sp>
      <p:sp>
        <p:nvSpPr>
          <p:cNvPr id="4" name="Rechthoek 3">
            <a:extLst>
              <a:ext uri="{FF2B5EF4-FFF2-40B4-BE49-F238E27FC236}">
                <a16:creationId xmlns:a16="http://schemas.microsoft.com/office/drawing/2014/main" id="{F627FC3D-9C8A-4809-95B5-153679E6E124}"/>
              </a:ext>
            </a:extLst>
          </p:cNvPr>
          <p:cNvSpPr/>
          <p:nvPr/>
        </p:nvSpPr>
        <p:spPr>
          <a:xfrm>
            <a:off x="295908" y="2484477"/>
            <a:ext cx="8856984" cy="1569660"/>
          </a:xfrm>
          <a:prstGeom prst="rect">
            <a:avLst/>
          </a:prstGeom>
        </p:spPr>
        <p:txBody>
          <a:bodyPr wrap="square">
            <a:spAutoFit/>
          </a:bodyPr>
          <a:lstStyle/>
          <a:p>
            <a:r>
              <a:rPr lang="nl-BE" b="1" dirty="0">
                <a:solidFill>
                  <a:srgbClr val="FF0000"/>
                </a:solidFill>
              </a:rPr>
              <a:t>201</a:t>
            </a:r>
            <a:r>
              <a:rPr lang="nl-BE" sz="2400" dirty="0">
                <a:solidFill>
                  <a:srgbClr val="FF0000"/>
                </a:solidFill>
              </a:rPr>
              <a:t> </a:t>
            </a:r>
            <a:r>
              <a:rPr lang="nl-BE" sz="2000" dirty="0">
                <a:solidFill>
                  <a:srgbClr val="FF0000"/>
                </a:solidFill>
              </a:rPr>
              <a:t>Wat moet je doen met een diepe vuile snijwonde?</a:t>
            </a:r>
            <a:br>
              <a:rPr lang="nl-BE" sz="2400" dirty="0">
                <a:solidFill>
                  <a:srgbClr val="FF0000"/>
                </a:solidFill>
              </a:rPr>
            </a:br>
            <a:r>
              <a:rPr lang="nl-BE" dirty="0"/>
              <a:t>A: De wonde reinigen met gewone zeep of antiseptische zeep</a:t>
            </a:r>
          </a:p>
          <a:p>
            <a:r>
              <a:rPr lang="nl-BE" dirty="0"/>
              <a:t>B: Onmiddellijk ontsmetten met ether</a:t>
            </a:r>
          </a:p>
          <a:p>
            <a:r>
              <a:rPr lang="nl-BE" dirty="0"/>
              <a:t>C: Sowieso doorverwijzen naar gespecialiseerde hulp.</a:t>
            </a:r>
          </a:p>
          <a:p>
            <a:r>
              <a:rPr lang="nl-BE" dirty="0"/>
              <a:t>D: De wonde reinigen met zuurstofwater.</a:t>
            </a:r>
          </a:p>
        </p:txBody>
      </p:sp>
      <p:pic>
        <p:nvPicPr>
          <p:cNvPr id="5" name="Afbeelding 4">
            <a:extLst>
              <a:ext uri="{FF2B5EF4-FFF2-40B4-BE49-F238E27FC236}">
                <a16:creationId xmlns:a16="http://schemas.microsoft.com/office/drawing/2014/main" id="{461EF9B1-4A55-48DC-A14D-C86E388C5E7B}"/>
              </a:ext>
            </a:extLst>
          </p:cNvPr>
          <p:cNvPicPr>
            <a:picLocks noChangeAspect="1"/>
          </p:cNvPicPr>
          <p:nvPr/>
        </p:nvPicPr>
        <p:blipFill>
          <a:blip r:embed="rId3"/>
          <a:stretch>
            <a:fillRect/>
          </a:stretch>
        </p:blipFill>
        <p:spPr>
          <a:xfrm>
            <a:off x="6808791" y="3386661"/>
            <a:ext cx="2160000" cy="482202"/>
          </a:xfrm>
          <a:prstGeom prst="rect">
            <a:avLst/>
          </a:prstGeom>
        </p:spPr>
      </p:pic>
      <p:pic>
        <p:nvPicPr>
          <p:cNvPr id="6" name="Afbeelding 5">
            <a:extLst>
              <a:ext uri="{FF2B5EF4-FFF2-40B4-BE49-F238E27FC236}">
                <a16:creationId xmlns:a16="http://schemas.microsoft.com/office/drawing/2014/main" id="{1B5F4899-F72B-482F-8270-DD0E2A5C7637}"/>
              </a:ext>
            </a:extLst>
          </p:cNvPr>
          <p:cNvPicPr>
            <a:picLocks noChangeAspect="1"/>
          </p:cNvPicPr>
          <p:nvPr/>
        </p:nvPicPr>
        <p:blipFill>
          <a:blip r:embed="rId4"/>
          <a:stretch>
            <a:fillRect/>
          </a:stretch>
        </p:blipFill>
        <p:spPr>
          <a:xfrm>
            <a:off x="6821020" y="1268760"/>
            <a:ext cx="2160000" cy="490307"/>
          </a:xfrm>
          <a:prstGeom prst="rect">
            <a:avLst/>
          </a:prstGeom>
        </p:spPr>
      </p:pic>
      <p:sp>
        <p:nvSpPr>
          <p:cNvPr id="3" name="Tijdelijke aanduiding voor dianummer 2">
            <a:extLst>
              <a:ext uri="{FF2B5EF4-FFF2-40B4-BE49-F238E27FC236}">
                <a16:creationId xmlns:a16="http://schemas.microsoft.com/office/drawing/2014/main" id="{FB336D8C-C8EB-48EB-8296-021113D7346C}"/>
              </a:ext>
            </a:extLst>
          </p:cNvPr>
          <p:cNvSpPr>
            <a:spLocks noGrp="1"/>
          </p:cNvSpPr>
          <p:nvPr>
            <p:ph type="sldNum" sz="quarter" idx="12"/>
          </p:nvPr>
        </p:nvSpPr>
        <p:spPr/>
        <p:txBody>
          <a:bodyPr/>
          <a:lstStyle/>
          <a:p>
            <a:fld id="{447806F6-A384-4FD6-A469-B0B4E7E0C083}" type="slidenum">
              <a:rPr lang="nl-BE" smtClean="0"/>
              <a:t>92</a:t>
            </a:fld>
            <a:endParaRPr lang="nl-BE" dirty="0"/>
          </a:p>
        </p:txBody>
      </p:sp>
      <p:sp>
        <p:nvSpPr>
          <p:cNvPr id="8" name="Tekstvak 7">
            <a:extLst>
              <a:ext uri="{FF2B5EF4-FFF2-40B4-BE49-F238E27FC236}">
                <a16:creationId xmlns:a16="http://schemas.microsoft.com/office/drawing/2014/main" id="{E9EC5597-A85F-480E-82E7-B5C515657583}"/>
              </a:ext>
            </a:extLst>
          </p:cNvPr>
          <p:cNvSpPr txBox="1"/>
          <p:nvPr/>
        </p:nvSpPr>
        <p:spPr>
          <a:xfrm>
            <a:off x="351652" y="4792191"/>
            <a:ext cx="6552728" cy="1477328"/>
          </a:xfrm>
          <a:prstGeom prst="rect">
            <a:avLst/>
          </a:prstGeom>
          <a:noFill/>
        </p:spPr>
        <p:txBody>
          <a:bodyPr wrap="square">
            <a:spAutoFit/>
          </a:bodyPr>
          <a:lstStyle/>
          <a:p>
            <a:pPr lvl="0" fontAlgn="base"/>
            <a:r>
              <a:rPr lang="nl-NL" sz="1800" b="1" dirty="0">
                <a:solidFill>
                  <a:srgbClr val="FF0000"/>
                </a:solidFill>
                <a:effectLst/>
                <a:latin typeface="Arial Nova" panose="020B0504020202020204" pitchFamily="34" charset="0"/>
                <a:ea typeface="Times New Roman" panose="02020603050405020304" pitchFamily="18" charset="0"/>
                <a:cs typeface="Arial" panose="020B0604020202020204" pitchFamily="34" charset="0"/>
              </a:rPr>
              <a:t>202  </a:t>
            </a:r>
            <a:r>
              <a:rPr lang="nl-NL" sz="1800" dirty="0">
                <a:solidFill>
                  <a:srgbClr val="FF0000"/>
                </a:solidFill>
                <a:effectLst/>
                <a:latin typeface="Arial Nova" panose="020B0504020202020204" pitchFamily="34" charset="0"/>
                <a:ea typeface="Times New Roman" panose="02020603050405020304" pitchFamily="18" charset="0"/>
                <a:cs typeface="Arial" panose="020B0604020202020204" pitchFamily="34" charset="0"/>
              </a:rPr>
              <a:t>Welke symptomen wijzen op inwendige bloedingen?</a:t>
            </a:r>
            <a:r>
              <a:rPr lang="nl-BE" sz="1800" dirty="0">
                <a:solidFill>
                  <a:srgbClr val="FF0000"/>
                </a:solidFill>
                <a:effectLst/>
                <a:latin typeface="Arial Nova" panose="020B0504020202020204" pitchFamily="34" charset="0"/>
                <a:ea typeface="Times New Roman" panose="02020603050405020304" pitchFamily="18" charset="0"/>
                <a:cs typeface="Arial" panose="020B0604020202020204" pitchFamily="34" charset="0"/>
              </a:rPr>
              <a:t> </a:t>
            </a:r>
            <a:endParaRPr lang="nl-BE" sz="2000" dirty="0">
              <a:solidFill>
                <a:srgbClr val="FF0000"/>
              </a:solidFill>
              <a:effectLst/>
              <a:latin typeface="Times New Roman" panose="02020603050405020304" pitchFamily="18" charset="0"/>
              <a:ea typeface="Times New Roman" panose="02020603050405020304" pitchFamily="18" charset="0"/>
            </a:endParaRPr>
          </a:p>
          <a:p>
            <a:pPr marL="270510" indent="-180340" fontAlgn="base"/>
            <a:r>
              <a:rPr lang="nl-NL"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A: Pijn.</a:t>
            </a:r>
            <a:r>
              <a:rPr lang="nl-BE"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 </a:t>
            </a:r>
            <a:endParaRPr lang="nl-BE" sz="2000" dirty="0">
              <a:effectLst/>
              <a:latin typeface="Times New Roman" panose="02020603050405020304" pitchFamily="18" charset="0"/>
              <a:ea typeface="Times New Roman" panose="02020603050405020304" pitchFamily="18" charset="0"/>
            </a:endParaRPr>
          </a:p>
          <a:p>
            <a:pPr marL="90170" fontAlgn="base"/>
            <a:r>
              <a:rPr lang="nl-NL" dirty="0">
                <a:solidFill>
                  <a:srgbClr val="000000"/>
                </a:solidFill>
                <a:latin typeface="Arial Nova" panose="020B0504020202020204" pitchFamily="34" charset="0"/>
                <a:ea typeface="Times New Roman" panose="02020603050405020304" pitchFamily="18" charset="0"/>
                <a:cs typeface="Arial" panose="020B0604020202020204" pitchFamily="34" charset="0"/>
              </a:rPr>
              <a:t>B: </a:t>
            </a:r>
            <a:r>
              <a:rPr lang="nl-NL"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Snelle pols.</a:t>
            </a:r>
            <a:r>
              <a:rPr lang="nl-BE"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 </a:t>
            </a:r>
            <a:endParaRPr lang="nl-BE" sz="2000" dirty="0">
              <a:effectLst/>
              <a:latin typeface="Times New Roman" panose="02020603050405020304" pitchFamily="18" charset="0"/>
              <a:ea typeface="Times New Roman" panose="02020603050405020304" pitchFamily="18" charset="0"/>
            </a:endParaRPr>
          </a:p>
          <a:p>
            <a:pPr marL="90170" fontAlgn="base"/>
            <a:r>
              <a:rPr lang="nl-NL" dirty="0">
                <a:solidFill>
                  <a:srgbClr val="000000"/>
                </a:solidFill>
                <a:latin typeface="Arial Nova" panose="020B0504020202020204" pitchFamily="34" charset="0"/>
                <a:ea typeface="Times New Roman" panose="02020603050405020304" pitchFamily="18" charset="0"/>
                <a:cs typeface="Arial" panose="020B0604020202020204" pitchFamily="34" charset="0"/>
              </a:rPr>
              <a:t>C: </a:t>
            </a:r>
            <a:r>
              <a:rPr lang="nl-NL"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Koorts.</a:t>
            </a:r>
            <a:r>
              <a:rPr lang="nl-BE"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 </a:t>
            </a:r>
            <a:endParaRPr lang="nl-BE" sz="2000" dirty="0">
              <a:effectLst/>
              <a:latin typeface="Times New Roman" panose="02020603050405020304" pitchFamily="18" charset="0"/>
              <a:ea typeface="Times New Roman" panose="02020603050405020304" pitchFamily="18" charset="0"/>
            </a:endParaRPr>
          </a:p>
          <a:p>
            <a:pPr marL="90170" fontAlgn="base"/>
            <a:r>
              <a:rPr lang="nl-NL" dirty="0">
                <a:solidFill>
                  <a:srgbClr val="000000"/>
                </a:solidFill>
                <a:latin typeface="Arial Nova" panose="020B0504020202020204" pitchFamily="34" charset="0"/>
                <a:ea typeface="Times New Roman" panose="02020603050405020304" pitchFamily="18" charset="0"/>
                <a:cs typeface="Arial" panose="020B0604020202020204" pitchFamily="34" charset="0"/>
              </a:rPr>
              <a:t>D: </a:t>
            </a:r>
            <a:r>
              <a:rPr lang="nl-NL"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Bleekheid.</a:t>
            </a:r>
            <a:r>
              <a:rPr lang="nl-BE" sz="1800" dirty="0">
                <a:solidFill>
                  <a:srgbClr val="000000"/>
                </a:solidFill>
                <a:effectLst/>
                <a:latin typeface="Arial Nova" panose="020B0504020202020204" pitchFamily="34" charset="0"/>
                <a:ea typeface="Times New Roman" panose="02020603050405020304" pitchFamily="18" charset="0"/>
                <a:cs typeface="Arial" panose="020B0604020202020204" pitchFamily="34" charset="0"/>
              </a:rPr>
              <a:t> </a:t>
            </a:r>
            <a:endParaRPr lang="nl-BE" sz="2000" dirty="0">
              <a:effectLst/>
              <a:latin typeface="Times New Roman" panose="02020603050405020304" pitchFamily="18" charset="0"/>
              <a:ea typeface="Times New Roman" panose="02020603050405020304" pitchFamily="18" charset="0"/>
            </a:endParaRPr>
          </a:p>
        </p:txBody>
      </p:sp>
      <p:pic>
        <p:nvPicPr>
          <p:cNvPr id="9" name="Afbeelding 8">
            <a:extLst>
              <a:ext uri="{FF2B5EF4-FFF2-40B4-BE49-F238E27FC236}">
                <a16:creationId xmlns:a16="http://schemas.microsoft.com/office/drawing/2014/main" id="{06608449-75A1-419A-B1FF-1AFDAF023785}"/>
              </a:ext>
            </a:extLst>
          </p:cNvPr>
          <p:cNvPicPr>
            <a:picLocks noChangeAspect="1"/>
          </p:cNvPicPr>
          <p:nvPr/>
        </p:nvPicPr>
        <p:blipFill>
          <a:blip r:embed="rId5"/>
          <a:stretch>
            <a:fillRect/>
          </a:stretch>
        </p:blipFill>
        <p:spPr>
          <a:xfrm>
            <a:off x="6808791" y="5552917"/>
            <a:ext cx="2160000" cy="495413"/>
          </a:xfrm>
          <a:prstGeom prst="rect">
            <a:avLst/>
          </a:prstGeom>
        </p:spPr>
      </p:pic>
      <p:sp>
        <p:nvSpPr>
          <p:cNvPr id="10" name="Tekstvak 9">
            <a:extLst>
              <a:ext uri="{FF2B5EF4-FFF2-40B4-BE49-F238E27FC236}">
                <a16:creationId xmlns:a16="http://schemas.microsoft.com/office/drawing/2014/main" id="{6AD7E9C8-B4F0-4A52-A452-963D3AD8084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7" name="Tekstvak 6">
            <a:extLst>
              <a:ext uri="{FF2B5EF4-FFF2-40B4-BE49-F238E27FC236}">
                <a16:creationId xmlns:a16="http://schemas.microsoft.com/office/drawing/2014/main" id="{28E13942-5E62-2540-2D6B-294AEF7B8951}"/>
              </a:ext>
            </a:extLst>
          </p:cNvPr>
          <p:cNvSpPr txBox="1"/>
          <p:nvPr/>
        </p:nvSpPr>
        <p:spPr>
          <a:xfrm>
            <a:off x="2029588" y="4007243"/>
            <a:ext cx="7218423" cy="646331"/>
          </a:xfrm>
          <a:prstGeom prst="rect">
            <a:avLst/>
          </a:prstGeom>
          <a:noFill/>
        </p:spPr>
        <p:txBody>
          <a:bodyPr wrap="square" rtlCol="0">
            <a:spAutoFit/>
          </a:bodyPr>
          <a:lstStyle/>
          <a:p>
            <a:r>
              <a:rPr lang="nl-BE" sz="1800" b="0" i="0" u="none" strike="noStrike" baseline="0" dirty="0">
                <a:solidFill>
                  <a:srgbClr val="0070C0"/>
                </a:solidFill>
                <a:latin typeface="FlandersArtSans-Regular"/>
              </a:rPr>
              <a:t>Gebruik </a:t>
            </a:r>
            <a:r>
              <a:rPr lang="nl-BE" sz="1800" b="1" i="0" u="none" strike="noStrike" baseline="0" dirty="0">
                <a:solidFill>
                  <a:srgbClr val="0070C0"/>
                </a:solidFill>
                <a:latin typeface="FlandersArtSans-Bold"/>
              </a:rPr>
              <a:t>géén zuurstofwater </a:t>
            </a:r>
            <a:r>
              <a:rPr lang="nl-BE" sz="1800" b="0" i="0" u="none" strike="noStrike" baseline="0" dirty="0">
                <a:solidFill>
                  <a:srgbClr val="0070C0"/>
                </a:solidFill>
                <a:latin typeface="FlandersArtSans-Regular"/>
              </a:rPr>
              <a:t>(te agressief) het bruist wel goed het vuil op, </a:t>
            </a:r>
            <a:br>
              <a:rPr lang="nl-BE" sz="1800" b="0" i="0" u="none" strike="noStrike" baseline="0" dirty="0">
                <a:solidFill>
                  <a:srgbClr val="0070C0"/>
                </a:solidFill>
                <a:latin typeface="FlandersArtSans-Regular"/>
              </a:rPr>
            </a:br>
            <a:r>
              <a:rPr lang="nl-BE" sz="1800" b="0" i="0" u="none" strike="noStrike" baseline="0" dirty="0">
                <a:solidFill>
                  <a:srgbClr val="0070C0"/>
                </a:solidFill>
                <a:latin typeface="FlandersArtSans-Regular"/>
              </a:rPr>
              <a:t>maar heeft het nadeel dat het de gezonde huidcellen beschadigt),</a:t>
            </a:r>
            <a:endParaRPr lang="nl-BE" dirty="0">
              <a:solidFill>
                <a:srgbClr val="0070C0"/>
              </a:solidFill>
            </a:endParaRPr>
          </a:p>
        </p:txBody>
      </p:sp>
    </p:spTree>
    <p:extLst>
      <p:ext uri="{BB962C8B-B14F-4D97-AF65-F5344CB8AC3E}">
        <p14:creationId xmlns:p14="http://schemas.microsoft.com/office/powerpoint/2010/main" val="5509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circle(in)">
                                      <p:cBhvr>
                                        <p:cTn id="21" dur="2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508FDCA-9223-4F45-AEF3-EE0B1D478612}"/>
              </a:ext>
            </a:extLst>
          </p:cNvPr>
          <p:cNvSpPr/>
          <p:nvPr/>
        </p:nvSpPr>
        <p:spPr>
          <a:xfrm>
            <a:off x="135532" y="0"/>
            <a:ext cx="9008468" cy="2154436"/>
          </a:xfrm>
          <a:prstGeom prst="rect">
            <a:avLst/>
          </a:prstGeom>
        </p:spPr>
        <p:txBody>
          <a:bodyPr wrap="square">
            <a:spAutoFit/>
          </a:bodyPr>
          <a:lstStyle/>
          <a:p>
            <a:r>
              <a:rPr lang="nl-BE" b="1" dirty="0">
                <a:solidFill>
                  <a:srgbClr val="FF0000"/>
                </a:solidFill>
              </a:rPr>
              <a:t>204</a:t>
            </a:r>
            <a:r>
              <a:rPr lang="nl-BE" sz="2400" dirty="0">
                <a:solidFill>
                  <a:srgbClr val="FF0000"/>
                </a:solidFill>
              </a:rPr>
              <a:t> </a:t>
            </a:r>
            <a:r>
              <a:rPr lang="nl-BE" sz="2000" dirty="0">
                <a:solidFill>
                  <a:srgbClr val="FF0000"/>
                </a:solidFill>
              </a:rPr>
              <a:t>Een duiker heeft een snijwonde opgelopen aan zijn hand.</a:t>
            </a:r>
            <a:br>
              <a:rPr lang="nl-BE" sz="2000" dirty="0">
                <a:solidFill>
                  <a:srgbClr val="FF0000"/>
                </a:solidFill>
              </a:rPr>
            </a:br>
            <a:r>
              <a:rPr lang="nl-BE" sz="2000" dirty="0">
                <a:solidFill>
                  <a:srgbClr val="FF0000"/>
                </a:solidFill>
              </a:rPr>
              <a:t>       In volgende gevallen adviseer je het slachtoffer een arts te raadplegen:</a:t>
            </a:r>
          </a:p>
          <a:p>
            <a:r>
              <a:rPr lang="nl-BE" dirty="0"/>
              <a:t>A: Indien de bloeding niet gestopt kan worden na 5 minuten.</a:t>
            </a:r>
          </a:p>
          <a:p>
            <a:r>
              <a:rPr lang="nl-BE" dirty="0"/>
              <a:t>B: Indien de wonde meer dan 1mm openstaat.</a:t>
            </a:r>
          </a:p>
          <a:p>
            <a:r>
              <a:rPr lang="nl-BE" dirty="0"/>
              <a:t>C: Niet nodig indien de bloeding gestopt is en een </a:t>
            </a:r>
            <a:r>
              <a:rPr lang="nl-BE" dirty="0" err="1"/>
              <a:t>flamigel</a:t>
            </a:r>
            <a:r>
              <a:rPr lang="nl-BE" dirty="0"/>
              <a:t> aan te brengen.</a:t>
            </a:r>
          </a:p>
          <a:p>
            <a:r>
              <a:rPr lang="nl-BE" dirty="0"/>
              <a:t>D: Niet nodig de wonde te reinigen/ontsmetten vermits eigen bloed  </a:t>
            </a:r>
            <a:br>
              <a:rPr lang="nl-BE" dirty="0"/>
            </a:br>
            <a:r>
              <a:rPr lang="nl-BE" dirty="0"/>
              <a:t>    reinigt en ontsmet.</a:t>
            </a:r>
          </a:p>
        </p:txBody>
      </p:sp>
      <p:sp>
        <p:nvSpPr>
          <p:cNvPr id="4" name="Rechthoek 3">
            <a:extLst>
              <a:ext uri="{FF2B5EF4-FFF2-40B4-BE49-F238E27FC236}">
                <a16:creationId xmlns:a16="http://schemas.microsoft.com/office/drawing/2014/main" id="{F627FC3D-9C8A-4809-95B5-153679E6E124}"/>
              </a:ext>
            </a:extLst>
          </p:cNvPr>
          <p:cNvSpPr/>
          <p:nvPr/>
        </p:nvSpPr>
        <p:spPr>
          <a:xfrm>
            <a:off x="135532" y="2518837"/>
            <a:ext cx="8856984" cy="1569660"/>
          </a:xfrm>
          <a:prstGeom prst="rect">
            <a:avLst/>
          </a:prstGeom>
        </p:spPr>
        <p:txBody>
          <a:bodyPr wrap="square">
            <a:spAutoFit/>
          </a:bodyPr>
          <a:lstStyle/>
          <a:p>
            <a:r>
              <a:rPr lang="nl-BE" b="1" dirty="0">
                <a:solidFill>
                  <a:srgbClr val="FF0000"/>
                </a:solidFill>
              </a:rPr>
              <a:t>205</a:t>
            </a:r>
            <a:r>
              <a:rPr lang="nl-BE" sz="2400" dirty="0">
                <a:solidFill>
                  <a:srgbClr val="FF0000"/>
                </a:solidFill>
              </a:rPr>
              <a:t> </a:t>
            </a:r>
            <a:r>
              <a:rPr lang="nl-BE" sz="2000" dirty="0">
                <a:solidFill>
                  <a:srgbClr val="FF0000"/>
                </a:solidFill>
              </a:rPr>
              <a:t>Wat moet je doen met een vuile snijwonde?</a:t>
            </a:r>
            <a:br>
              <a:rPr lang="nl-BE" sz="2400" dirty="0">
                <a:solidFill>
                  <a:srgbClr val="FF0000"/>
                </a:solidFill>
              </a:rPr>
            </a:br>
            <a:r>
              <a:rPr lang="nl-BE" dirty="0"/>
              <a:t>A: Eerst handen wassen, handschoenen aantrekken indien beschikbaar</a:t>
            </a:r>
          </a:p>
          <a:p>
            <a:r>
              <a:rPr lang="nl-BE" dirty="0"/>
              <a:t>B: Onmiddellijk ontsmetten met ether</a:t>
            </a:r>
          </a:p>
          <a:p>
            <a:r>
              <a:rPr lang="nl-BE" dirty="0"/>
              <a:t>C: De wonde reinigen met gewone zeep of antiseptische zeep</a:t>
            </a:r>
          </a:p>
          <a:p>
            <a:r>
              <a:rPr lang="nl-BE" dirty="0"/>
              <a:t>D: De wonde laten drogen aan de lucht.</a:t>
            </a:r>
          </a:p>
        </p:txBody>
      </p:sp>
      <p:pic>
        <p:nvPicPr>
          <p:cNvPr id="5" name="Afbeelding 4">
            <a:extLst>
              <a:ext uri="{FF2B5EF4-FFF2-40B4-BE49-F238E27FC236}">
                <a16:creationId xmlns:a16="http://schemas.microsoft.com/office/drawing/2014/main" id="{461EF9B1-4A55-48DC-A14D-C86E388C5E7B}"/>
              </a:ext>
            </a:extLst>
          </p:cNvPr>
          <p:cNvPicPr>
            <a:picLocks noChangeAspect="1"/>
          </p:cNvPicPr>
          <p:nvPr/>
        </p:nvPicPr>
        <p:blipFill>
          <a:blip r:embed="rId3"/>
          <a:stretch>
            <a:fillRect/>
          </a:stretch>
        </p:blipFill>
        <p:spPr>
          <a:xfrm>
            <a:off x="6682048" y="3847396"/>
            <a:ext cx="2160000" cy="482202"/>
          </a:xfrm>
          <a:prstGeom prst="rect">
            <a:avLst/>
          </a:prstGeom>
        </p:spPr>
      </p:pic>
      <p:sp>
        <p:nvSpPr>
          <p:cNvPr id="3" name="Tijdelijke aanduiding voor dianummer 2">
            <a:extLst>
              <a:ext uri="{FF2B5EF4-FFF2-40B4-BE49-F238E27FC236}">
                <a16:creationId xmlns:a16="http://schemas.microsoft.com/office/drawing/2014/main" id="{FB336D8C-C8EB-48EB-8296-021113D7346C}"/>
              </a:ext>
            </a:extLst>
          </p:cNvPr>
          <p:cNvSpPr>
            <a:spLocks noGrp="1"/>
          </p:cNvSpPr>
          <p:nvPr>
            <p:ph type="sldNum" sz="quarter" idx="12"/>
          </p:nvPr>
        </p:nvSpPr>
        <p:spPr/>
        <p:txBody>
          <a:bodyPr/>
          <a:lstStyle/>
          <a:p>
            <a:fld id="{447806F6-A384-4FD6-A469-B0B4E7E0C083}" type="slidenum">
              <a:rPr lang="nl-BE" smtClean="0"/>
              <a:t>93</a:t>
            </a:fld>
            <a:endParaRPr lang="nl-BE" dirty="0"/>
          </a:p>
        </p:txBody>
      </p:sp>
      <p:pic>
        <p:nvPicPr>
          <p:cNvPr id="7" name="Afbeelding 6">
            <a:extLst>
              <a:ext uri="{FF2B5EF4-FFF2-40B4-BE49-F238E27FC236}">
                <a16:creationId xmlns:a16="http://schemas.microsoft.com/office/drawing/2014/main" id="{CC8A221E-EECF-4D3A-AD0B-33366BCF6B26}"/>
              </a:ext>
            </a:extLst>
          </p:cNvPr>
          <p:cNvPicPr>
            <a:picLocks noChangeAspect="1"/>
          </p:cNvPicPr>
          <p:nvPr/>
        </p:nvPicPr>
        <p:blipFill>
          <a:blip r:embed="rId4"/>
          <a:stretch>
            <a:fillRect/>
          </a:stretch>
        </p:blipFill>
        <p:spPr>
          <a:xfrm>
            <a:off x="6682048" y="2104319"/>
            <a:ext cx="2160000" cy="495413"/>
          </a:xfrm>
          <a:prstGeom prst="rect">
            <a:avLst/>
          </a:prstGeom>
        </p:spPr>
      </p:pic>
      <p:sp>
        <p:nvSpPr>
          <p:cNvPr id="8" name="Tekstvak 7">
            <a:extLst>
              <a:ext uri="{FF2B5EF4-FFF2-40B4-BE49-F238E27FC236}">
                <a16:creationId xmlns:a16="http://schemas.microsoft.com/office/drawing/2014/main" id="{4ECD6CC8-BC32-45AB-B5FD-2D2CA7C17E7B}"/>
              </a:ext>
            </a:extLst>
          </p:cNvPr>
          <p:cNvSpPr txBox="1"/>
          <p:nvPr/>
        </p:nvSpPr>
        <p:spPr>
          <a:xfrm>
            <a:off x="141284" y="4694872"/>
            <a:ext cx="8280920" cy="1477328"/>
          </a:xfrm>
          <a:prstGeom prst="rect">
            <a:avLst/>
          </a:prstGeom>
          <a:noFill/>
        </p:spPr>
        <p:txBody>
          <a:bodyPr wrap="square">
            <a:spAutoFit/>
          </a:bodyPr>
          <a:lstStyle/>
          <a:p>
            <a:pPr lvl="0" fontAlgn="base"/>
            <a:r>
              <a:rPr lang="nl-NL" sz="1800" b="1" dirty="0">
                <a:solidFill>
                  <a:srgbClr val="FF0000"/>
                </a:solidFill>
                <a:effectLst/>
                <a:latin typeface="Arial Nova" panose="020B0504020202020204" pitchFamily="34" charset="0"/>
                <a:ea typeface="Times New Roman" panose="02020603050405020304" pitchFamily="18" charset="0"/>
                <a:cs typeface="Calibri" panose="020F0502020204030204" pitchFamily="34" charset="0"/>
              </a:rPr>
              <a:t>206 Een tweedegraads verbranding:</a:t>
            </a:r>
            <a:r>
              <a:rPr lang="nl-BE" sz="1800" dirty="0">
                <a:solidFill>
                  <a:srgbClr val="FF0000"/>
                </a:solidFill>
                <a:effectLst/>
                <a:latin typeface="Arial Nova" panose="020B0504020202020204" pitchFamily="34" charset="0"/>
                <a:ea typeface="Times New Roman" panose="02020603050405020304" pitchFamily="18" charset="0"/>
                <a:cs typeface="Calibri" panose="020F0502020204030204" pitchFamily="34" charset="0"/>
              </a:rPr>
              <a:t> </a:t>
            </a:r>
            <a:endParaRPr lang="nl-BE" sz="2000" dirty="0">
              <a:solidFill>
                <a:srgbClr val="FF0000"/>
              </a:solidFill>
              <a:effectLst/>
              <a:latin typeface="Times New Roman" panose="02020603050405020304" pitchFamily="18" charset="0"/>
              <a:ea typeface="Times New Roman" panose="02020603050405020304" pitchFamily="18" charset="0"/>
            </a:endParaRPr>
          </a:p>
          <a:p>
            <a:pPr lvl="0" fontAlgn="base">
              <a:buSzPts val="1000"/>
              <a:tabLst>
                <a:tab pos="906780" algn="l"/>
              </a:tabLst>
            </a:pPr>
            <a:r>
              <a:rPr lang="nl-NL" sz="1800" dirty="0">
                <a:effectLst/>
                <a:latin typeface="Arial Nova" panose="020B0504020202020204" pitchFamily="34" charset="0"/>
                <a:ea typeface="Times New Roman" panose="02020603050405020304" pitchFamily="18" charset="0"/>
                <a:cs typeface="Calibri" panose="020F0502020204030204" pitchFamily="34" charset="0"/>
              </a:rPr>
              <a:t>A: Is volledig pijnloos.</a:t>
            </a:r>
            <a:r>
              <a:rPr lang="nl-BE" sz="1800" dirty="0">
                <a:effectLst/>
                <a:latin typeface="Arial Nova" panose="020B0504020202020204" pitchFamily="34" charset="0"/>
                <a:ea typeface="Times New Roman" panose="02020603050405020304" pitchFamily="18" charset="0"/>
                <a:cs typeface="Calibri" panose="020F0502020204030204" pitchFamily="34" charset="0"/>
              </a:rPr>
              <a:t> </a:t>
            </a:r>
            <a:endParaRPr lang="nl-BE" sz="2000" dirty="0">
              <a:effectLst/>
              <a:latin typeface="Times New Roman" panose="02020603050405020304" pitchFamily="18" charset="0"/>
              <a:ea typeface="Times New Roman" panose="02020603050405020304" pitchFamily="18" charset="0"/>
            </a:endParaRPr>
          </a:p>
          <a:p>
            <a:pPr lvl="0" fontAlgn="base">
              <a:buSzPts val="1000"/>
              <a:tabLst>
                <a:tab pos="906780" algn="l"/>
              </a:tabLst>
            </a:pPr>
            <a:r>
              <a:rPr lang="nl-NL" dirty="0">
                <a:latin typeface="Arial Nova" panose="020B0504020202020204" pitchFamily="34" charset="0"/>
                <a:ea typeface="Times New Roman" panose="02020603050405020304" pitchFamily="18" charset="0"/>
                <a:cs typeface="Calibri" panose="020F0502020204030204" pitchFamily="34" charset="0"/>
              </a:rPr>
              <a:t>B: </a:t>
            </a:r>
            <a:r>
              <a:rPr lang="nl-NL" sz="1800" dirty="0">
                <a:effectLst/>
                <a:latin typeface="Arial Nova" panose="020B0504020202020204" pitchFamily="34" charset="0"/>
                <a:ea typeface="Times New Roman" panose="02020603050405020304" pitchFamily="18" charset="0"/>
                <a:cs typeface="Calibri" panose="020F0502020204030204" pitchFamily="34" charset="0"/>
              </a:rPr>
              <a:t>Herkent men aan een rode huidskleur en met vocht gevulde blaren.</a:t>
            </a:r>
            <a:r>
              <a:rPr lang="nl-BE" sz="1800" dirty="0">
                <a:effectLst/>
                <a:latin typeface="Arial Nova" panose="020B0504020202020204" pitchFamily="34" charset="0"/>
                <a:ea typeface="Times New Roman" panose="02020603050405020304" pitchFamily="18" charset="0"/>
                <a:cs typeface="Calibri" panose="020F0502020204030204" pitchFamily="34" charset="0"/>
              </a:rPr>
              <a:t>  </a:t>
            </a:r>
            <a:endParaRPr lang="nl-BE" sz="2000" dirty="0">
              <a:effectLst/>
              <a:latin typeface="Times New Roman" panose="02020603050405020304" pitchFamily="18" charset="0"/>
              <a:ea typeface="Times New Roman" panose="02020603050405020304" pitchFamily="18" charset="0"/>
            </a:endParaRPr>
          </a:p>
          <a:p>
            <a:pPr lvl="0" fontAlgn="base">
              <a:buSzPts val="1000"/>
              <a:tabLst>
                <a:tab pos="906780" algn="l"/>
              </a:tabLst>
            </a:pPr>
            <a:r>
              <a:rPr lang="nl-NL" dirty="0">
                <a:latin typeface="Arial Nova" panose="020B0504020202020204" pitchFamily="34" charset="0"/>
                <a:ea typeface="Times New Roman" panose="02020603050405020304" pitchFamily="18" charset="0"/>
                <a:cs typeface="Calibri" panose="020F0502020204030204" pitchFamily="34" charset="0"/>
              </a:rPr>
              <a:t>C: </a:t>
            </a:r>
            <a:r>
              <a:rPr lang="nl-NL" sz="1800" dirty="0">
                <a:effectLst/>
                <a:latin typeface="Arial Nova" panose="020B0504020202020204" pitchFamily="34" charset="0"/>
                <a:ea typeface="Times New Roman" panose="02020603050405020304" pitchFamily="18" charset="0"/>
                <a:cs typeface="Calibri" panose="020F0502020204030204" pitchFamily="34" charset="0"/>
              </a:rPr>
              <a:t>Vraagt een huidtransplantatie.</a:t>
            </a:r>
            <a:r>
              <a:rPr lang="nl-BE" sz="1800" dirty="0">
                <a:effectLst/>
                <a:latin typeface="Arial Nova" panose="020B0504020202020204" pitchFamily="34" charset="0"/>
                <a:ea typeface="Times New Roman" panose="02020603050405020304" pitchFamily="18" charset="0"/>
                <a:cs typeface="Calibri" panose="020F0502020204030204" pitchFamily="34" charset="0"/>
              </a:rPr>
              <a:t> </a:t>
            </a:r>
            <a:endParaRPr lang="nl-BE" sz="2000" dirty="0">
              <a:effectLst/>
              <a:latin typeface="Times New Roman" panose="02020603050405020304" pitchFamily="18" charset="0"/>
              <a:ea typeface="Times New Roman" panose="02020603050405020304" pitchFamily="18" charset="0"/>
            </a:endParaRPr>
          </a:p>
          <a:p>
            <a:pPr lvl="0" fontAlgn="base">
              <a:buSzPts val="1000"/>
              <a:tabLst>
                <a:tab pos="906780" algn="l"/>
              </a:tabLst>
            </a:pPr>
            <a:r>
              <a:rPr lang="nl-NL" sz="18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D: Kan men altijd thuis behandelen.</a:t>
            </a:r>
            <a:r>
              <a:rPr lang="nl-BE" sz="18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 </a:t>
            </a:r>
            <a:endParaRPr lang="nl-BE" sz="2000" dirty="0">
              <a:effectLst/>
              <a:latin typeface="Times New Roman" panose="02020603050405020304" pitchFamily="18" charset="0"/>
              <a:ea typeface="Times New Roman" panose="02020603050405020304" pitchFamily="18" charset="0"/>
            </a:endParaRPr>
          </a:p>
        </p:txBody>
      </p:sp>
      <p:pic>
        <p:nvPicPr>
          <p:cNvPr id="9" name="Picture 3">
            <a:extLst>
              <a:ext uri="{FF2B5EF4-FFF2-40B4-BE49-F238E27FC236}">
                <a16:creationId xmlns:a16="http://schemas.microsoft.com/office/drawing/2014/main" id="{9A8A1CB7-8A50-47FF-955B-ED4C52FE6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048" y="5713121"/>
            <a:ext cx="2160000" cy="48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0D2A79AE-8AB1-4A2C-8525-2249108EFA8D}"/>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13010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508FDCA-9223-4F45-AEF3-EE0B1D478612}"/>
              </a:ext>
            </a:extLst>
          </p:cNvPr>
          <p:cNvSpPr/>
          <p:nvPr/>
        </p:nvSpPr>
        <p:spPr>
          <a:xfrm>
            <a:off x="287016" y="44624"/>
            <a:ext cx="8856984" cy="1661993"/>
          </a:xfrm>
          <a:prstGeom prst="rect">
            <a:avLst/>
          </a:prstGeom>
        </p:spPr>
        <p:txBody>
          <a:bodyPr wrap="square">
            <a:spAutoFit/>
          </a:bodyPr>
          <a:lstStyle/>
          <a:p>
            <a:r>
              <a:rPr lang="nl-BE" b="1" dirty="0">
                <a:solidFill>
                  <a:srgbClr val="FF0000"/>
                </a:solidFill>
              </a:rPr>
              <a:t>    207</a:t>
            </a:r>
            <a:r>
              <a:rPr lang="nl-BE" sz="2400" b="1" dirty="0">
                <a:solidFill>
                  <a:srgbClr val="FF0000"/>
                </a:solidFill>
              </a:rPr>
              <a:t> </a:t>
            </a:r>
            <a:r>
              <a:rPr lang="nl-BE" sz="2400" dirty="0">
                <a:solidFill>
                  <a:srgbClr val="FF0000"/>
                </a:solidFill>
              </a:rPr>
              <a:t>Wat doe je bij een zonneslag?</a:t>
            </a:r>
          </a:p>
          <a:p>
            <a:endParaRPr lang="nl-BE" sz="600" dirty="0"/>
          </a:p>
          <a:p>
            <a:r>
              <a:rPr lang="nl-BE" dirty="0"/>
              <a:t>A: Slachtoffer uit de zon plaatsen.</a:t>
            </a:r>
          </a:p>
          <a:p>
            <a:r>
              <a:rPr lang="nl-BE" dirty="0"/>
              <a:t>B: Slachtoffer insmeren met zonnebrandolie.</a:t>
            </a:r>
            <a:br>
              <a:rPr lang="nl-BE" dirty="0"/>
            </a:br>
            <a:r>
              <a:rPr lang="nl-BE" dirty="0"/>
              <a:t>C: Antibiotica toedienen.</a:t>
            </a:r>
          </a:p>
          <a:p>
            <a:r>
              <a:rPr lang="nl-BE" dirty="0"/>
              <a:t>D: Koude kompressen aanbrengen of baden in fris water.</a:t>
            </a:r>
          </a:p>
        </p:txBody>
      </p:sp>
      <p:sp>
        <p:nvSpPr>
          <p:cNvPr id="4" name="Rechthoek 3">
            <a:extLst>
              <a:ext uri="{FF2B5EF4-FFF2-40B4-BE49-F238E27FC236}">
                <a16:creationId xmlns:a16="http://schemas.microsoft.com/office/drawing/2014/main" id="{F627FC3D-9C8A-4809-95B5-153679E6E124}"/>
              </a:ext>
            </a:extLst>
          </p:cNvPr>
          <p:cNvSpPr/>
          <p:nvPr/>
        </p:nvSpPr>
        <p:spPr>
          <a:xfrm>
            <a:off x="287016" y="1988840"/>
            <a:ext cx="8856984" cy="1661993"/>
          </a:xfrm>
          <a:prstGeom prst="rect">
            <a:avLst/>
          </a:prstGeom>
        </p:spPr>
        <p:txBody>
          <a:bodyPr wrap="square">
            <a:spAutoFit/>
          </a:bodyPr>
          <a:lstStyle/>
          <a:p>
            <a:r>
              <a:rPr lang="nl-BE" b="1" dirty="0">
                <a:solidFill>
                  <a:srgbClr val="FF0000"/>
                </a:solidFill>
              </a:rPr>
              <a:t>     208</a:t>
            </a:r>
            <a:r>
              <a:rPr lang="nl-BE" sz="2400" dirty="0">
                <a:solidFill>
                  <a:srgbClr val="FF0000"/>
                </a:solidFill>
              </a:rPr>
              <a:t> Wat doe je met een open beenbreuk?</a:t>
            </a:r>
          </a:p>
          <a:p>
            <a:endParaRPr lang="nl-BE" sz="600" dirty="0"/>
          </a:p>
          <a:p>
            <a:r>
              <a:rPr lang="nl-BE" dirty="0"/>
              <a:t>A: Onbeweeglijk spalken.</a:t>
            </a:r>
          </a:p>
          <a:p>
            <a:r>
              <a:rPr lang="nl-BE" dirty="0"/>
              <a:t>B: Slachtoffer in comfortabel houding laten zitten.</a:t>
            </a:r>
          </a:p>
          <a:p>
            <a:r>
              <a:rPr lang="nl-BE" dirty="0"/>
              <a:t>C: Knelverband boven de wonde aanleggen.</a:t>
            </a:r>
          </a:p>
          <a:p>
            <a:r>
              <a:rPr lang="nl-BE" dirty="0"/>
              <a:t>D: Borrel geven om de pijn te stillen.</a:t>
            </a:r>
          </a:p>
        </p:txBody>
      </p:sp>
      <p:pic>
        <p:nvPicPr>
          <p:cNvPr id="3" name="Afbeelding 2">
            <a:extLst>
              <a:ext uri="{FF2B5EF4-FFF2-40B4-BE49-F238E27FC236}">
                <a16:creationId xmlns:a16="http://schemas.microsoft.com/office/drawing/2014/main" id="{87AFA03F-DF4A-409A-8114-548D029CBC59}"/>
              </a:ext>
            </a:extLst>
          </p:cNvPr>
          <p:cNvPicPr>
            <a:picLocks noChangeAspect="1"/>
          </p:cNvPicPr>
          <p:nvPr/>
        </p:nvPicPr>
        <p:blipFill>
          <a:blip r:embed="rId3"/>
          <a:stretch>
            <a:fillRect/>
          </a:stretch>
        </p:blipFill>
        <p:spPr>
          <a:xfrm>
            <a:off x="6696984" y="838623"/>
            <a:ext cx="2160000" cy="495413"/>
          </a:xfrm>
          <a:prstGeom prst="rect">
            <a:avLst/>
          </a:prstGeom>
        </p:spPr>
      </p:pic>
      <p:sp>
        <p:nvSpPr>
          <p:cNvPr id="8" name="Rechthoek 7">
            <a:extLst>
              <a:ext uri="{FF2B5EF4-FFF2-40B4-BE49-F238E27FC236}">
                <a16:creationId xmlns:a16="http://schemas.microsoft.com/office/drawing/2014/main" id="{02067122-9AA5-4668-8E68-803C9B8B3697}"/>
              </a:ext>
            </a:extLst>
          </p:cNvPr>
          <p:cNvSpPr/>
          <p:nvPr/>
        </p:nvSpPr>
        <p:spPr>
          <a:xfrm>
            <a:off x="173123" y="3933161"/>
            <a:ext cx="8964488" cy="2252540"/>
          </a:xfrm>
          <a:prstGeom prst="rect">
            <a:avLst/>
          </a:prstGeom>
        </p:spPr>
        <p:txBody>
          <a:bodyPr wrap="square">
            <a:spAutoFit/>
          </a:bodyPr>
          <a:lstStyle/>
          <a:p>
            <a:pPr marL="457200">
              <a:lnSpc>
                <a:spcPct val="107000"/>
              </a:lnSpc>
              <a:spcAft>
                <a:spcPts val="0"/>
              </a:spcAft>
            </a:pPr>
            <a:r>
              <a:rPr lang="nl-BE" b="1" dirty="0">
                <a:solidFill>
                  <a:srgbClr val="FF0000"/>
                </a:solidFill>
              </a:rPr>
              <a:t>209</a:t>
            </a:r>
            <a:r>
              <a:rPr lang="nl-BE" dirty="0">
                <a:solidFill>
                  <a:srgbClr val="FF0000"/>
                </a:solidFill>
              </a:rPr>
              <a:t> </a:t>
            </a:r>
            <a:r>
              <a:rPr lang="nl-BE" sz="2400" dirty="0">
                <a:solidFill>
                  <a:srgbClr val="FF0000"/>
                </a:solidFill>
              </a:rPr>
              <a:t>Reinigen van een geïnfecteerde wonde.</a:t>
            </a:r>
          </a:p>
          <a:p>
            <a:pPr marL="90170">
              <a:lnSpc>
                <a:spcPct val="107000"/>
              </a:lnSpc>
              <a:spcAft>
                <a:spcPts val="0"/>
              </a:spcAft>
            </a:pPr>
            <a:r>
              <a:rPr lang="nl-BE" dirty="0"/>
              <a:t>A: Moet niet gereinigd worden maar wel steeds ontsmetten.</a:t>
            </a:r>
          </a:p>
          <a:p>
            <a:pPr marL="90170">
              <a:lnSpc>
                <a:spcPct val="107000"/>
              </a:lnSpc>
              <a:spcAft>
                <a:spcPts val="0"/>
              </a:spcAft>
            </a:pPr>
            <a:r>
              <a:rPr lang="nl-BE" dirty="0"/>
              <a:t>B: We kunnen reinigen met fysiologisch water indien voorhanden.</a:t>
            </a:r>
          </a:p>
          <a:p>
            <a:pPr marL="90170">
              <a:lnSpc>
                <a:spcPct val="107000"/>
              </a:lnSpc>
              <a:spcAft>
                <a:spcPts val="0"/>
              </a:spcAft>
            </a:pPr>
            <a:r>
              <a:rPr lang="nl-BE" dirty="0"/>
              <a:t>C: We reinigen de wonde, maar niet ontsmetten indien</a:t>
            </a:r>
            <a:br>
              <a:rPr lang="nl-BE" dirty="0"/>
            </a:br>
            <a:r>
              <a:rPr lang="nl-BE" dirty="0"/>
              <a:t>     onmiddellijk vervoer naar een arts.</a:t>
            </a:r>
          </a:p>
          <a:p>
            <a:pPr marL="90170">
              <a:lnSpc>
                <a:spcPct val="107000"/>
              </a:lnSpc>
              <a:spcAft>
                <a:spcPts val="0"/>
              </a:spcAft>
            </a:pPr>
            <a:r>
              <a:rPr lang="nl-BE" dirty="0"/>
              <a:t>D: We moeten een wonde steeds reinigen en ontsmetten</a:t>
            </a:r>
            <a:r>
              <a:rPr lang="nl-BE" dirty="0">
                <a:latin typeface="Calibri" panose="020F0502020204030204" pitchFamily="34" charset="0"/>
                <a:ea typeface="Calibri" panose="020F0502020204030204" pitchFamily="34" charset="0"/>
                <a:cs typeface="Times New Roman" panose="02020603050405020304" pitchFamily="18" charset="0"/>
              </a:rPr>
              <a:t>.</a:t>
            </a:r>
          </a:p>
          <a:p>
            <a:pPr marL="457200">
              <a:lnSpc>
                <a:spcPct val="107000"/>
              </a:lnSpc>
              <a:spcAft>
                <a:spcPts val="800"/>
              </a:spcAft>
            </a:pPr>
            <a:r>
              <a:rPr lang="nl-BE" b="1" dirty="0">
                <a:latin typeface="Calibri" panose="020F0502020204030204" pitchFamily="34" charset="0"/>
                <a:ea typeface="Calibri" panose="020F0502020204030204" pitchFamily="34" charset="0"/>
                <a:cs typeface="Times New Roman" panose="02020603050405020304" pitchFamily="18" charset="0"/>
              </a:rPr>
              <a:t> </a:t>
            </a:r>
            <a:endParaRPr lang="nl-B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Afbeelding 8">
            <a:extLst>
              <a:ext uri="{FF2B5EF4-FFF2-40B4-BE49-F238E27FC236}">
                <a16:creationId xmlns:a16="http://schemas.microsoft.com/office/drawing/2014/main" id="{801A0541-9582-4951-9741-2FAEFFDA694A}"/>
              </a:ext>
            </a:extLst>
          </p:cNvPr>
          <p:cNvPicPr>
            <a:picLocks noChangeAspect="1"/>
          </p:cNvPicPr>
          <p:nvPr/>
        </p:nvPicPr>
        <p:blipFill>
          <a:blip r:embed="rId4"/>
          <a:stretch>
            <a:fillRect/>
          </a:stretch>
        </p:blipFill>
        <p:spPr>
          <a:xfrm>
            <a:off x="6696984" y="5239607"/>
            <a:ext cx="2160000" cy="495413"/>
          </a:xfrm>
          <a:prstGeom prst="rect">
            <a:avLst/>
          </a:prstGeom>
        </p:spPr>
      </p:pic>
      <p:sp>
        <p:nvSpPr>
          <p:cNvPr id="10" name="Tijdelijke aanduiding voor dianummer 9">
            <a:extLst>
              <a:ext uri="{FF2B5EF4-FFF2-40B4-BE49-F238E27FC236}">
                <a16:creationId xmlns:a16="http://schemas.microsoft.com/office/drawing/2014/main" id="{2E019B21-C224-45D4-A01F-865E885CBCD4}"/>
              </a:ext>
            </a:extLst>
          </p:cNvPr>
          <p:cNvSpPr>
            <a:spLocks noGrp="1"/>
          </p:cNvSpPr>
          <p:nvPr>
            <p:ph type="sldNum" sz="quarter" idx="12"/>
          </p:nvPr>
        </p:nvSpPr>
        <p:spPr/>
        <p:txBody>
          <a:bodyPr/>
          <a:lstStyle/>
          <a:p>
            <a:fld id="{447806F6-A384-4FD6-A469-B0B4E7E0C083}" type="slidenum">
              <a:rPr lang="nl-BE" smtClean="0"/>
              <a:t>94</a:t>
            </a:fld>
            <a:endParaRPr lang="nl-BE" dirty="0"/>
          </a:p>
        </p:txBody>
      </p:sp>
      <p:sp>
        <p:nvSpPr>
          <p:cNvPr id="11" name="Tekstvak 10">
            <a:extLst>
              <a:ext uri="{FF2B5EF4-FFF2-40B4-BE49-F238E27FC236}">
                <a16:creationId xmlns:a16="http://schemas.microsoft.com/office/drawing/2014/main" id="{1CCEB67C-F4EC-4779-A727-8822B3DCB2E9}"/>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pic>
        <p:nvPicPr>
          <p:cNvPr id="6" name="Afbeelding 5">
            <a:extLst>
              <a:ext uri="{FF2B5EF4-FFF2-40B4-BE49-F238E27FC236}">
                <a16:creationId xmlns:a16="http://schemas.microsoft.com/office/drawing/2014/main" id="{19719678-E2F1-0E87-4CD9-E00D0F237275}"/>
              </a:ext>
            </a:extLst>
          </p:cNvPr>
          <p:cNvPicPr>
            <a:picLocks noChangeAspect="1"/>
          </p:cNvPicPr>
          <p:nvPr/>
        </p:nvPicPr>
        <p:blipFill>
          <a:blip r:embed="rId5"/>
          <a:stretch>
            <a:fillRect/>
          </a:stretch>
        </p:blipFill>
        <p:spPr>
          <a:xfrm>
            <a:off x="6593265" y="2751125"/>
            <a:ext cx="2200275" cy="523875"/>
          </a:xfrm>
          <a:prstGeom prst="rect">
            <a:avLst/>
          </a:prstGeom>
        </p:spPr>
      </p:pic>
    </p:spTree>
    <p:extLst>
      <p:ext uri="{BB962C8B-B14F-4D97-AF65-F5344CB8AC3E}">
        <p14:creationId xmlns:p14="http://schemas.microsoft.com/office/powerpoint/2010/main" val="31413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213986-9269-4C13-923D-6F429425FF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780" y="611773"/>
            <a:ext cx="581025" cy="685800"/>
          </a:xfrm>
          <a:prstGeom prst="rect">
            <a:avLst/>
          </a:prstGeom>
          <a:noFill/>
          <a:ln>
            <a:noFill/>
          </a:ln>
        </p:spPr>
      </p:pic>
      <p:sp>
        <p:nvSpPr>
          <p:cNvPr id="3" name="Tekstvak 2">
            <a:extLst>
              <a:ext uri="{FF2B5EF4-FFF2-40B4-BE49-F238E27FC236}">
                <a16:creationId xmlns:a16="http://schemas.microsoft.com/office/drawing/2014/main" id="{B30C2A88-96B1-4174-B73D-E84E04A890B3}"/>
              </a:ext>
            </a:extLst>
          </p:cNvPr>
          <p:cNvSpPr txBox="1"/>
          <p:nvPr/>
        </p:nvSpPr>
        <p:spPr>
          <a:xfrm>
            <a:off x="1259632" y="-1107504"/>
            <a:ext cx="7488832" cy="461665"/>
          </a:xfrm>
          <a:prstGeom prst="rect">
            <a:avLst/>
          </a:prstGeom>
          <a:noFill/>
        </p:spPr>
        <p:txBody>
          <a:bodyPr wrap="square" rtlCol="0">
            <a:spAutoFit/>
          </a:bodyPr>
          <a:lstStyle/>
          <a:p>
            <a:r>
              <a:rPr lang="nl-BE" sz="2400" b="1" dirty="0">
                <a:solidFill>
                  <a:srgbClr val="FF0000"/>
                </a:solidFill>
              </a:rPr>
              <a:t>EHBO – Na contact met gevaarlijke mariene dieren</a:t>
            </a:r>
          </a:p>
        </p:txBody>
      </p:sp>
      <p:sp>
        <p:nvSpPr>
          <p:cNvPr id="6" name="Rechthoek 5">
            <a:extLst>
              <a:ext uri="{FF2B5EF4-FFF2-40B4-BE49-F238E27FC236}">
                <a16:creationId xmlns:a16="http://schemas.microsoft.com/office/drawing/2014/main" id="{ED7B9051-CFB2-478F-9703-251FFB915FB3}"/>
              </a:ext>
            </a:extLst>
          </p:cNvPr>
          <p:cNvSpPr/>
          <p:nvPr/>
        </p:nvSpPr>
        <p:spPr>
          <a:xfrm>
            <a:off x="323528" y="879661"/>
            <a:ext cx="8640960" cy="3515001"/>
          </a:xfrm>
          <a:prstGeom prst="rect">
            <a:avLst/>
          </a:prstGeom>
        </p:spPr>
        <p:txBody>
          <a:bodyPr wrap="square">
            <a:spAutoFit/>
          </a:bodyPr>
          <a:lstStyle/>
          <a:p>
            <a:pPr lvl="0" algn="just">
              <a:lnSpc>
                <a:spcPct val="107000"/>
              </a:lnSpc>
              <a:spcAft>
                <a:spcPts val="0"/>
              </a:spcAft>
            </a:pPr>
            <a:r>
              <a:rPr lang="nl-BE"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ALGEMENE PREVENTIEMAATREGELEN:</a:t>
            </a:r>
          </a:p>
          <a:p>
            <a:pPr lvl="0" algn="just">
              <a:lnSpc>
                <a:spcPct val="107000"/>
              </a:lnSpc>
              <a:spcAft>
                <a:spcPts val="0"/>
              </a:spcAft>
            </a:pPr>
            <a:endParaRPr lang="nl-BE"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nl-BE"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De dieren niet voeden, noch uitdagen, ophitsen, tarten, uitlokken.</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Dieren noch planten aanraken en uitkijken waar men zijn handen plaatst.</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Vermijd blootsvoets te water te gaan en draag stevig schoeisel.</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Om accidenteel contact te vermijden, best een minimale bescherming gebruiken:</a:t>
            </a:r>
            <a:b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b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 Een duikpak en handschoenen geven meestal voldoende bescherming.</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In verband met gevaarlijke mariene dieren: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 Let op veiligheidssignalisatie, zoals plaatselijke verordeningen vooraleer je beslist om</a:t>
            </a:r>
            <a:b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br>
            <a:r>
              <a:rPr lang="nl-BE" b="1" i="1" dirty="0">
                <a:solidFill>
                  <a:srgbClr val="0066CC"/>
                </a:solidFill>
                <a:latin typeface="Calibri" panose="020F0502020204030204" pitchFamily="34" charset="0"/>
                <a:ea typeface="Calibri" panose="020F0502020204030204" pitchFamily="34" charset="0"/>
                <a:cs typeface="Times New Roman" panose="02020603050405020304" pitchFamily="18" charset="0"/>
              </a:rPr>
              <a:t>    in het water te gaan. </a:t>
            </a:r>
            <a:endParaRPr lang="nl-BE" dirty="0"/>
          </a:p>
        </p:txBody>
      </p:sp>
      <p:sp>
        <p:nvSpPr>
          <p:cNvPr id="7" name="Rechthoek 6">
            <a:extLst>
              <a:ext uri="{FF2B5EF4-FFF2-40B4-BE49-F238E27FC236}">
                <a16:creationId xmlns:a16="http://schemas.microsoft.com/office/drawing/2014/main" id="{8148C0DF-E75D-48DF-9A5B-C77E3122DA34}"/>
              </a:ext>
            </a:extLst>
          </p:cNvPr>
          <p:cNvSpPr/>
          <p:nvPr/>
        </p:nvSpPr>
        <p:spPr>
          <a:xfrm>
            <a:off x="323528" y="4515629"/>
            <a:ext cx="8568952" cy="2186689"/>
          </a:xfrm>
          <a:prstGeom prst="rect">
            <a:avLst/>
          </a:prstGeom>
        </p:spPr>
        <p:txBody>
          <a:bodyPr wrap="square">
            <a:spAutoFit/>
          </a:bodyPr>
          <a:lstStyle/>
          <a:p>
            <a:pPr lvl="0">
              <a:lnSpc>
                <a:spcPct val="107000"/>
              </a:lnSpc>
              <a:spcAft>
                <a:spcPts val="0"/>
              </a:spcAft>
            </a:pPr>
            <a:r>
              <a:rPr lang="nl-BE" sz="2000" b="1" i="1" u="sng" dirty="0">
                <a:latin typeface="Calibri" panose="020F0502020204030204" pitchFamily="34" charset="0"/>
                <a:cs typeface="Calibri" panose="020F0502020204030204" pitchFamily="34" charset="0"/>
              </a:rPr>
              <a:t>De </a:t>
            </a:r>
            <a:r>
              <a:rPr lang="nl-BE" sz="2000" b="1" i="1" u="sng" dirty="0">
                <a:solidFill>
                  <a:srgbClr val="FF0000"/>
                </a:solidFill>
                <a:latin typeface="Calibri" panose="020F0502020204030204" pitchFamily="34" charset="0"/>
                <a:cs typeface="Calibri" panose="020F0502020204030204" pitchFamily="34" charset="0"/>
              </a:rPr>
              <a:t>EHBO bij verwonding </a:t>
            </a:r>
            <a:r>
              <a:rPr lang="nl-BE" sz="2000" b="1" i="1" u="sng" dirty="0">
                <a:latin typeface="Calibri" panose="020F0502020204030204" pitchFamily="34" charset="0"/>
                <a:cs typeface="Calibri" panose="020F0502020204030204" pitchFamily="34" charset="0"/>
              </a:rPr>
              <a:t>door </a:t>
            </a:r>
            <a:r>
              <a:rPr lang="nl-BE" sz="2000" b="1" i="1" u="sng" dirty="0">
                <a:solidFill>
                  <a:srgbClr val="FF0000"/>
                </a:solidFill>
                <a:latin typeface="Calibri" panose="020F0502020204030204" pitchFamily="34" charset="0"/>
                <a:cs typeface="Calibri" panose="020F0502020204030204" pitchFamily="34" charset="0"/>
              </a:rPr>
              <a:t>mariene dieren </a:t>
            </a:r>
            <a:r>
              <a:rPr lang="nl-BE" sz="2000" b="1" i="1" u="sng" dirty="0">
                <a:latin typeface="Calibri" panose="020F0502020204030204" pitchFamily="34" charset="0"/>
                <a:cs typeface="Calibri" panose="020F0502020204030204" pitchFamily="34" charset="0"/>
              </a:rPr>
              <a:t>bestaat uit </a:t>
            </a:r>
            <a:r>
              <a:rPr lang="nl-BE" sz="2000" b="1" i="1" u="sng" dirty="0">
                <a:solidFill>
                  <a:srgbClr val="FF0000"/>
                </a:solidFill>
                <a:latin typeface="Calibri" panose="020F0502020204030204" pitchFamily="34" charset="0"/>
                <a:cs typeface="Calibri" panose="020F0502020204030204" pitchFamily="34" charset="0"/>
              </a:rPr>
              <a:t>5 essentiële stappen</a:t>
            </a:r>
            <a:r>
              <a:rPr lang="nl-BE" sz="2000" b="1" i="1" dirty="0">
                <a:solidFill>
                  <a:srgbClr val="FF0000"/>
                </a:solidFill>
                <a:latin typeface="Calibri" panose="020F0502020204030204" pitchFamily="34" charset="0"/>
                <a:cs typeface="Calibri" panose="020F0502020204030204" pitchFamily="34" charset="0"/>
              </a:rPr>
              <a:t>:</a:t>
            </a:r>
            <a:endParaRPr lang="nl-BE" sz="200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nl-BE" b="1" i="1" dirty="0">
                <a:latin typeface="Calibri" panose="020F0502020204030204" pitchFamily="34" charset="0"/>
                <a:ea typeface="Calibri" panose="020F0502020204030204" pitchFamily="34" charset="0"/>
                <a:cs typeface="Times New Roman" panose="02020603050405020304" pitchFamily="18" charset="0"/>
              </a:rPr>
              <a:t>Controle van de vitale functies en adequaat reageren.</a:t>
            </a:r>
            <a:endParaRPr lang="nl-BE" sz="14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b="1" i="1" dirty="0">
                <a:latin typeface="Calibri" panose="020F0502020204030204" pitchFamily="34" charset="0"/>
                <a:ea typeface="Calibri" panose="020F0502020204030204" pitchFamily="34" charset="0"/>
                <a:cs typeface="Times New Roman" panose="02020603050405020304" pitchFamily="18" charset="0"/>
              </a:rPr>
              <a:t>Controle op aanwezigheid van SHOCK.</a:t>
            </a:r>
            <a:endParaRPr lang="nl-BE" sz="14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b="1" i="1" dirty="0">
                <a:latin typeface="Calibri" panose="020F0502020204030204" pitchFamily="34" charset="0"/>
                <a:ea typeface="Calibri" panose="020F0502020204030204" pitchFamily="34" charset="0"/>
                <a:cs typeface="Times New Roman" panose="02020603050405020304" pitchFamily="18" charset="0"/>
              </a:rPr>
              <a:t>Controle op aanwezigheid van bloedingen – breuken – brandwonden…. </a:t>
            </a:r>
            <a:endParaRPr lang="nl-BE" sz="14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b="1" i="1" dirty="0">
                <a:latin typeface="Calibri" panose="020F0502020204030204" pitchFamily="34" charset="0"/>
                <a:ea typeface="Calibri" panose="020F0502020204030204" pitchFamily="34" charset="0"/>
                <a:cs typeface="Times New Roman" panose="02020603050405020304" pitchFamily="18" charset="0"/>
              </a:rPr>
              <a:t>Maatregelen treffen ter voorkoming van bijkomende letsels:</a:t>
            </a:r>
            <a:br>
              <a:rPr lang="nl-BE" b="1" i="1" dirty="0">
                <a:latin typeface="Calibri" panose="020F0502020204030204" pitchFamily="34" charset="0"/>
                <a:ea typeface="Calibri" panose="020F0502020204030204" pitchFamily="34" charset="0"/>
                <a:cs typeface="Times New Roman" panose="02020603050405020304" pitchFamily="18" charset="0"/>
              </a:rPr>
            </a:br>
            <a:r>
              <a:rPr lang="nl-BE" b="1" i="1" dirty="0">
                <a:latin typeface="Calibri" panose="020F0502020204030204" pitchFamily="34" charset="0"/>
                <a:ea typeface="Calibri" panose="020F0502020204030204" pitchFamily="34" charset="0"/>
                <a:cs typeface="Times New Roman" panose="02020603050405020304" pitchFamily="18" charset="0"/>
              </a:rPr>
              <a:t>zoals onderkoeling, infectie of ernstige(r) letsel(s).</a:t>
            </a:r>
            <a:endParaRPr lang="nl-BE" sz="14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BE" b="1" i="1" dirty="0">
                <a:latin typeface="Calibri" panose="020F0502020204030204" pitchFamily="34" charset="0"/>
                <a:ea typeface="Calibri" panose="020F0502020204030204" pitchFamily="34" charset="0"/>
                <a:cs typeface="Times New Roman" panose="02020603050405020304" pitchFamily="18" charset="0"/>
              </a:rPr>
              <a:t>Pas de correcte specifieke EHBO-techniek toe. </a:t>
            </a:r>
            <a:endParaRPr lang="nl-BE"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B8CFE3EF-134B-4E63-A433-41CEEC95EA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11773"/>
            <a:ext cx="2419350" cy="1137920"/>
          </a:xfrm>
          <a:prstGeom prst="rect">
            <a:avLst/>
          </a:prstGeom>
          <a:noFill/>
          <a:ln>
            <a:noFill/>
          </a:ln>
        </p:spPr>
      </p:pic>
      <p:sp>
        <p:nvSpPr>
          <p:cNvPr id="11" name="Rechthoek 10">
            <a:extLst>
              <a:ext uri="{FF2B5EF4-FFF2-40B4-BE49-F238E27FC236}">
                <a16:creationId xmlns:a16="http://schemas.microsoft.com/office/drawing/2014/main" id="{636F7B47-8307-42DD-BD5D-D4E12C1F81D5}"/>
              </a:ext>
            </a:extLst>
          </p:cNvPr>
          <p:cNvSpPr/>
          <p:nvPr/>
        </p:nvSpPr>
        <p:spPr>
          <a:xfrm>
            <a:off x="232780" y="141701"/>
            <a:ext cx="8784976" cy="369332"/>
          </a:xfrm>
          <a:prstGeom prst="rect">
            <a:avLst/>
          </a:prstGeom>
          <a:solidFill>
            <a:schemeClr val="bg1"/>
          </a:solidFill>
          <a:ln w="28575">
            <a:solidFill>
              <a:srgbClr val="FF0000"/>
            </a:solidFill>
          </a:ln>
        </p:spPr>
        <p:txBody>
          <a:bodyPr wrap="square">
            <a:spAutoFit/>
          </a:bodyPr>
          <a:lstStyle/>
          <a:p>
            <a:pPr algn="ctr"/>
            <a:r>
              <a:rPr lang="nl-BE" dirty="0"/>
              <a:t>15A: Bijkomende uitleg bij vragen over:  </a:t>
            </a:r>
            <a:r>
              <a:rPr lang="nl-BE" dirty="0">
                <a:solidFill>
                  <a:srgbClr val="FF0000"/>
                </a:solidFill>
              </a:rPr>
              <a:t>EHBO – Contact met gevaarlijke mariene dieren</a:t>
            </a:r>
            <a:endParaRPr lang="nl-BE" b="1" dirty="0">
              <a:solidFill>
                <a:srgbClr val="FF0000"/>
              </a:solidFill>
            </a:endParaRPr>
          </a:p>
        </p:txBody>
      </p:sp>
      <p:sp>
        <p:nvSpPr>
          <p:cNvPr id="4" name="Tijdelijke aanduiding voor dianummer 3">
            <a:extLst>
              <a:ext uri="{FF2B5EF4-FFF2-40B4-BE49-F238E27FC236}">
                <a16:creationId xmlns:a16="http://schemas.microsoft.com/office/drawing/2014/main" id="{4F70F355-30AA-4D3E-97BB-0A77F9813EF0}"/>
              </a:ext>
            </a:extLst>
          </p:cNvPr>
          <p:cNvSpPr>
            <a:spLocks noGrp="1"/>
          </p:cNvSpPr>
          <p:nvPr>
            <p:ph type="sldNum" sz="quarter" idx="12"/>
          </p:nvPr>
        </p:nvSpPr>
        <p:spPr>
          <a:xfrm>
            <a:off x="6939965" y="6351174"/>
            <a:ext cx="1828800" cy="365125"/>
          </a:xfrm>
        </p:spPr>
        <p:txBody>
          <a:bodyPr/>
          <a:lstStyle/>
          <a:p>
            <a:fld id="{447806F6-A384-4FD6-A469-B0B4E7E0C083}" type="slidenum">
              <a:rPr lang="nl-BE" smtClean="0"/>
              <a:t>95</a:t>
            </a:fld>
            <a:endParaRPr lang="nl-BE" dirty="0"/>
          </a:p>
        </p:txBody>
      </p:sp>
      <p:sp>
        <p:nvSpPr>
          <p:cNvPr id="9" name="Tekstvak 8">
            <a:extLst>
              <a:ext uri="{FF2B5EF4-FFF2-40B4-BE49-F238E27FC236}">
                <a16:creationId xmlns:a16="http://schemas.microsoft.com/office/drawing/2014/main" id="{6D127CF8-E92A-401F-A5C2-91C99842FF04}"/>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Tree>
    <p:extLst>
      <p:ext uri="{BB962C8B-B14F-4D97-AF65-F5344CB8AC3E}">
        <p14:creationId xmlns:p14="http://schemas.microsoft.com/office/powerpoint/2010/main" val="3892406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ED57E2-14E6-4E09-B257-A087BBBD4923}"/>
              </a:ext>
            </a:extLst>
          </p:cNvPr>
          <p:cNvSpPr/>
          <p:nvPr/>
        </p:nvSpPr>
        <p:spPr>
          <a:xfrm>
            <a:off x="395536" y="260648"/>
            <a:ext cx="8208912" cy="2812373"/>
          </a:xfrm>
          <a:prstGeom prst="rect">
            <a:avLst/>
          </a:prstGeom>
        </p:spPr>
        <p:txBody>
          <a:bodyPr wrap="square">
            <a:spAutoFit/>
          </a:bodyPr>
          <a:lstStyle/>
          <a:p>
            <a:pPr algn="ctr">
              <a:lnSpc>
                <a:spcPct val="107000"/>
              </a:lnSpc>
            </a:pPr>
            <a:r>
              <a:rPr lang="nl-BE"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EHBO bij verwonding </a:t>
            </a:r>
            <a:r>
              <a:rPr lang="nl-BE" sz="2400" b="1" i="1" dirty="0">
                <a:latin typeface="Calibri" panose="020F0502020204030204" pitchFamily="34" charset="0"/>
                <a:ea typeface="Calibri" panose="020F0502020204030204" pitchFamily="34" charset="0"/>
                <a:cs typeface="Times New Roman" panose="02020603050405020304" pitchFamily="18" charset="0"/>
              </a:rPr>
              <a:t>door </a:t>
            </a:r>
            <a:r>
              <a:rPr lang="nl-BE"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mariene dieren </a:t>
            </a:r>
            <a:r>
              <a:rPr lang="nl-BE" sz="2400" b="1" i="1" dirty="0">
                <a:latin typeface="Calibri" panose="020F0502020204030204" pitchFamily="34" charset="0"/>
                <a:ea typeface="Calibri" panose="020F0502020204030204" pitchFamily="34" charset="0"/>
                <a:cs typeface="Times New Roman" panose="02020603050405020304" pitchFamily="18" charset="0"/>
              </a:rPr>
              <a:t>zijn er,</a:t>
            </a:r>
            <a:br>
              <a:rPr lang="nl-BE" sz="2400" i="1" dirty="0">
                <a:latin typeface="Calibri" panose="020F0502020204030204" pitchFamily="34" charset="0"/>
                <a:ea typeface="Calibri" panose="020F0502020204030204" pitchFamily="34" charset="0"/>
                <a:cs typeface="Times New Roman" panose="02020603050405020304" pitchFamily="18" charset="0"/>
              </a:rPr>
            </a:br>
            <a:r>
              <a:rPr lang="nl-BE"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5 belangrijke aandachtspunten</a:t>
            </a:r>
            <a:r>
              <a:rPr lang="nl-BE" sz="2400" i="1" dirty="0">
                <a:latin typeface="Calibri" panose="020F0502020204030204" pitchFamily="34" charset="0"/>
                <a:ea typeface="Calibri" panose="020F0502020204030204" pitchFamily="34" charset="0"/>
                <a:cs typeface="Times New Roman" panose="02020603050405020304" pitchFamily="18" charset="0"/>
              </a:rPr>
              <a:t>: </a:t>
            </a:r>
            <a:br>
              <a:rPr lang="nl-BE" sz="2400" i="1" dirty="0">
                <a:latin typeface="Calibri" panose="020F0502020204030204" pitchFamily="34" charset="0"/>
                <a:ea typeface="Calibri" panose="020F0502020204030204" pitchFamily="34" charset="0"/>
                <a:cs typeface="Times New Roman" panose="02020603050405020304" pitchFamily="18" charset="0"/>
              </a:rPr>
            </a:br>
            <a:r>
              <a:rPr lang="nl-BE" i="1" dirty="0">
                <a:latin typeface="Calibri" panose="020F0502020204030204" pitchFamily="34" charset="0"/>
                <a:ea typeface="Calibri" panose="020F0502020204030204" pitchFamily="34" charset="0"/>
                <a:cs typeface="Times New Roman" panose="02020603050405020304" pitchFamily="18" charset="0"/>
              </a:rPr>
              <a:t>(Gelijklopend als bij de gewone wondverzorging)</a:t>
            </a:r>
          </a:p>
          <a:p>
            <a:pPr lvl="0">
              <a:lnSpc>
                <a:spcPct val="107000"/>
              </a:lnSpc>
              <a:spcAft>
                <a:spcPts val="0"/>
              </a:spcAft>
            </a:pPr>
            <a:endParaRPr lang="nl-BE" sz="5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i="1" dirty="0">
                <a:latin typeface="Calibri" panose="020F0502020204030204" pitchFamily="34" charset="0"/>
                <a:ea typeface="Calibri" panose="020F0502020204030204" pitchFamily="34" charset="0"/>
                <a:cs typeface="Times New Roman" panose="02020603050405020304" pitchFamily="18" charset="0"/>
              </a:rPr>
              <a:t>Let op het gevaar voor de hulpverlener zelf – slachtoffer– omstaanders. </a:t>
            </a:r>
            <a:endParaRPr lang="nl-BE" sz="14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i="1" dirty="0">
                <a:latin typeface="Calibri" panose="020F0502020204030204" pitchFamily="34" charset="0"/>
                <a:ea typeface="Calibri" panose="020F0502020204030204" pitchFamily="34" charset="0"/>
                <a:cs typeface="Times New Roman" panose="02020603050405020304" pitchFamily="18" charset="0"/>
              </a:rPr>
              <a:t>Ga na: Wat is er gebeurd? – Wat zijn de klachten? </a:t>
            </a:r>
            <a:endParaRPr lang="nl-BE" sz="14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i="1" dirty="0">
                <a:latin typeface="Calibri" panose="020F0502020204030204" pitchFamily="34" charset="0"/>
                <a:ea typeface="Calibri" panose="020F0502020204030204" pitchFamily="34" charset="0"/>
                <a:cs typeface="Times New Roman" panose="02020603050405020304" pitchFamily="18" charset="0"/>
              </a:rPr>
              <a:t>Stel het slachtoffer gerust.</a:t>
            </a:r>
            <a:endParaRPr lang="nl-BE" sz="14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BE" i="1" dirty="0">
                <a:latin typeface="Calibri" panose="020F0502020204030204" pitchFamily="34" charset="0"/>
                <a:ea typeface="Calibri" panose="020F0502020204030204" pitchFamily="34" charset="0"/>
                <a:cs typeface="Times New Roman" panose="02020603050405020304" pitchFamily="18" charset="0"/>
              </a:rPr>
              <a:t>Denk steeds aan gespecialiseerde (hulp) tussenkomst.</a:t>
            </a:r>
            <a:endParaRPr lang="nl-BE" sz="1400"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BE" i="1" dirty="0">
                <a:latin typeface="Calibri" panose="020F0502020204030204" pitchFamily="34" charset="0"/>
                <a:ea typeface="Calibri" panose="020F0502020204030204" pitchFamily="34" charset="0"/>
                <a:cs typeface="Times New Roman" panose="02020603050405020304" pitchFamily="18" charset="0"/>
              </a:rPr>
              <a:t>Help het slachtoffer ter plaatse, transport indien echt noodzakelijk. </a:t>
            </a:r>
            <a:endParaRPr lang="nl-BE"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7">
            <a:extLst>
              <a:ext uri="{FF2B5EF4-FFF2-40B4-BE49-F238E27FC236}">
                <a16:creationId xmlns:a16="http://schemas.microsoft.com/office/drawing/2014/main" id="{D897B161-9FC9-445F-85BF-96C694ACBC0E}"/>
              </a:ext>
            </a:extLst>
          </p:cNvPr>
          <p:cNvSpPr>
            <a:spLocks noChangeArrowheads="1"/>
          </p:cNvSpPr>
          <p:nvPr/>
        </p:nvSpPr>
        <p:spPr bwMode="auto">
          <a:xfrm>
            <a:off x="387639" y="31158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grpSp>
        <p:nvGrpSpPr>
          <p:cNvPr id="6" name="Groep 5">
            <a:extLst>
              <a:ext uri="{FF2B5EF4-FFF2-40B4-BE49-F238E27FC236}">
                <a16:creationId xmlns:a16="http://schemas.microsoft.com/office/drawing/2014/main" id="{B7BE30EE-D6CD-4164-B0ED-994FF9B2CDB9}"/>
              </a:ext>
            </a:extLst>
          </p:cNvPr>
          <p:cNvGrpSpPr/>
          <p:nvPr/>
        </p:nvGrpSpPr>
        <p:grpSpPr>
          <a:xfrm>
            <a:off x="6271717" y="3226803"/>
            <a:ext cx="2060575" cy="953135"/>
            <a:chOff x="0" y="0"/>
            <a:chExt cx="2060577" cy="953389"/>
          </a:xfrm>
        </p:grpSpPr>
        <p:grpSp>
          <p:nvGrpSpPr>
            <p:cNvPr id="7" name="Groep 6">
              <a:extLst>
                <a:ext uri="{FF2B5EF4-FFF2-40B4-BE49-F238E27FC236}">
                  <a16:creationId xmlns:a16="http://schemas.microsoft.com/office/drawing/2014/main" id="{59C112FB-D197-4B58-A613-A94A2C759ACE}"/>
                </a:ext>
              </a:extLst>
            </p:cNvPr>
            <p:cNvGrpSpPr/>
            <p:nvPr/>
          </p:nvGrpSpPr>
          <p:grpSpPr>
            <a:xfrm>
              <a:off x="0" y="16778"/>
              <a:ext cx="1171574" cy="936611"/>
              <a:chOff x="0" y="16778"/>
              <a:chExt cx="1171574" cy="936611"/>
            </a:xfrm>
          </p:grpSpPr>
          <p:sp>
            <p:nvSpPr>
              <p:cNvPr id="9" name="Rechthoek: afgeronde hoeken 8">
                <a:extLst>
                  <a:ext uri="{FF2B5EF4-FFF2-40B4-BE49-F238E27FC236}">
                    <a16:creationId xmlns:a16="http://schemas.microsoft.com/office/drawing/2014/main" id="{7822D483-6BD1-42DF-832E-FFB33935F260}"/>
                  </a:ext>
                </a:extLst>
              </p:cNvPr>
              <p:cNvSpPr/>
              <p:nvPr/>
            </p:nvSpPr>
            <p:spPr>
              <a:xfrm>
                <a:off x="116844" y="16778"/>
                <a:ext cx="939177" cy="856636"/>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pic>
            <p:nvPicPr>
              <p:cNvPr id="10" name="Afbeelding 9">
                <a:extLst>
                  <a:ext uri="{FF2B5EF4-FFF2-40B4-BE49-F238E27FC236}">
                    <a16:creationId xmlns:a16="http://schemas.microsoft.com/office/drawing/2014/main" id="{12A7AD3C-B6A5-4E66-973A-F27A01CC15E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21" y="90436"/>
                <a:ext cx="748615" cy="565784"/>
              </a:xfrm>
              <a:prstGeom prst="rect">
                <a:avLst/>
              </a:prstGeom>
            </p:spPr>
          </p:pic>
          <p:sp>
            <p:nvSpPr>
              <p:cNvPr id="11" name="Tekstvak 7">
                <a:extLst>
                  <a:ext uri="{FF2B5EF4-FFF2-40B4-BE49-F238E27FC236}">
                    <a16:creationId xmlns:a16="http://schemas.microsoft.com/office/drawing/2014/main" id="{4BB18B16-67B1-4AF1-B2C7-F1F3298C74A5}"/>
                  </a:ext>
                </a:extLst>
              </p:cNvPr>
              <p:cNvSpPr txBox="1"/>
              <p:nvPr/>
            </p:nvSpPr>
            <p:spPr>
              <a:xfrm>
                <a:off x="0" y="643585"/>
                <a:ext cx="1171574" cy="309804"/>
              </a:xfrm>
              <a:prstGeom prst="rect">
                <a:avLst/>
              </a:prstGeom>
              <a:noFill/>
            </p:spPr>
            <p:txBody>
              <a:bodyPr wrap="square" rtlCol="0">
                <a:noAutofit/>
              </a:bodyPr>
              <a:lstStyle/>
              <a:p>
                <a:pPr algn="ctr">
                  <a:spcAft>
                    <a:spcPts val="0"/>
                  </a:spcAft>
                </a:pPr>
                <a:r>
                  <a:rPr lang="nl-BE" sz="1000" b="1" kern="1200">
                    <a:solidFill>
                      <a:srgbClr val="00B050"/>
                    </a:solidFill>
                    <a:effectLst/>
                    <a:latin typeface="Arial Black" panose="020B0A04020102020204" pitchFamily="34" charset="0"/>
                    <a:ea typeface="Times New Roman" panose="02020603050405020304" pitchFamily="18" charset="0"/>
                  </a:rPr>
                  <a:t>Wat doe je !</a:t>
                </a:r>
                <a:endParaRPr lang="nl-BE" sz="1200">
                  <a:effectLst/>
                  <a:latin typeface="Times New Roman" panose="02020603050405020304" pitchFamily="18" charset="0"/>
                  <a:ea typeface="Times New Roman" panose="02020603050405020304" pitchFamily="18" charset="0"/>
                </a:endParaRPr>
              </a:p>
            </p:txBody>
          </p:sp>
        </p:grpSp>
        <p:pic>
          <p:nvPicPr>
            <p:cNvPr id="8" name="Afbeelding 7">
              <a:extLst>
                <a:ext uri="{FF2B5EF4-FFF2-40B4-BE49-F238E27FC236}">
                  <a16:creationId xmlns:a16="http://schemas.microsoft.com/office/drawing/2014/main" id="{90D0082E-1CE5-4846-B7A2-8EC5E633D886}"/>
                </a:ext>
              </a:extLst>
            </p:cNvPr>
            <p:cNvPicPr>
              <a:picLocks noChangeAspect="1"/>
            </p:cNvPicPr>
            <p:nvPr/>
          </p:nvPicPr>
          <p:blipFill>
            <a:blip r:embed="rId3"/>
            <a:stretch>
              <a:fillRect/>
            </a:stretch>
          </p:blipFill>
          <p:spPr>
            <a:xfrm>
              <a:off x="1108805" y="0"/>
              <a:ext cx="951772" cy="871764"/>
            </a:xfrm>
            <a:prstGeom prst="rect">
              <a:avLst/>
            </a:prstGeom>
          </p:spPr>
        </p:pic>
      </p:grpSp>
      <p:sp>
        <p:nvSpPr>
          <p:cNvPr id="12" name="Rectangle 9">
            <a:extLst>
              <a:ext uri="{FF2B5EF4-FFF2-40B4-BE49-F238E27FC236}">
                <a16:creationId xmlns:a16="http://schemas.microsoft.com/office/drawing/2014/main" id="{D08EDB06-380C-45CC-9978-EC2F6E8A68C8}"/>
              </a:ext>
            </a:extLst>
          </p:cNvPr>
          <p:cNvSpPr>
            <a:spLocks noChangeArrowheads="1"/>
          </p:cNvSpPr>
          <p:nvPr/>
        </p:nvSpPr>
        <p:spPr bwMode="auto">
          <a:xfrm>
            <a:off x="376129" y="2852936"/>
            <a:ext cx="8555356"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3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b="1" i="1"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Specifieke </a:t>
            </a:r>
            <a:r>
              <a:rPr kumimoji="0" lang="nl-BE" altLang="nl-BE" b="1" i="1"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EHBO bij SHOCK</a:t>
            </a:r>
            <a:br>
              <a:rPr kumimoji="0" lang="nl-BE" altLang="nl-BE" i="1"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nl-BE" altLang="nl-BE" sz="1000" i="1" u="none" strike="noStrike" cap="none" normalizeH="0" baseline="0" dirty="0">
              <a:ln>
                <a:noFill/>
              </a:ln>
              <a:solidFill>
                <a:srgbClr val="FF000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 de oorzaak weg:</a:t>
            </a:r>
            <a:b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Bloeding</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STOP</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bloeding</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b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Gif</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Slachtoffer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onbeweeglijk</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houden:</a:t>
            </a:r>
            <a:b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Behandeling met:</a:t>
            </a:r>
            <a:b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“HOT”, “DIV” of “ABT” (zie verder), afhankelijk van de oorzaak. </a:t>
            </a:r>
            <a:endParaRPr kumimoji="0" lang="nl-BE" altLang="nl-BE" b="0" i="1" u="none" strike="noStrike" cap="none" normalizeH="0" baseline="0" dirty="0">
              <a:ln>
                <a:noFill/>
              </a:ln>
              <a:solidFill>
                <a:schemeClr val="tx1"/>
              </a:solidFill>
              <a:effectLst/>
              <a:ea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Breng de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benen 45 graden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omhoog. </a:t>
            </a:r>
            <a:endParaRPr kumimoji="0" lang="nl-BE" altLang="nl-BE" b="0" i="1" u="none" strike="noStrike" cap="none" normalizeH="0" baseline="0" dirty="0">
              <a:ln>
                <a:noFill/>
              </a:ln>
              <a:solidFill>
                <a:schemeClr val="tx1"/>
              </a:solidFill>
              <a:effectLst/>
              <a:ea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Blijf</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bij het slachtoffer en houd het slachtoffer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rustig</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endParaRPr kumimoji="0" lang="nl-BE" altLang="nl-BE" b="0" i="1" u="none" strike="noStrike" cap="none" normalizeH="0" baseline="0" dirty="0">
              <a:ln>
                <a:noFill/>
              </a:ln>
              <a:solidFill>
                <a:schemeClr val="tx1"/>
              </a:solidFill>
              <a:effectLst/>
              <a:ea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Bescherm</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het slachtoffer tegen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temperatuur</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invloeden. </a:t>
            </a:r>
            <a:endParaRPr kumimoji="0" lang="nl-BE" altLang="nl-BE" b="0" i="1" u="none" strike="noStrike" cap="none" normalizeH="0" baseline="0" dirty="0">
              <a:ln>
                <a:noFill/>
              </a:ln>
              <a:solidFill>
                <a:schemeClr val="tx1"/>
              </a:solidFill>
              <a:effectLst/>
              <a:ea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Bij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ernstige verschijnselen</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van “</a:t>
            </a:r>
            <a:r>
              <a:rPr kumimoji="0" lang="nl-BE" altLang="nl-BE"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anafylactische shock</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zal </a:t>
            </a:r>
            <a:r>
              <a:rPr kumimoji="0" lang="nl-BE" altLang="nl-BE"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 arts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vermoedelijk</a:t>
            </a:r>
            <a:b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 “</a:t>
            </a:r>
            <a:r>
              <a:rPr kumimoji="0" lang="nl-BE" altLang="nl-BE" b="1" i="1" u="none" strike="noStrike" cap="none" normalizeH="0" baseline="0" dirty="0">
                <a:ln>
                  <a:noFill/>
                </a:ln>
                <a:solidFill>
                  <a:srgbClr val="0066FF"/>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Epipen”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toedienen. </a:t>
            </a:r>
            <a:endParaRPr kumimoji="0" lang="nl-BE" altLang="nl-BE" b="0" i="1" u="none" strike="noStrike" cap="none" normalizeH="0" baseline="0" dirty="0">
              <a:ln>
                <a:noFill/>
              </a:ln>
              <a:solidFill>
                <a:schemeClr val="tx1"/>
              </a:solidFill>
              <a:effectLst/>
              <a:ea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Zorg voor </a:t>
            </a:r>
            <a:r>
              <a:rPr kumimoji="0" lang="nl-BE" altLang="nl-BE" b="1" i="1" u="none" strike="noStrike" cap="none" normalizeH="0" baseline="0" dirty="0">
                <a:ln>
                  <a:noFill/>
                </a:ln>
                <a:solidFill>
                  <a:srgbClr val="0066FF"/>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onmiddellijk</a:t>
            </a:r>
            <a:r>
              <a:rPr kumimoji="0" lang="nl-BE" altLang="nl-BE" b="0" i="1" u="none" strike="noStrike" cap="none" normalizeH="0" baseline="0" dirty="0">
                <a:ln>
                  <a:noFill/>
                </a:ln>
                <a:solidFill>
                  <a:srgbClr val="0066FF"/>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nl-BE" altLang="nl-BE"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transport naar een arts.</a:t>
            </a:r>
          </a:p>
        </p:txBody>
      </p:sp>
      <p:sp>
        <p:nvSpPr>
          <p:cNvPr id="2" name="Tijdelijke aanduiding voor dianummer 1">
            <a:extLst>
              <a:ext uri="{FF2B5EF4-FFF2-40B4-BE49-F238E27FC236}">
                <a16:creationId xmlns:a16="http://schemas.microsoft.com/office/drawing/2014/main" id="{E0C488D4-4936-4D1D-B12D-A38C7B9790BC}"/>
              </a:ext>
            </a:extLst>
          </p:cNvPr>
          <p:cNvSpPr>
            <a:spLocks noGrp="1"/>
          </p:cNvSpPr>
          <p:nvPr>
            <p:ph type="sldNum" sz="quarter" idx="12"/>
          </p:nvPr>
        </p:nvSpPr>
        <p:spPr>
          <a:xfrm>
            <a:off x="7102685" y="6379437"/>
            <a:ext cx="1828800" cy="365125"/>
          </a:xfrm>
        </p:spPr>
        <p:txBody>
          <a:bodyPr/>
          <a:lstStyle/>
          <a:p>
            <a:fld id="{447806F6-A384-4FD6-A469-B0B4E7E0C083}" type="slidenum">
              <a:rPr lang="nl-BE" smtClean="0"/>
              <a:t>96</a:t>
            </a:fld>
            <a:endParaRPr lang="nl-BE" dirty="0"/>
          </a:p>
        </p:txBody>
      </p:sp>
      <p:sp>
        <p:nvSpPr>
          <p:cNvPr id="13" name="Tekstvak 12">
            <a:extLst>
              <a:ext uri="{FF2B5EF4-FFF2-40B4-BE49-F238E27FC236}">
                <a16:creationId xmlns:a16="http://schemas.microsoft.com/office/drawing/2014/main" id="{6960F693-9AA1-4951-8DEB-1816689FEE42}"/>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14" name="Tekstvak 13">
            <a:extLst>
              <a:ext uri="{FF2B5EF4-FFF2-40B4-BE49-F238E27FC236}">
                <a16:creationId xmlns:a16="http://schemas.microsoft.com/office/drawing/2014/main" id="{E8D903F5-1536-EA81-A97F-31CBF8157C07}"/>
              </a:ext>
            </a:extLst>
          </p:cNvPr>
          <p:cNvSpPr txBox="1"/>
          <p:nvPr/>
        </p:nvSpPr>
        <p:spPr>
          <a:xfrm>
            <a:off x="539552" y="309395"/>
            <a:ext cx="4767262" cy="369332"/>
          </a:xfrm>
          <a:prstGeom prst="rect">
            <a:avLst/>
          </a:prstGeom>
          <a:noFill/>
        </p:spPr>
        <p:txBody>
          <a:bodyPr wrap="square">
            <a:spAutoFit/>
          </a:bodyPr>
          <a:lstStyle/>
          <a:p>
            <a:r>
              <a:rPr lang="nl-BE" dirty="0"/>
              <a:t>15B: </a:t>
            </a:r>
          </a:p>
        </p:txBody>
      </p:sp>
    </p:spTree>
    <p:extLst>
      <p:ext uri="{BB962C8B-B14F-4D97-AF65-F5344CB8AC3E}">
        <p14:creationId xmlns:p14="http://schemas.microsoft.com/office/powerpoint/2010/main" val="1544725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21" presetClass="entr" presetSubtype="1" fill="hold" nodeType="withEffect">
                                  <p:stCondLst>
                                    <p:cond delay="300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1403648" y="-22249"/>
            <a:ext cx="8748972" cy="1775101"/>
          </a:xfrm>
          <a:prstGeom prst="rect">
            <a:avLst/>
          </a:prstGeom>
        </p:spPr>
        <p:txBody>
          <a:bodyPr wrap="square">
            <a:spAutoFit/>
          </a:bodyPr>
          <a:lstStyle/>
          <a:p>
            <a:pPr marL="342900" indent="-342900">
              <a:lnSpc>
                <a:spcPct val="107000"/>
              </a:lnSpc>
              <a:spcAft>
                <a:spcPts val="0"/>
              </a:spcAft>
              <a:buAutoNum type="arabicPeriod"/>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LGEMENE </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OND</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EHANDELING </a:t>
            </a: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BE"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a:t>
            </a:r>
            <a:r>
              <a:rPr lang="nl-BE"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Een verwonding door mariene dieren is </a:t>
            </a:r>
            <a:r>
              <a:rPr lang="nl-BE" b="1" u="sng" dirty="0">
                <a:latin typeface="Calibri" panose="020F0502020204030204" pitchFamily="34" charset="0"/>
                <a:ea typeface="Calibri" panose="020F0502020204030204" pitchFamily="34" charset="0"/>
                <a:cs typeface="Times New Roman" panose="02020603050405020304" pitchFamily="18" charset="0"/>
              </a:rPr>
              <a:t>altijd besmet</a:t>
            </a:r>
            <a:r>
              <a:rPr lang="nl-BE" dirty="0">
                <a:latin typeface="Calibri" panose="020F0502020204030204" pitchFamily="34" charset="0"/>
                <a:ea typeface="Calibri" panose="020F0502020204030204" pitchFamily="34" charset="0"/>
                <a:cs typeface="Times New Roman" panose="02020603050405020304" pitchFamily="18" charset="0"/>
              </a:rPr>
              <a:t>:  </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a:latin typeface="Calibri" panose="020F0502020204030204" pitchFamily="34" charset="0"/>
                <a:ea typeface="Calibri" panose="020F0502020204030204" pitchFamily="34" charset="0"/>
                <a:cs typeface="Times New Roman" panose="02020603050405020304" pitchFamily="18" charset="0"/>
              </a:rPr>
              <a:t>                      </a:t>
            </a:r>
            <a:r>
              <a:rPr lang="nl-BE" b="1" dirty="0">
                <a:latin typeface="Calibri" panose="020F0502020204030204" pitchFamily="34" charset="0"/>
                <a:ea typeface="Calibri" panose="020F0502020204030204" pitchFamily="34" charset="0"/>
                <a:cs typeface="Times New Roman" panose="02020603050405020304" pitchFamily="18" charset="0"/>
              </a:rPr>
              <a:t>Aanwezigheid van ziektekiemen</a:t>
            </a:r>
            <a:r>
              <a:rPr lang="nl-BE"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hthoek 1">
            <a:extLst>
              <a:ext uri="{FF2B5EF4-FFF2-40B4-BE49-F238E27FC236}">
                <a16:creationId xmlns:a16="http://schemas.microsoft.com/office/drawing/2014/main" id="{07E42512-D1EE-4710-BE56-6A53756500C5}"/>
              </a:ext>
            </a:extLst>
          </p:cNvPr>
          <p:cNvSpPr/>
          <p:nvPr/>
        </p:nvSpPr>
        <p:spPr>
          <a:xfrm>
            <a:off x="287524" y="1922172"/>
            <a:ext cx="9145016" cy="2914644"/>
          </a:xfrm>
          <a:prstGeom prst="rect">
            <a:avLst/>
          </a:prstGeom>
        </p:spPr>
        <p:txBody>
          <a:bodyPr wrap="square">
            <a:spAutoFit/>
          </a:bodyPr>
          <a:lstStyle/>
          <a:p>
            <a:pPr>
              <a:lnSpc>
                <a:spcPct val="107000"/>
              </a:lnSpc>
              <a:spcAft>
                <a:spcPts val="0"/>
              </a:spcAft>
            </a:pP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HOE?</a:t>
            </a:r>
          </a:p>
          <a:p>
            <a:r>
              <a:rPr lang="nl-BE" dirty="0"/>
              <a:t>Pas een goede wondbehandeling toe </a:t>
            </a:r>
            <a:r>
              <a:rPr lang="nl-BE" b="1" dirty="0"/>
              <a:t>binnen de twee uur</a:t>
            </a:r>
            <a:r>
              <a:rPr lang="nl-BE" dirty="0"/>
              <a:t>. </a:t>
            </a:r>
          </a:p>
          <a:p>
            <a:r>
              <a:rPr lang="nl-BE" dirty="0"/>
              <a:t>• </a:t>
            </a:r>
            <a:r>
              <a:rPr lang="nl-BE" b="1" dirty="0"/>
              <a:t>Reinig</a:t>
            </a:r>
            <a:r>
              <a:rPr lang="nl-BE" dirty="0"/>
              <a:t> de wonde met stromend drinkwater. </a:t>
            </a:r>
          </a:p>
          <a:p>
            <a:r>
              <a:rPr lang="nl-BE" dirty="0"/>
              <a:t>• Probeer hierbij onder (eventuele) huidflapjes te komen: </a:t>
            </a:r>
          </a:p>
          <a:p>
            <a:r>
              <a:rPr lang="nl-BE" dirty="0"/>
              <a:t>   </a:t>
            </a:r>
            <a:r>
              <a:rPr lang="nl-BE" dirty="0">
                <a:sym typeface="Wingdings" panose="05000000000000000000" pitchFamily="2" charset="2"/>
              </a:rPr>
              <a:t></a:t>
            </a:r>
            <a:r>
              <a:rPr lang="nl-BE" dirty="0"/>
              <a:t> Achtergebleven dierlijke resten – zandkorrels – vuil. </a:t>
            </a:r>
          </a:p>
          <a:p>
            <a:r>
              <a:rPr lang="nl-BE" dirty="0"/>
              <a:t>• Verwijder (eventuele) zichtbare resten met pincet. </a:t>
            </a:r>
          </a:p>
          <a:p>
            <a:r>
              <a:rPr lang="nl-BE" dirty="0"/>
              <a:t>• Schrob de wonde schoon met </a:t>
            </a:r>
            <a:r>
              <a:rPr lang="nl-BE" b="1" dirty="0"/>
              <a:t>desinfectiemiddel</a:t>
            </a:r>
            <a:r>
              <a:rPr lang="nl-BE" dirty="0"/>
              <a:t> met </a:t>
            </a:r>
            <a:r>
              <a:rPr lang="nl-BE" b="1" dirty="0"/>
              <a:t>zacht borsteltje</a:t>
            </a:r>
            <a:r>
              <a:rPr lang="nl-BE" dirty="0"/>
              <a:t>. </a:t>
            </a:r>
          </a:p>
          <a:p>
            <a:r>
              <a:rPr lang="nl-BE" dirty="0"/>
              <a:t>• Bij grote verwonding doorverwijzen naar een arts! </a:t>
            </a:r>
            <a:br>
              <a:rPr lang="nl-BE" dirty="0"/>
            </a:br>
            <a:r>
              <a:rPr lang="nl-BE" dirty="0"/>
              <a:t>   </a:t>
            </a:r>
            <a:r>
              <a:rPr lang="nl-BE" dirty="0">
                <a:sym typeface="Wingdings" panose="05000000000000000000" pitchFamily="2" charset="2"/>
              </a:rPr>
              <a:t></a:t>
            </a:r>
            <a:r>
              <a:rPr lang="nl-BE" dirty="0"/>
              <a:t>In dit geval afwachten met reinigen en desinfectiemiddel.</a:t>
            </a:r>
          </a:p>
          <a:p>
            <a:r>
              <a:rPr lang="nl-BE" dirty="0"/>
              <a:t>• Denk aan de </a:t>
            </a:r>
            <a:r>
              <a:rPr lang="nl-BE" b="1" dirty="0"/>
              <a:t>tetanusbacterie</a:t>
            </a:r>
            <a:r>
              <a:rPr lang="nl-BE" dirty="0"/>
              <a:t>. </a:t>
            </a:r>
            <a:r>
              <a:rPr lang="nl-BE" dirty="0">
                <a:latin typeface="Calibri" panose="020F0502020204030204" pitchFamily="34" charset="0"/>
                <a:ea typeface="Calibri" panose="020F0502020204030204" pitchFamily="34" charset="0"/>
                <a:cs typeface="Times New Roman" panose="02020603050405020304" pitchFamily="18" charset="0"/>
              </a:rPr>
              <a:t> </a:t>
            </a:r>
            <a:endParaRPr lang="nl-BE" dirty="0"/>
          </a:p>
        </p:txBody>
      </p:sp>
      <p:sp>
        <p:nvSpPr>
          <p:cNvPr id="5" name="Rechthoek 4">
            <a:extLst>
              <a:ext uri="{FF2B5EF4-FFF2-40B4-BE49-F238E27FC236}">
                <a16:creationId xmlns:a16="http://schemas.microsoft.com/office/drawing/2014/main" id="{14A7EC28-0E63-40CD-9FA7-EC6E6F1E40C1}"/>
              </a:ext>
            </a:extLst>
          </p:cNvPr>
          <p:cNvSpPr/>
          <p:nvPr/>
        </p:nvSpPr>
        <p:spPr>
          <a:xfrm>
            <a:off x="259159" y="4935828"/>
            <a:ext cx="8625682" cy="1725729"/>
          </a:xfrm>
          <a:prstGeom prst="rect">
            <a:avLst/>
          </a:prstGeom>
        </p:spPr>
        <p:txBody>
          <a:bodyPr wrap="square">
            <a:spAutoFit/>
          </a:bodyPr>
          <a:lstStyle/>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WANNEER?</a:t>
            </a:r>
          </a:p>
          <a:p>
            <a:pPr>
              <a:lnSpc>
                <a:spcPct val="107000"/>
              </a:lnSpc>
              <a:spcAft>
                <a:spcPts val="0"/>
              </a:spcAft>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Bijtwonden:</a:t>
            </a:r>
          </a:p>
          <a:p>
            <a:pPr>
              <a:lnSpc>
                <a:spcPct val="107000"/>
              </a:lnSpc>
              <a:spcAft>
                <a:spcPts val="0"/>
              </a:spcAft>
            </a:pPr>
            <a:endParaRPr lang="nl-BE" sz="1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24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HAAIEN – BARRACUDA – MURENE – TREKKERVIS</a:t>
            </a:r>
          </a:p>
          <a:p>
            <a:pPr>
              <a:lnSpc>
                <a:spcPct val="107000"/>
              </a:lnSpc>
              <a:spcAft>
                <a:spcPts val="0"/>
              </a:spcAft>
            </a:pPr>
            <a:endParaRPr lang="nl-BE" sz="10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b="1" dirty="0">
                <a:latin typeface="Calibri" panose="020F0502020204030204" pitchFamily="34" charset="0"/>
                <a:ea typeface="Calibri" panose="020F0502020204030204" pitchFamily="34" charset="0"/>
                <a:cs typeface="Times New Roman" panose="02020603050405020304" pitchFamily="18" charset="0"/>
              </a:rPr>
              <a:t>Ook na “Heetwater-Onderdompeling-Techniek” (HOT)behandeling. (zie verder)</a:t>
            </a:r>
          </a:p>
        </p:txBody>
      </p:sp>
      <p:sp>
        <p:nvSpPr>
          <p:cNvPr id="17" name="Rechthoek 16">
            <a:extLst>
              <a:ext uri="{FF2B5EF4-FFF2-40B4-BE49-F238E27FC236}">
                <a16:creationId xmlns:a16="http://schemas.microsoft.com/office/drawing/2014/main" id="{9C210C51-E50A-4BB9-96AC-D3A1583ADE13}"/>
              </a:ext>
            </a:extLst>
          </p:cNvPr>
          <p:cNvSpPr/>
          <p:nvPr/>
        </p:nvSpPr>
        <p:spPr>
          <a:xfrm>
            <a:off x="7874269" y="-23435"/>
            <a:ext cx="1123641"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AWB</a:t>
            </a:r>
          </a:p>
        </p:txBody>
      </p:sp>
      <p:pic>
        <p:nvPicPr>
          <p:cNvPr id="18" name="Afbeelding 17">
            <a:extLst>
              <a:ext uri="{FF2B5EF4-FFF2-40B4-BE49-F238E27FC236}">
                <a16:creationId xmlns:a16="http://schemas.microsoft.com/office/drawing/2014/main" id="{1708C9D7-38F2-4377-8A2C-666CA5517DE8}"/>
              </a:ext>
            </a:extLst>
          </p:cNvPr>
          <p:cNvPicPr>
            <a:picLocks noChangeAspect="1"/>
          </p:cNvPicPr>
          <p:nvPr/>
        </p:nvPicPr>
        <p:blipFill>
          <a:blip r:embed="rId2"/>
          <a:stretch>
            <a:fillRect/>
          </a:stretch>
        </p:blipFill>
        <p:spPr>
          <a:xfrm>
            <a:off x="2771800" y="1495756"/>
            <a:ext cx="3155454" cy="725306"/>
          </a:xfrm>
          <a:prstGeom prst="rect">
            <a:avLst/>
          </a:prstGeom>
        </p:spPr>
      </p:pic>
      <p:sp>
        <p:nvSpPr>
          <p:cNvPr id="3" name="Tijdelijke aanduiding voor dianummer 2">
            <a:extLst>
              <a:ext uri="{FF2B5EF4-FFF2-40B4-BE49-F238E27FC236}">
                <a16:creationId xmlns:a16="http://schemas.microsoft.com/office/drawing/2014/main" id="{7B4A57A7-4BB7-44C3-8A87-014A2BE481E4}"/>
              </a:ext>
            </a:extLst>
          </p:cNvPr>
          <p:cNvSpPr>
            <a:spLocks noGrp="1"/>
          </p:cNvSpPr>
          <p:nvPr>
            <p:ph type="sldNum" sz="quarter" idx="12"/>
          </p:nvPr>
        </p:nvSpPr>
        <p:spPr>
          <a:xfrm>
            <a:off x="7331291" y="6478994"/>
            <a:ext cx="1828800" cy="365125"/>
          </a:xfrm>
        </p:spPr>
        <p:txBody>
          <a:bodyPr/>
          <a:lstStyle/>
          <a:p>
            <a:fld id="{447806F6-A384-4FD6-A469-B0B4E7E0C083}" type="slidenum">
              <a:rPr lang="nl-BE" smtClean="0"/>
              <a:t>97</a:t>
            </a:fld>
            <a:endParaRPr lang="nl-BE" dirty="0"/>
          </a:p>
        </p:txBody>
      </p:sp>
      <p:sp>
        <p:nvSpPr>
          <p:cNvPr id="8" name="Tekstvak 7">
            <a:extLst>
              <a:ext uri="{FF2B5EF4-FFF2-40B4-BE49-F238E27FC236}">
                <a16:creationId xmlns:a16="http://schemas.microsoft.com/office/drawing/2014/main" id="{4E06024E-75E6-4BEF-A602-7EF7D293469B}"/>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6" name="Tekstvak 5">
            <a:extLst>
              <a:ext uri="{FF2B5EF4-FFF2-40B4-BE49-F238E27FC236}">
                <a16:creationId xmlns:a16="http://schemas.microsoft.com/office/drawing/2014/main" id="{6E51D277-0D30-5392-EB0C-58517DAF49FA}"/>
              </a:ext>
            </a:extLst>
          </p:cNvPr>
          <p:cNvSpPr txBox="1"/>
          <p:nvPr/>
        </p:nvSpPr>
        <p:spPr>
          <a:xfrm>
            <a:off x="116424" y="95328"/>
            <a:ext cx="4767262" cy="369332"/>
          </a:xfrm>
          <a:prstGeom prst="rect">
            <a:avLst/>
          </a:prstGeom>
          <a:noFill/>
        </p:spPr>
        <p:txBody>
          <a:bodyPr wrap="square">
            <a:spAutoFit/>
          </a:bodyPr>
          <a:lstStyle/>
          <a:p>
            <a:r>
              <a:rPr lang="nl-BE" dirty="0"/>
              <a:t>15C: </a:t>
            </a:r>
          </a:p>
        </p:txBody>
      </p:sp>
    </p:spTree>
    <p:extLst>
      <p:ext uri="{BB962C8B-B14F-4D97-AF65-F5344CB8AC3E}">
        <p14:creationId xmlns:p14="http://schemas.microsoft.com/office/powerpoint/2010/main" val="10432936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2000"/>
                                        <p:tgtEl>
                                          <p:spTgt spid="18"/>
                                        </p:tgtEl>
                                      </p:cBhvr>
                                    </p:animEffect>
                                  </p:childTnLst>
                                </p:cTn>
                              </p:par>
                            </p:childTnLst>
                          </p:cTn>
                        </p:par>
                        <p:par>
                          <p:cTn id="12" fill="hold">
                            <p:stCondLst>
                              <p:cond delay="4000"/>
                            </p:stCondLst>
                            <p:childTnLst>
                              <p:par>
                                <p:cTn id="13" presetID="6" presetClass="entr" presetSubtype="16" fill="hold" grpId="0"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9000"/>
                            </p:stCondLst>
                            <p:childTnLst>
                              <p:par>
                                <p:cTn id="17" presetID="6" presetClass="entr" presetSubtype="16"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683568" y="209651"/>
            <a:ext cx="8748972" cy="2194512"/>
          </a:xfrm>
          <a:prstGeom prst="rect">
            <a:avLst/>
          </a:prstGeom>
        </p:spPr>
        <p:txBody>
          <a:bodyPr wrap="square">
            <a:spAutoFit/>
          </a:bodyPr>
          <a:lstStyle/>
          <a:p>
            <a:pPr>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ZIJN-</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EHANDELINGS-</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ECHNIEK</a:t>
            </a: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WAAROM?</a:t>
            </a:r>
            <a:r>
              <a:rPr lang="nl-B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b="1" dirty="0"/>
              <a:t>Huishoudazijn </a:t>
            </a:r>
            <a:r>
              <a:rPr lang="nl-BE" dirty="0"/>
              <a:t>zorgt ervoor dat intacte “</a:t>
            </a:r>
            <a:r>
              <a:rPr lang="nl-BE" b="1" dirty="0"/>
              <a:t>netelcellen” </a:t>
            </a:r>
            <a:r>
              <a:rPr lang="nl-BE" dirty="0"/>
              <a:t>niet meer kunnen afgevuurd worden. Daarnaast maakt azijn het vergif onbruikbaar en maakt het de netelcellen los van de huid. Na </a:t>
            </a:r>
            <a:r>
              <a:rPr lang="nl-BE" b="1" dirty="0"/>
              <a:t>30 à 40 seconden </a:t>
            </a:r>
            <a:r>
              <a:rPr lang="nl-BE" dirty="0"/>
              <a:t>zijn ze </a:t>
            </a:r>
            <a:r>
              <a:rPr lang="nl-BE" b="1" dirty="0"/>
              <a:t>inactief </a:t>
            </a:r>
            <a:r>
              <a:rPr lang="nl-BE" dirty="0"/>
              <a:t>geworden! </a:t>
            </a:r>
          </a:p>
          <a:p>
            <a:pPr>
              <a:lnSpc>
                <a:spcPct val="107000"/>
              </a:lnSpc>
            </a:pPr>
            <a:endParaRPr lang="nl-BE" dirty="0"/>
          </a:p>
          <a:p>
            <a:pPr>
              <a:lnSpc>
                <a:spcPct val="107000"/>
              </a:lnSpc>
              <a:spcAft>
                <a:spcPts val="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hthoek 16">
            <a:extLst>
              <a:ext uri="{FF2B5EF4-FFF2-40B4-BE49-F238E27FC236}">
                <a16:creationId xmlns:a16="http://schemas.microsoft.com/office/drawing/2014/main" id="{9C210C51-E50A-4BB9-96AC-D3A1583ADE13}"/>
              </a:ext>
            </a:extLst>
          </p:cNvPr>
          <p:cNvSpPr/>
          <p:nvPr/>
        </p:nvSpPr>
        <p:spPr>
          <a:xfrm>
            <a:off x="8043849" y="0"/>
            <a:ext cx="942374"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ABT</a:t>
            </a:r>
          </a:p>
        </p:txBody>
      </p:sp>
      <p:pic>
        <p:nvPicPr>
          <p:cNvPr id="24" name="Afbeelding 23">
            <a:extLst>
              <a:ext uri="{FF2B5EF4-FFF2-40B4-BE49-F238E27FC236}">
                <a16:creationId xmlns:a16="http://schemas.microsoft.com/office/drawing/2014/main" id="{2BC27ABE-864B-4413-BDAE-911ED8019E3F}"/>
              </a:ext>
            </a:extLst>
          </p:cNvPr>
          <p:cNvPicPr>
            <a:picLocks noChangeAspect="1"/>
          </p:cNvPicPr>
          <p:nvPr/>
        </p:nvPicPr>
        <p:blipFill>
          <a:blip r:embed="rId2"/>
          <a:stretch>
            <a:fillRect/>
          </a:stretch>
        </p:blipFill>
        <p:spPr>
          <a:xfrm>
            <a:off x="2994273" y="1954979"/>
            <a:ext cx="3155454" cy="725306"/>
          </a:xfrm>
          <a:prstGeom prst="rect">
            <a:avLst/>
          </a:prstGeom>
        </p:spPr>
      </p:pic>
      <p:sp>
        <p:nvSpPr>
          <p:cNvPr id="2" name="Rechthoek 1">
            <a:extLst>
              <a:ext uri="{FF2B5EF4-FFF2-40B4-BE49-F238E27FC236}">
                <a16:creationId xmlns:a16="http://schemas.microsoft.com/office/drawing/2014/main" id="{A7E021F6-E358-419D-9B88-A3B77A9AE0A9}"/>
              </a:ext>
            </a:extLst>
          </p:cNvPr>
          <p:cNvSpPr/>
          <p:nvPr/>
        </p:nvSpPr>
        <p:spPr>
          <a:xfrm>
            <a:off x="305526" y="1954979"/>
            <a:ext cx="8532948" cy="375552"/>
          </a:xfrm>
          <a:prstGeom prst="rect">
            <a:avLst/>
          </a:prstGeom>
        </p:spPr>
        <p:txBody>
          <a:bodyPr wrap="square">
            <a:spAutoFit/>
          </a:bodyPr>
          <a:lstStyle/>
          <a:p>
            <a:pPr lvl="0">
              <a:lnSpc>
                <a:spcPct val="107000"/>
              </a:lnSpc>
              <a:spcAft>
                <a:spcPts val="0"/>
              </a:spcAft>
            </a:pPr>
            <a:r>
              <a:rPr lang="nl-BE" b="1" dirty="0">
                <a:solidFill>
                  <a:srgbClr val="FF0000"/>
                </a:solidFill>
                <a:latin typeface="Calibri" panose="020F0502020204030204" pitchFamily="34" charset="0"/>
                <a:cs typeface="Times New Roman" panose="02020603050405020304" pitchFamily="18" charset="0"/>
              </a:rPr>
              <a:t>       HOE ?</a:t>
            </a:r>
          </a:p>
        </p:txBody>
      </p:sp>
      <p:sp>
        <p:nvSpPr>
          <p:cNvPr id="3" name="Rechthoek 2">
            <a:extLst>
              <a:ext uri="{FF2B5EF4-FFF2-40B4-BE49-F238E27FC236}">
                <a16:creationId xmlns:a16="http://schemas.microsoft.com/office/drawing/2014/main" id="{85CDF05D-23BF-48F9-9400-19E27BE88747}"/>
              </a:ext>
            </a:extLst>
          </p:cNvPr>
          <p:cNvSpPr/>
          <p:nvPr/>
        </p:nvSpPr>
        <p:spPr>
          <a:xfrm>
            <a:off x="54256" y="2788489"/>
            <a:ext cx="9215507" cy="3880871"/>
          </a:xfrm>
          <a:prstGeom prst="rect">
            <a:avLst/>
          </a:prstGeom>
        </p:spPr>
        <p:txBody>
          <a:bodyPr wrap="square">
            <a:spAutoFit/>
          </a:bodyPr>
          <a:lstStyle/>
          <a:p>
            <a:pPr marL="342900" lvl="0" indent="-342900">
              <a:lnSpc>
                <a:spcPct val="107000"/>
              </a:lnSpc>
              <a:spcAft>
                <a:spcPts val="290"/>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Eerst spoelen met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ZEEWATER                        </a:t>
            </a:r>
            <a:r>
              <a:rPr lang="nl-BE" b="1" dirty="0">
                <a:solidFill>
                  <a:srgbClr val="FF0000"/>
                </a:solidFill>
                <a:latin typeface="Calibri" panose="020F0502020204030204" pitchFamily="34" charset="0"/>
                <a:ea typeface="Calibri" panose="020F0502020204030204" pitchFamily="34" charset="0"/>
                <a:cs typeface="Calibri" panose="020F0502020204030204" pitchFamily="34" charset="0"/>
              </a:rPr>
              <a:t>”níét met zoet water!!! ”</a:t>
            </a:r>
            <a:endParaRPr lang="nl-BE"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Spoel het getroffen lichaamsdeel, onderdompelen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 30 à 40 sec., overvloedig met azijn</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90170" indent="-270510">
              <a:lnSpc>
                <a:spcPct val="107000"/>
              </a:lnSpc>
              <a:spcAft>
                <a:spcPts val="0"/>
              </a:spcAft>
            </a:pPr>
            <a:r>
              <a:rPr lang="nl-BE" dirty="0">
                <a:solidFill>
                  <a:srgbClr val="000000"/>
                </a:solidFill>
                <a:latin typeface="Wingdings" panose="05000000000000000000" pitchFamily="2" charset="2"/>
                <a:ea typeface="Calibri" panose="020F0502020204030204" pitchFamily="34" charset="0"/>
                <a:cs typeface="Wingdings" panose="05000000000000000000" pitchFamily="2" charset="2"/>
              </a:rPr>
              <a:t>  Ä </a:t>
            </a:r>
            <a:r>
              <a:rPr lang="nl-BE" b="1" i="1" dirty="0">
                <a:solidFill>
                  <a:srgbClr val="FF0000"/>
                </a:solidFill>
                <a:latin typeface="Calibri" panose="020F0502020204030204" pitchFamily="34" charset="0"/>
                <a:ea typeface="Calibri" panose="020F0502020204030204" pitchFamily="34" charset="0"/>
                <a:cs typeface="Calibri" panose="020F0502020204030204" pitchFamily="34" charset="0"/>
              </a:rPr>
              <a:t>Huishoudazijn </a:t>
            </a:r>
            <a:r>
              <a:rPr lang="nl-BE" i="1" dirty="0">
                <a:solidFill>
                  <a:srgbClr val="FF0000"/>
                </a:solidFill>
                <a:latin typeface="Calibri" panose="020F0502020204030204" pitchFamily="34" charset="0"/>
                <a:ea typeface="Calibri" panose="020F0502020204030204" pitchFamily="34" charset="0"/>
                <a:cs typeface="Calibri" panose="020F0502020204030204" pitchFamily="34" charset="0"/>
              </a:rPr>
              <a:t>of </a:t>
            </a:r>
            <a:r>
              <a:rPr lang="nl-BE" b="1" i="1" dirty="0">
                <a:solidFill>
                  <a:srgbClr val="FF0000"/>
                </a:solidFill>
                <a:latin typeface="Calibri" panose="020F0502020204030204" pitchFamily="34" charset="0"/>
                <a:ea typeface="Calibri" panose="020F0502020204030204" pitchFamily="34" charset="0"/>
                <a:cs typeface="Calibri" panose="020F0502020204030204" pitchFamily="34" charset="0"/>
              </a:rPr>
              <a:t>azijnzuur 2-10% in water</a:t>
            </a:r>
            <a:r>
              <a:rPr lang="nl-BE"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nl-BE"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5"/>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Laat de tentakels na behandeling liggen op de huid (netelcellen kunnen zich alsnog ontladen!) ofwel: Indien de hulpverlener degelijke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beschermhandschoenen </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draagt kunnen de tentakels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“rustig” </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verwijderd worden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door in één richting trekken</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Na behandeling met huishoudazijn de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Druk-Immobilisatie-Verband</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 toepassen </a:t>
            </a:r>
            <a:r>
              <a:rPr lang="nl-BE" i="1" dirty="0">
                <a:solidFill>
                  <a:srgbClr val="000000"/>
                </a:solidFill>
                <a:latin typeface="Calibri" panose="020F0502020204030204" pitchFamily="34" charset="0"/>
                <a:ea typeface="Calibri" panose="020F0502020204030204" pitchFamily="34" charset="0"/>
                <a:cs typeface="Calibri" panose="020F0502020204030204" pitchFamily="34" charset="0"/>
              </a:rPr>
              <a:t>(zie verder) </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en het verband doordrenken met huishoudazijn.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90170" indent="-270510">
              <a:lnSpc>
                <a:spcPct val="107000"/>
              </a:lnSpc>
              <a:spcAft>
                <a:spcPts val="0"/>
              </a:spcAft>
            </a:pPr>
            <a:r>
              <a:rPr lang="nl-BE" sz="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90170" indent="-270510">
              <a:lnSpc>
                <a:spcPct val="107000"/>
              </a:lnSpc>
              <a:spcAft>
                <a:spcPts val="0"/>
              </a:spcAft>
            </a:pPr>
            <a:r>
              <a:rPr lang="nl-BE" b="1" u="sng" dirty="0">
                <a:solidFill>
                  <a:srgbClr val="000000"/>
                </a:solidFill>
                <a:latin typeface="Calibri" panose="020F0502020204030204" pitchFamily="34" charset="0"/>
                <a:ea typeface="Calibri" panose="020F0502020204030204" pitchFamily="34" charset="0"/>
                <a:cs typeface="Calibri" panose="020F0502020204030204" pitchFamily="34" charset="0"/>
              </a:rPr>
              <a:t>Verdere behandeling</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90"/>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Ga vooral niet wrijven noch krabben, dat stimuleert het netelgif. </a:t>
            </a: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Na behandeling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Koel-Behandeling-Techniek” </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toepassen </a:t>
            </a:r>
            <a:r>
              <a:rPr lang="nl-BE" i="1" dirty="0">
                <a:solidFill>
                  <a:srgbClr val="000000"/>
                </a:solidFill>
                <a:latin typeface="Calibri" panose="020F0502020204030204" pitchFamily="34" charset="0"/>
                <a:ea typeface="Calibri" panose="020F0502020204030204" pitchFamily="34" charset="0"/>
                <a:cs typeface="Calibri" panose="020F0502020204030204" pitchFamily="34" charset="0"/>
              </a:rPr>
              <a:t>(zie verder)</a:t>
            </a:r>
            <a:br>
              <a:rPr lang="nl-BE" i="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nl-BE" dirty="0">
                <a:solidFill>
                  <a:srgbClr val="000000"/>
                </a:solidFill>
                <a:latin typeface="Calibri" panose="020F0502020204030204" pitchFamily="34" charset="0"/>
                <a:ea typeface="Calibri" panose="020F0502020204030204" pitchFamily="34" charset="0"/>
                <a:cs typeface="Calibri" panose="020F0502020204030204" pitchFamily="34" charset="0"/>
              </a:rPr>
              <a:t>   Om de </a:t>
            </a:r>
            <a:r>
              <a:rPr lang="nl-BE" b="1" dirty="0">
                <a:solidFill>
                  <a:srgbClr val="000000"/>
                </a:solidFill>
                <a:latin typeface="Calibri" panose="020F0502020204030204" pitchFamily="34" charset="0"/>
                <a:ea typeface="Calibri" panose="020F0502020204030204" pitchFamily="34" charset="0"/>
                <a:cs typeface="Calibri" panose="020F0502020204030204" pitchFamily="34" charset="0"/>
              </a:rPr>
              <a:t>pijn te verzachten.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A631EB59-AA12-4882-B14E-E3EFA720802B}"/>
              </a:ext>
            </a:extLst>
          </p:cNvPr>
          <p:cNvSpPr>
            <a:spLocks noGrp="1"/>
          </p:cNvSpPr>
          <p:nvPr>
            <p:ph type="sldNum" sz="quarter" idx="12"/>
          </p:nvPr>
        </p:nvSpPr>
        <p:spPr>
          <a:xfrm>
            <a:off x="7129449" y="6319722"/>
            <a:ext cx="1828800" cy="365125"/>
          </a:xfrm>
        </p:spPr>
        <p:txBody>
          <a:bodyPr/>
          <a:lstStyle/>
          <a:p>
            <a:fld id="{447806F6-A384-4FD6-A469-B0B4E7E0C083}" type="slidenum">
              <a:rPr lang="nl-BE" smtClean="0"/>
              <a:t>98</a:t>
            </a:fld>
            <a:endParaRPr lang="nl-BE" dirty="0"/>
          </a:p>
        </p:txBody>
      </p:sp>
      <p:sp>
        <p:nvSpPr>
          <p:cNvPr id="8" name="Tekstvak 7">
            <a:extLst>
              <a:ext uri="{FF2B5EF4-FFF2-40B4-BE49-F238E27FC236}">
                <a16:creationId xmlns:a16="http://schemas.microsoft.com/office/drawing/2014/main" id="{1C801148-F1E3-467E-A35B-F0C88426544F}"/>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6" name="Tekstvak 5">
            <a:extLst>
              <a:ext uri="{FF2B5EF4-FFF2-40B4-BE49-F238E27FC236}">
                <a16:creationId xmlns:a16="http://schemas.microsoft.com/office/drawing/2014/main" id="{3DF2F8B3-A055-FB54-E9A1-51F5470FA0EA}"/>
              </a:ext>
            </a:extLst>
          </p:cNvPr>
          <p:cNvSpPr txBox="1"/>
          <p:nvPr/>
        </p:nvSpPr>
        <p:spPr>
          <a:xfrm>
            <a:off x="0" y="144751"/>
            <a:ext cx="4767262" cy="369332"/>
          </a:xfrm>
          <a:prstGeom prst="rect">
            <a:avLst/>
          </a:prstGeom>
          <a:noFill/>
        </p:spPr>
        <p:txBody>
          <a:bodyPr wrap="square">
            <a:spAutoFit/>
          </a:bodyPr>
          <a:lstStyle/>
          <a:p>
            <a:r>
              <a:rPr lang="nl-BE" dirty="0"/>
              <a:t>15D: </a:t>
            </a:r>
          </a:p>
        </p:txBody>
      </p:sp>
    </p:spTree>
    <p:extLst>
      <p:ext uri="{BB962C8B-B14F-4D97-AF65-F5344CB8AC3E}">
        <p14:creationId xmlns:p14="http://schemas.microsoft.com/office/powerpoint/2010/main" val="3707858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6" presetClass="entr" presetSubtype="16" fill="hold" grpId="0" nodeType="after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8E9E78-1D7C-4819-BA40-671882D0454C}"/>
              </a:ext>
            </a:extLst>
          </p:cNvPr>
          <p:cNvSpPr/>
          <p:nvPr/>
        </p:nvSpPr>
        <p:spPr>
          <a:xfrm>
            <a:off x="1115616" y="171046"/>
            <a:ext cx="8748972" cy="566181"/>
          </a:xfrm>
          <a:prstGeom prst="rect">
            <a:avLst/>
          </a:prstGeom>
        </p:spPr>
        <p:txBody>
          <a:bodyPr wrap="square">
            <a:spAutoFit/>
          </a:bodyPr>
          <a:lstStyle/>
          <a:p>
            <a:pPr>
              <a:lnSpc>
                <a:spcPct val="107000"/>
              </a:lnSpc>
              <a:spcAft>
                <a:spcPts val="0"/>
              </a:spcAft>
            </a:pP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ZIJN-</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EHANDELINGS-</a:t>
            </a:r>
            <a:r>
              <a:rPr lang="nl-B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ECHNIEK </a:t>
            </a:r>
            <a:r>
              <a:rPr lang="nl-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(vervolg…)</a:t>
            </a:r>
            <a:endParaRPr lang="nl-B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5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7" name="Rechthoek 16">
            <a:extLst>
              <a:ext uri="{FF2B5EF4-FFF2-40B4-BE49-F238E27FC236}">
                <a16:creationId xmlns:a16="http://schemas.microsoft.com/office/drawing/2014/main" id="{9C210C51-E50A-4BB9-96AC-D3A1583ADE13}"/>
              </a:ext>
            </a:extLst>
          </p:cNvPr>
          <p:cNvSpPr/>
          <p:nvPr/>
        </p:nvSpPr>
        <p:spPr>
          <a:xfrm>
            <a:off x="8043849" y="0"/>
            <a:ext cx="942374" cy="658835"/>
          </a:xfrm>
          <a:prstGeom prst="rect">
            <a:avLst/>
          </a:prstGeom>
        </p:spPr>
        <p:txBody>
          <a:bodyPr wrap="none">
            <a:spAutoFit/>
          </a:bodyPr>
          <a:lstStyle/>
          <a:p>
            <a:pPr>
              <a:lnSpc>
                <a:spcPct val="107000"/>
              </a:lnSpc>
              <a:spcAft>
                <a:spcPts val="0"/>
              </a:spcAft>
            </a:pPr>
            <a:r>
              <a:rPr lang="nl-BE"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ABT</a:t>
            </a:r>
          </a:p>
        </p:txBody>
      </p:sp>
      <p:pic>
        <p:nvPicPr>
          <p:cNvPr id="24" name="Afbeelding 23">
            <a:extLst>
              <a:ext uri="{FF2B5EF4-FFF2-40B4-BE49-F238E27FC236}">
                <a16:creationId xmlns:a16="http://schemas.microsoft.com/office/drawing/2014/main" id="{2BC27ABE-864B-4413-BDAE-911ED8019E3F}"/>
              </a:ext>
            </a:extLst>
          </p:cNvPr>
          <p:cNvPicPr>
            <a:picLocks noChangeAspect="1"/>
          </p:cNvPicPr>
          <p:nvPr/>
        </p:nvPicPr>
        <p:blipFill>
          <a:blip r:embed="rId2"/>
          <a:stretch>
            <a:fillRect/>
          </a:stretch>
        </p:blipFill>
        <p:spPr>
          <a:xfrm>
            <a:off x="2940444" y="656012"/>
            <a:ext cx="3155454" cy="725306"/>
          </a:xfrm>
          <a:prstGeom prst="rect">
            <a:avLst/>
          </a:prstGeom>
        </p:spPr>
      </p:pic>
      <p:sp>
        <p:nvSpPr>
          <p:cNvPr id="3" name="Rechthoek 2">
            <a:extLst>
              <a:ext uri="{FF2B5EF4-FFF2-40B4-BE49-F238E27FC236}">
                <a16:creationId xmlns:a16="http://schemas.microsoft.com/office/drawing/2014/main" id="{85CDF05D-23BF-48F9-9400-19E27BE88747}"/>
              </a:ext>
            </a:extLst>
          </p:cNvPr>
          <p:cNvSpPr/>
          <p:nvPr/>
        </p:nvSpPr>
        <p:spPr>
          <a:xfrm>
            <a:off x="606841" y="1251256"/>
            <a:ext cx="8429655" cy="2372637"/>
          </a:xfrm>
          <a:prstGeom prst="rect">
            <a:avLst/>
          </a:prstGeom>
        </p:spPr>
        <p:txBody>
          <a:bodyPr wrap="square">
            <a:spAutoFit/>
          </a:bodyPr>
          <a:lstStyle/>
          <a:p>
            <a:pPr lvl="0">
              <a:lnSpc>
                <a:spcPct val="107000"/>
              </a:lnSpc>
              <a:spcAft>
                <a:spcPts val="290"/>
              </a:spcAft>
            </a:pPr>
            <a:r>
              <a:rPr lang="nl-BE" sz="2000" b="1" dirty="0">
                <a:solidFill>
                  <a:srgbClr val="FF0000"/>
                </a:solidFill>
                <a:latin typeface="Calibri" panose="020F0502020204030204" pitchFamily="34" charset="0"/>
                <a:ea typeface="Calibri" panose="020F0502020204030204" pitchFamily="34" charset="0"/>
                <a:cs typeface="Calibri" panose="020F0502020204030204" pitchFamily="34" charset="0"/>
              </a:rPr>
              <a:t>HOE ?</a:t>
            </a:r>
          </a:p>
          <a:p>
            <a:pPr lvl="0" eaLnBrk="0" fontAlgn="base" hangingPunct="0">
              <a:spcBef>
                <a:spcPct val="0"/>
              </a:spcBef>
              <a:spcAft>
                <a:spcPct val="0"/>
              </a:spcAft>
            </a:pPr>
            <a:r>
              <a:rPr lang="nl-BE" altLang="nl-BE"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Wanneer men netelcellen in de ogen wrijft</a:t>
            </a:r>
            <a:r>
              <a:rPr lang="nl-BE" altLang="nl-BE" sz="2400"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l-BE" altLang="nl-BE" sz="2400" dirty="0"/>
          </a:p>
          <a:p>
            <a:pPr lvl="0" eaLnBrk="0" fontAlgn="base" hangingPunct="0">
              <a:spcBef>
                <a:spcPct val="0"/>
              </a:spcBef>
              <a:spcAft>
                <a:spcPct val="0"/>
              </a:spcAft>
              <a:buFontTx/>
              <a:buChar char="•"/>
            </a:pP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t>Gedurende ±15min spoelen met (zo proper mogelijk) zeewater. </a:t>
            </a:r>
            <a:endParaRPr lang="nl-BE" altLang="nl-BE" sz="2400" dirty="0"/>
          </a:p>
          <a:p>
            <a:pPr lvl="0" eaLnBrk="0" fontAlgn="base" hangingPunct="0">
              <a:spcBef>
                <a:spcPct val="0"/>
              </a:spcBef>
              <a:spcAft>
                <a:spcPct val="0"/>
              </a:spcAft>
            </a:pPr>
            <a:r>
              <a:rPr lang="nl-BE" altLang="nl-BE"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BE" altLang="nl-BE"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“GEEN AZIJN noch ZOET WATER” </a:t>
            </a:r>
            <a:endParaRPr lang="nl-BE" altLang="nl-BE" sz="2400" dirty="0"/>
          </a:p>
          <a:p>
            <a:pPr lvl="0" eaLnBrk="0" fontAlgn="base" hangingPunct="0">
              <a:spcBef>
                <a:spcPct val="0"/>
              </a:spcBef>
              <a:spcAft>
                <a:spcPct val="0"/>
              </a:spcAft>
            </a:pP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t>Gebruik bij voorkeur een “</a:t>
            </a:r>
            <a:r>
              <a:rPr lang="nl-BE" altLang="nl-BE"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Eyewash</a:t>
            </a:r>
            <a:r>
              <a:rPr lang="nl-BE" altLang="nl-BE" sz="2400" b="1" dirty="0">
                <a:solidFill>
                  <a:srgbClr val="000000"/>
                </a:solidFill>
                <a:latin typeface="Calibri" panose="020F0502020204030204" pitchFamily="34" charset="0"/>
                <a:ea typeface="Calibri" panose="020F0502020204030204" pitchFamily="34" charset="0"/>
                <a:cs typeface="Calibri" panose="020F0502020204030204" pitchFamily="34" charset="0"/>
              </a:rPr>
              <a:t>-flesje</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b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rPr>
              <a:t>Afdekken van </a:t>
            </a:r>
            <a:r>
              <a:rPr lang="nl-BE" altLang="nl-BE" sz="24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beide ogen</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en een </a:t>
            </a:r>
            <a:r>
              <a:rPr lang="nl-BE" altLang="nl-BE" sz="24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arts raadplegen</a:t>
            </a:r>
            <a:r>
              <a:rPr lang="nl-BE" altLang="nl-BE"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nl-BE"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103" name="Afbeelding 187597">
            <a:extLst>
              <a:ext uri="{FF2B5EF4-FFF2-40B4-BE49-F238E27FC236}">
                <a16:creationId xmlns:a16="http://schemas.microsoft.com/office/drawing/2014/main" id="{2233FFB3-0803-4ECB-B391-030E08926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608477"/>
            <a:ext cx="1095375" cy="990600"/>
          </a:xfrm>
          <a:prstGeom prst="rect">
            <a:avLst/>
          </a:prstGeom>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FFDE87D-5761-46E9-B49F-3D73C8954AFD}"/>
              </a:ext>
            </a:extLst>
          </p:cNvPr>
          <p:cNvSpPr>
            <a:spLocks noChangeArrowheads="1"/>
          </p:cNvSpPr>
          <p:nvPr/>
        </p:nvSpPr>
        <p:spPr bwMode="auto">
          <a:xfrm>
            <a:off x="-4015432" y="10912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0" name="Rectangle 9">
            <a:extLst>
              <a:ext uri="{FF2B5EF4-FFF2-40B4-BE49-F238E27FC236}">
                <a16:creationId xmlns:a16="http://schemas.microsoft.com/office/drawing/2014/main" id="{C068A03E-A9F0-48CB-8B0C-48CACD332C4D}"/>
              </a:ext>
            </a:extLst>
          </p:cNvPr>
          <p:cNvSpPr>
            <a:spLocks noChangeArrowheads="1"/>
          </p:cNvSpPr>
          <p:nvPr/>
        </p:nvSpPr>
        <p:spPr bwMode="auto">
          <a:xfrm>
            <a:off x="-3924944" y="154848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nl-BE"/>
          </a:p>
        </p:txBody>
      </p:sp>
      <p:sp>
        <p:nvSpPr>
          <p:cNvPr id="18" name="Rechthoek 17">
            <a:extLst>
              <a:ext uri="{FF2B5EF4-FFF2-40B4-BE49-F238E27FC236}">
                <a16:creationId xmlns:a16="http://schemas.microsoft.com/office/drawing/2014/main" id="{E4C66314-5EAC-4203-A1BE-83C1F6382DAB}"/>
              </a:ext>
            </a:extLst>
          </p:cNvPr>
          <p:cNvSpPr/>
          <p:nvPr/>
        </p:nvSpPr>
        <p:spPr>
          <a:xfrm>
            <a:off x="187151" y="3933056"/>
            <a:ext cx="8769698" cy="2549031"/>
          </a:xfrm>
          <a:prstGeom prst="rect">
            <a:avLst/>
          </a:prstGeom>
        </p:spPr>
        <p:txBody>
          <a:bodyPr wrap="square">
            <a:spAutoFit/>
          </a:bodyPr>
          <a:lstStyle/>
          <a:p>
            <a:pPr>
              <a:lnSpc>
                <a:spcPct val="107000"/>
              </a:lnSpc>
              <a:spcAft>
                <a:spcPts val="0"/>
              </a:spcAft>
            </a:pP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WANNEER?</a:t>
            </a:r>
          </a:p>
          <a:p>
            <a:pPr>
              <a:lnSpc>
                <a:spcPct val="107000"/>
              </a:lnSpc>
              <a:spcAft>
                <a:spcPts val="0"/>
              </a:spcAft>
            </a:pPr>
            <a:r>
              <a:rPr lang="nl-BE"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Uitslag, blaasjes, netelkoorts, tentakelafdrukken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(uitgezonderd allergische reacties)</a:t>
            </a:r>
          </a:p>
          <a:p>
            <a:pPr>
              <a:lnSpc>
                <a:spcPct val="107000"/>
              </a:lnSpc>
              <a:spcAft>
                <a:spcPts val="0"/>
              </a:spcAft>
            </a:pPr>
            <a:r>
              <a:rPr lang="nl-BE" sz="24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SPONZEN – NUTTING STEKEND ZEEWIER – KUBUSKWAL</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b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b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IRUKANDJI – ZEEWESP</a:t>
            </a:r>
            <a:r>
              <a:rPr lang="nl-B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nl-BE" sz="22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 RING-BORSTELWORM – ZEEKOMKOMMER</a:t>
            </a:r>
          </a:p>
          <a:p>
            <a:pPr>
              <a:lnSpc>
                <a:spcPct val="107000"/>
              </a:lnSpc>
              <a:spcAft>
                <a:spcPts val="0"/>
              </a:spcAft>
            </a:pPr>
            <a:endParaRPr lang="nl-BE" sz="1000" b="1"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BE" b="1" dirty="0">
                <a:latin typeface="Calibri" panose="020F0502020204030204" pitchFamily="34" charset="0"/>
                <a:ea typeface="Calibri" panose="020F0502020204030204" pitchFamily="34" charset="0"/>
                <a:cs typeface="Times New Roman" panose="02020603050405020304" pitchFamily="18" charset="0"/>
              </a:rPr>
              <a:t>Nadien “</a:t>
            </a:r>
            <a:r>
              <a:rPr lang="nl-BE" b="1" dirty="0" err="1">
                <a:latin typeface="Calibri" panose="020F0502020204030204" pitchFamily="34" charset="0"/>
                <a:ea typeface="Calibri" panose="020F0502020204030204" pitchFamily="34" charset="0"/>
                <a:cs typeface="Times New Roman" panose="02020603050405020304" pitchFamily="18" charset="0"/>
              </a:rPr>
              <a:t>Koudwater</a:t>
            </a:r>
            <a:r>
              <a:rPr lang="nl-BE" b="1" dirty="0">
                <a:latin typeface="Calibri" panose="020F0502020204030204" pitchFamily="34" charset="0"/>
                <a:ea typeface="Calibri" panose="020F0502020204030204" pitchFamily="34" charset="0"/>
                <a:cs typeface="Times New Roman" panose="02020603050405020304" pitchFamily="18" charset="0"/>
              </a:rPr>
              <a:t>-Behandeling-Techniek” (KBT)          . . . (zie verder)</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nl-BE" b="1" dirty="0">
                <a:latin typeface="Calibri" panose="020F0502020204030204" pitchFamily="34" charset="0"/>
                <a:ea typeface="Calibri" panose="020F0502020204030204" pitchFamily="34" charset="0"/>
                <a:cs typeface="Times New Roman" panose="02020603050405020304" pitchFamily="18" charset="0"/>
              </a:rPr>
              <a:t>Nadien “Druk-Immobilisatie-Verband” (DIV)              . . . (zie verder)</a:t>
            </a:r>
            <a:br>
              <a:rPr lang="nl-BE" b="1" dirty="0">
                <a:latin typeface="Calibri" panose="020F0502020204030204" pitchFamily="34" charset="0"/>
                <a:ea typeface="Calibri" panose="020F0502020204030204" pitchFamily="34" charset="0"/>
                <a:cs typeface="Times New Roman" panose="02020603050405020304" pitchFamily="18" charset="0"/>
              </a:rPr>
            </a:b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&amp; 2) </a:t>
            </a:r>
            <a:r>
              <a:rPr lang="nl-BE" b="1" dirty="0">
                <a:latin typeface="Calibri" panose="020F0502020204030204" pitchFamily="34" charset="0"/>
                <a:ea typeface="Calibri" panose="020F0502020204030204" pitchFamily="34" charset="0"/>
                <a:cs typeface="Times New Roman" panose="02020603050405020304" pitchFamily="18" charset="0"/>
              </a:rPr>
              <a:t>Snel gespecialiseerde hulp =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Gif-code 4: Er bestaat een ANTIGIF!</a:t>
            </a:r>
          </a:p>
        </p:txBody>
      </p:sp>
      <p:sp>
        <p:nvSpPr>
          <p:cNvPr id="2" name="Tijdelijke aanduiding voor dianummer 1">
            <a:extLst>
              <a:ext uri="{FF2B5EF4-FFF2-40B4-BE49-F238E27FC236}">
                <a16:creationId xmlns:a16="http://schemas.microsoft.com/office/drawing/2014/main" id="{C12BD818-7546-4864-9B17-F40E5131B349}"/>
              </a:ext>
            </a:extLst>
          </p:cNvPr>
          <p:cNvSpPr>
            <a:spLocks noGrp="1"/>
          </p:cNvSpPr>
          <p:nvPr>
            <p:ph type="sldNum" sz="quarter" idx="12"/>
          </p:nvPr>
        </p:nvSpPr>
        <p:spPr>
          <a:xfrm>
            <a:off x="7112049" y="6387771"/>
            <a:ext cx="1828800" cy="365125"/>
          </a:xfrm>
        </p:spPr>
        <p:txBody>
          <a:bodyPr/>
          <a:lstStyle/>
          <a:p>
            <a:fld id="{447806F6-A384-4FD6-A469-B0B4E7E0C083}" type="slidenum">
              <a:rPr lang="nl-BE" smtClean="0"/>
              <a:t>99</a:t>
            </a:fld>
            <a:endParaRPr lang="nl-BE" dirty="0"/>
          </a:p>
        </p:txBody>
      </p:sp>
      <p:sp>
        <p:nvSpPr>
          <p:cNvPr id="11" name="Tekstvak 10">
            <a:extLst>
              <a:ext uri="{FF2B5EF4-FFF2-40B4-BE49-F238E27FC236}">
                <a16:creationId xmlns:a16="http://schemas.microsoft.com/office/drawing/2014/main" id="{ED6B7DB8-2A12-4DF7-BB6B-DBCB3C14E8AD}"/>
              </a:ext>
            </a:extLst>
          </p:cNvPr>
          <p:cNvSpPr txBox="1"/>
          <p:nvPr/>
        </p:nvSpPr>
        <p:spPr>
          <a:xfrm>
            <a:off x="7693403" y="6509876"/>
            <a:ext cx="909864" cy="215444"/>
          </a:xfrm>
          <a:prstGeom prst="rect">
            <a:avLst/>
          </a:prstGeom>
          <a:noFill/>
        </p:spPr>
        <p:txBody>
          <a:bodyPr wrap="square" rtlCol="0">
            <a:spAutoFit/>
          </a:bodyPr>
          <a:lstStyle/>
          <a:p>
            <a:r>
              <a:rPr lang="nl-BE" sz="800" dirty="0"/>
              <a:t>Danny Vanparys</a:t>
            </a:r>
          </a:p>
        </p:txBody>
      </p:sp>
      <p:sp>
        <p:nvSpPr>
          <p:cNvPr id="5" name="Tekstvak 4">
            <a:extLst>
              <a:ext uri="{FF2B5EF4-FFF2-40B4-BE49-F238E27FC236}">
                <a16:creationId xmlns:a16="http://schemas.microsoft.com/office/drawing/2014/main" id="{ABD8EB0F-A6F5-BA3A-3DAA-07C05EC032B2}"/>
              </a:ext>
            </a:extLst>
          </p:cNvPr>
          <p:cNvSpPr txBox="1"/>
          <p:nvPr/>
        </p:nvSpPr>
        <p:spPr>
          <a:xfrm>
            <a:off x="0" y="144751"/>
            <a:ext cx="4767262" cy="369332"/>
          </a:xfrm>
          <a:prstGeom prst="rect">
            <a:avLst/>
          </a:prstGeom>
          <a:noFill/>
        </p:spPr>
        <p:txBody>
          <a:bodyPr wrap="square">
            <a:spAutoFit/>
          </a:bodyPr>
          <a:lstStyle/>
          <a:p>
            <a:r>
              <a:rPr lang="nl-BE" dirty="0"/>
              <a:t>15E: </a:t>
            </a:r>
          </a:p>
        </p:txBody>
      </p:sp>
    </p:spTree>
    <p:extLst>
      <p:ext uri="{BB962C8B-B14F-4D97-AF65-F5344CB8AC3E}">
        <p14:creationId xmlns:p14="http://schemas.microsoft.com/office/powerpoint/2010/main" val="3816830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wheel(1)">
                                      <p:cBhvr>
                                        <p:cTn id="19" dur="2000"/>
                                        <p:tgtEl>
                                          <p:spTgt spid="4103"/>
                                        </p:tgtEl>
                                      </p:cBhvr>
                                    </p:animEffect>
                                  </p:childTnLst>
                                </p:cTn>
                              </p:par>
                            </p:childTnLst>
                          </p:cTn>
                        </p:par>
                        <p:par>
                          <p:cTn id="20" fill="hold">
                            <p:stCondLst>
                              <p:cond delay="8000"/>
                            </p:stCondLst>
                            <p:childTnLst>
                              <p:par>
                                <p:cTn id="21" presetID="6" presetClass="entr" presetSubtype="16" fill="hold" grpId="0" nodeType="afterEffect">
                                  <p:stCondLst>
                                    <p:cond delay="300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8"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0</TotalTime>
  <Words>11468</Words>
  <Application>Microsoft Office PowerPoint</Application>
  <PresentationFormat>Diavoorstelling (4:3)</PresentationFormat>
  <Paragraphs>1545</Paragraphs>
  <Slides>110</Slides>
  <Notes>60</Notes>
  <HiddenSlides>0</HiddenSlides>
  <MMClips>0</MMClips>
  <ScaleCrop>false</ScaleCrop>
  <HeadingPairs>
    <vt:vector size="6" baseType="variant">
      <vt:variant>
        <vt:lpstr>Gebruikte lettertypen</vt:lpstr>
      </vt:variant>
      <vt:variant>
        <vt:i4>15</vt:i4>
      </vt:variant>
      <vt:variant>
        <vt:lpstr>Thema</vt:lpstr>
      </vt:variant>
      <vt:variant>
        <vt:i4>2</vt:i4>
      </vt:variant>
      <vt:variant>
        <vt:lpstr>Diatitels</vt:lpstr>
      </vt:variant>
      <vt:variant>
        <vt:i4>110</vt:i4>
      </vt:variant>
    </vt:vector>
  </HeadingPairs>
  <TitlesOfParts>
    <vt:vector size="127" baseType="lpstr">
      <vt:lpstr>Aptos</vt:lpstr>
      <vt:lpstr>Arial</vt:lpstr>
      <vt:lpstr>Arial Black</vt:lpstr>
      <vt:lpstr>Arial Nova</vt:lpstr>
      <vt:lpstr>Arial Rounded MT Bold</vt:lpstr>
      <vt:lpstr>Calibri</vt:lpstr>
      <vt:lpstr>Calibri Light</vt:lpstr>
      <vt:lpstr>Century</vt:lpstr>
      <vt:lpstr>FlandersArtSans-Bold</vt:lpstr>
      <vt:lpstr>FlandersArtSans-Regular</vt:lpstr>
      <vt:lpstr>Georgia</vt:lpstr>
      <vt:lpstr>Symbol</vt:lpstr>
      <vt:lpstr>Times New Roman</vt:lpstr>
      <vt:lpstr>Trebuchet MS</vt:lpstr>
      <vt:lpstr>Wingdings</vt:lpstr>
      <vt:lpstr>Slipstream</vt:lpstr>
      <vt:lpstr>Kantoorthema</vt:lpstr>
      <vt:lpstr>PowerPoint-presentatie</vt:lpstr>
      <vt:lpstr>Algemeen</vt:lpstr>
      <vt:lpstr>PowerPoint-presentatie</vt:lpstr>
      <vt:lpstr>PowerPoint-presentatie</vt:lpstr>
      <vt:lpstr>PowerPoint-presentatie</vt:lpstr>
      <vt:lpstr>PowerPoint-presentatie</vt:lpstr>
      <vt:lpstr>PowerPoint-presentatie</vt:lpstr>
      <vt:lpstr>PowerPoint-presentatie</vt:lpstr>
      <vt:lpstr>Anatomie - fysiologie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Apneu - Vrijduik</vt:lpstr>
      <vt:lpstr>PowerPoint-presentatie</vt:lpstr>
      <vt:lpstr>PowerPoint-presentatie</vt:lpstr>
      <vt:lpstr>PowerPoint-presentatie</vt:lpstr>
      <vt:lpstr>PowerPoint-presentatie</vt:lpstr>
      <vt:lpstr>PowerPoint-presentatie</vt:lpstr>
      <vt:lpstr>PowerPoint-presentatie</vt:lpstr>
      <vt:lpstr>Barotrauma’s NKO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Barotrauma: longoverdruk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Immersie longoedeem</vt:lpstr>
      <vt:lpstr>PowerPoint-presentatie</vt:lpstr>
      <vt:lpstr>PowerPoint-presentatie</vt:lpstr>
      <vt:lpstr>PowerPoint-presentatie</vt:lpstr>
      <vt:lpstr>Decompressieziekte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Problemen met gassen</vt:lpstr>
      <vt:lpstr>PowerPoint-presentatie</vt:lpstr>
      <vt:lpstr>PowerPoint-presentatie</vt:lpstr>
      <vt:lpstr>PowerPoint-presentatie</vt:lpstr>
      <vt:lpstr>PowerPoint-presentatie</vt:lpstr>
      <vt:lpstr>PowerPoint-presentatie</vt:lpstr>
      <vt:lpstr>PowerPoint-presentatie</vt:lpstr>
      <vt:lpstr>PowerPoint-presentatie</vt:lpstr>
      <vt:lpstr>Verdrinking</vt:lpstr>
      <vt:lpstr>PowerPoint-presentatie</vt:lpstr>
      <vt:lpstr>PowerPoint-presentatie</vt:lpstr>
      <vt:lpstr>PowerPoint-presentatie</vt:lpstr>
      <vt:lpstr>PowerPoint-presentatie</vt:lpstr>
      <vt:lpstr>PowerPoint-presentatie</vt:lpstr>
      <vt:lpstr>PowerPoint-presentatie</vt:lpstr>
      <vt:lpstr>PowerPoint-presentatie</vt:lpstr>
      <vt:lpstr>Hypothermie (onderkoeling)</vt:lpstr>
      <vt:lpstr>PowerPoint-presentatie</vt:lpstr>
      <vt:lpstr>EHBO - reisapotheek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Indicatie volgens de ernst van het (vergiftigend) effect op het lichaam  GIFCODE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Gebruiker;Danny Vanparys</dc:creator>
  <cp:lastModifiedBy>Filip Gallant</cp:lastModifiedBy>
  <cp:revision>517</cp:revision>
  <dcterms:created xsi:type="dcterms:W3CDTF">2015-01-20T14:32:55Z</dcterms:created>
  <dcterms:modified xsi:type="dcterms:W3CDTF">2026-03-22T21:42:21Z</dcterms:modified>
  <cp:contentStatus/>
</cp:coreProperties>
</file>